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vldb.org/2026/" TargetMode="External" /><Relationship Id="rId2" Type="http://schemas.openxmlformats.org/officeDocument/2006/relationships/image" Target="../media/image8.sv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sciencedirect.com/journal/computers-and-electronics-in-agriculture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6.png" /><Relationship Id="rId2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Architectures and Methods for Digital Twin Platforms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Modelling Digital Twin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Highly interconnected entities (e.g., a fruit tree and the IoT network describing it) naturally suggest the use of graph DBMSs for efficient storage and querying…</a:t>
            </a:r>
          </a:p>
          <a:p>
            <a:pPr lvl="1"/>
            <a:r>
              <a:rPr/>
              <a:t>… yet, they cannot cope with the volume of such data</a:t>
            </a:r>
          </a:p>
          <a:p>
            <a:pPr lvl="0"/>
            <a:r>
              <a:rPr/>
              <a:t>Time-Series DBMSs efficiently handle large volumes of temporal data…</a:t>
            </a:r>
          </a:p>
          <a:p>
            <a:pPr lvl="1"/>
            <a:r>
              <a:rPr/>
              <a:t>… but fall short in capturing the complex dynamics of relationships among entities.</a:t>
            </a:r>
          </a:p>
          <a:p>
            <a:pPr lvl="0"/>
            <a:r>
              <a:rPr/>
              <a:t>Even the previous Data Platform Design often suggested multiple storage technologies, tailored to the needs of different DTs…</a:t>
            </a:r>
          </a:p>
          <a:p>
            <a:pPr lvl="0"/>
            <a:r>
              <a:rPr/>
              <a:t>Yet, no multi-store solution has achieved broad adoption in the literature.</a:t>
            </a:r>
          </a:p>
          <a:p>
            <a:pPr lvl="0"/>
            <a:r>
              <a:rPr b="1"/>
              <a:t>What about an hybrid data structure?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Hybryd data structure enabling Digital Twin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Combining the strength of Graph and Time-Series DBMS with a novel, hybrid data structure.</a:t>
            </a:r>
          </a:p>
        </p:txBody>
      </p:sp>
      <p:pic>
        <p:nvPicPr>
          <p:cNvPr descr="https://raw.githubusercontent.com/ManuelePasini/slides-markdown/refs/heads/master/slides/images/ioanninaSlides/dt_graph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Graph+TimeSeries Hybrid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query workload representative of typical DT applications has been defined.</a:t>
            </a:r>
          </a:p>
          <a:p>
            <a:pPr lvl="0"/>
            <a:r>
              <a:rPr/>
              <a:t>The data structure has been implemented in Kotlin and evaluated against state-of-the-art techinques with promising results.</a:t>
            </a:r>
          </a:p>
          <a:p>
            <a:pPr lvl="0"/>
            <a:r>
              <a:rPr/>
              <a:t>The paper is curently in writing and to be submitted to </a:t>
            </a:r>
            <a:r>
              <a:rPr>
                <a:hlinkClick r:id="rId3"/>
              </a:rPr>
              <a:t>VLDB 2026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publications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Tutoring</a:t>
            </a:r>
          </a:p>
          <a:p>
            <a:pPr lvl="0"/>
            <a:r>
              <a:rPr/>
              <a:t>95631 - MACHINE LEARNING AND DATA MINING - 6 cfu (a.a. 23/24)</a:t>
            </a:r>
          </a:p>
          <a:p>
            <a:pPr lvl="0"/>
            <a:r>
              <a:rPr/>
              <a:t>95631 - MACHINE LEARNING AND DATA MINING - 6 cfu (a.a. 24/25)</a:t>
            </a:r>
          </a:p>
          <a:p>
            <a:pPr lvl="0"/>
            <a:r>
              <a:rPr/>
              <a:t>95631 - MACHINE LEARNING AND DATA MINING - 6 cfu (a.a. 25/26)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Summer schools</a:t>
            </a:r>
          </a:p>
          <a:p>
            <a:pPr lvl="0"/>
            <a:r>
              <a:rPr/>
              <a:t>6th ACM Europe Summer School on Data Science, Ioannina (Greece)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Conferences</a:t>
            </a:r>
          </a:p>
          <a:p>
            <a:pPr lvl="0"/>
            <a:r>
              <a:rPr/>
              <a:t>Project meeting Spoke 3 PNRR Agritech</a:t>
            </a:r>
          </a:p>
          <a:p>
            <a:pPr lvl="0"/>
            <a:r>
              <a:rPr/>
              <a:t>EDBT/ICDT 2024 Joint Conference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External activities</a:t>
            </a:r>
          </a:p>
          <a:p>
            <a:pPr lvl="0"/>
            <a:r>
              <a:rPr/>
              <a:t>Teaching Relational Database, 30 hrs, ITS Olivetti (2023/2024)</a:t>
            </a:r>
          </a:p>
          <a:p>
            <a:pPr lvl="0"/>
            <a:r>
              <a:rPr/>
              <a:t>Teaching NoSQL Database, 30 hrs, ITS Olivetti (2024/2025)</a:t>
            </a:r>
          </a:p>
          <a:p>
            <a:pPr lvl="0"/>
            <a:r>
              <a:rPr/>
              <a:t>Teaching NoSQL Database, 30 hrs, ITS Olivetti (2025/2026)</a:t>
            </a:r>
          </a:p>
          <a:p>
            <a:pPr lvl="0"/>
            <a:r>
              <a:rPr/>
              <a:t>Consultancy on Digitalization in Precision Agriculture, iFarming s.r.l.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Bachelor Thesis advisor</a:t>
            </a:r>
          </a:p>
          <a:p>
            <a:pPr lvl="0"/>
            <a:r>
              <a:rPr/>
              <a:t>Denis Nikaj (Progettazione e prototipazione di un’applicazione web per l’irrigazione di precisione), March 2024.</a:t>
            </a:r>
          </a:p>
          <a:p>
            <a:pPr lvl="0"/>
            <a:r>
              <a:rPr/>
              <a:t>Davide Speziali (Progettazione e realizzazione di un simulatore per l’irrigazione di precisione), December 2024.</a:t>
            </a:r>
          </a:p>
          <a:p>
            <a:pPr lvl="0"/>
            <a:r>
              <a:rPr/>
              <a:t>Federico Capponi (Progettazione e prototipazione di un sistema di irrigazione di precisione), July 2025.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Digital Twins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Differences between digital shadow, digital model, Digital Twin (DT)</a:t>
            </a:r>
          </a:p>
          <a:p>
            <a:pPr lvl="0"/>
            <a:r>
              <a:rPr/>
              <a:t>Still a buzzword, but enclosing on a definition…</a:t>
            </a:r>
          </a:p>
          <a:p>
            <a:pPr lvl="0"/>
            <a:r>
              <a:rPr/>
              <a:t>4 components: phyisical model, virtual model, communication services and the data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twin_model_shadow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11300"/>
            <a:ext cx="40386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Differences between twins</a:t>
            </a:r>
          </a:p>
        </p:txBody>
      </p:sp>
      <p:pic>
        <p:nvPicPr>
          <p:cNvPr descr="https://github.com/ManuelePasini/slides-markdown/blob/master/slides/images/dt/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422400"/>
            <a:ext cx="4038600" cy="243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 components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Digital Twins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While concept of data as a core component is arising..</a:t>
            </a:r>
          </a:p>
          <a:p>
            <a:pPr lvl="0"/>
            <a:r>
              <a:rPr/>
              <a:t>… Still left unconsidered in most research papers.</a:t>
            </a:r>
          </a:p>
          <a:p>
            <a:pPr lvl="0"/>
            <a:r>
              <a:rPr/>
              <a:t>… However, some standard models are emerging</a:t>
            </a:r>
          </a:p>
          <a:p>
            <a:pPr lvl="0"/>
            <a:r>
              <a:rPr/>
              <a:t>e.g.: Fei Tao, Univ. of Beijing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5di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35100"/>
            <a:ext cx="4038600" cy="241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5-Dimensional DT (Fei, Tao 2020)</a:t>
            </a:r>
          </a:p>
        </p:txBody>
      </p:sp>
      <p:pic>
        <p:nvPicPr>
          <p:cNvPr descr="https://github.com/ManuelePasini/slides-markdown/blob/master/slides/images/dt/digital_model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11300"/>
            <a:ext cx="4038600" cy="224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Virtual Entity architecture (Fei, Tao, 2020)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Digital Twin for Precision Agriculture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Five year ongoing project (also in PNRR - Spoke 9) in precision irrigation of orchards</a:t>
            </a:r>
          </a:p>
          <a:p>
            <a:pPr lvl="0"/>
            <a:r>
              <a:rPr/>
              <a:t>Demo available at https://big.csr.unibo.it/projects/smarter/</a:t>
            </a:r>
          </a:p>
          <a:p>
            <a:pPr lvl="0"/>
            <a:r>
              <a:rPr/>
              <a:t>Paper submitted to </a:t>
            </a:r>
            <a:r>
              <a:rPr>
                <a:hlinkClick r:id="rId2"/>
              </a:rPr>
              <a:t>Computer and Electronics in Agriculture</a:t>
            </a:r>
            <a:r>
              <a:rPr/>
              <a:t> (September 2025).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ar/dt_agro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01800"/>
            <a:ext cx="4038600" cy="187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Soil moisture distribution within a monitored plant</a:t>
            </a:r>
          </a:p>
        </p:txBody>
      </p:sp>
      <p:pic>
        <p:nvPicPr>
          <p:cNvPr descr="https://github.com/ManuelePasini/slides-markdown/blob/master/slides/images/phd2ndyear/action_agro_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270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Example of controlling action to the physical entity - applying irrigation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Data Platform fostering collaboration between DTs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Within PNRR Agritech – Spoke 3, a Data Platform fostering collaboration and integration across research projects has been implemented.</a:t>
            </a:r>
          </a:p>
          <a:p>
            <a:pPr lvl="0"/>
            <a:r>
              <a:rPr/>
              <a:t>In defining integration policies and standards, several data requirements were identified:</a:t>
            </a:r>
          </a:p>
          <a:p>
            <a:pPr lvl="1"/>
            <a:r>
              <a:rPr/>
              <a:t>Heterogeneous data: covering both structured and unstructured formats, including images.</a:t>
            </a:r>
          </a:p>
          <a:p>
            <a:pPr lvl="1"/>
            <a:r>
              <a:rPr/>
              <a:t>Interconnected data: capturing physical entities together with the IoT networks describing them.</a:t>
            </a:r>
          </a:p>
          <a:p>
            <a:pPr lvl="1"/>
            <a:r>
              <a:rPr/>
              <a:t>Temporal aspects: many datasets display time-series characteristics.</a:t>
            </a:r>
          </a:p>
          <a:p>
            <a:pPr lvl="1"/>
            <a:r>
              <a:rPr/>
              <a:t>Spatial aspects: data are often geo-referenced.</a:t>
            </a:r>
          </a:p>
        </p:txBody>
      </p:sp>
      <p:pic>
        <p:nvPicPr>
          <p:cNvPr descr="https://github.com/ManuelePasini/slides-markdown/blob/master/slides/images/phd2ndyear/agriplatfor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31900"/>
            <a:ext cx="8229600" cy="280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the Agricolture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Currently working on its evolution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From application-oriented to domain-oriented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Can we abstract from application-level solutions to domain-level solutions? (e.g. from having a platform to support a DT application, to having a platform to support Agricolture Digital Twins)</a:t>
            </a:r>
          </a:p>
          <a:p>
            <a:pPr lvl="0" indent="0" marL="0">
              <a:buNone/>
            </a:pPr>
            <a:r>
              <a:rPr/>
              <a:t>Takeaway from previous phase : a Digital Twin (DT) can be represented through data pipelines that collect, process, and transform data into insights.</a:t>
            </a:r>
          </a:p>
          <a:p>
            <a:pPr lvl="0" indent="0" marL="0">
              <a:buNone/>
            </a:pPr>
            <a:r>
              <a:rPr b="1"/>
              <a:t>Research question</a:t>
            </a:r>
            <a:r>
              <a:rPr/>
              <a:t>: given a data pipeline, can we identify the set of data platform services required to support it?</a:t>
            </a:r>
          </a:p>
          <a:p>
            <a:pPr lvl="0" indent="0" marL="0">
              <a:buNone/>
            </a:pPr>
            <a:r>
              <a:rPr/>
              <a:t>References:</a:t>
            </a:r>
          </a:p>
          <a:p>
            <a:pPr lvl="0" indent="0" marL="0">
              <a:buNone/>
            </a:pPr>
            <a:r>
              <a:rPr/>
              <a:t>Matteo Francia, Matteo Golfarelli, Manuele Pasini — Towards a Process-Driven Design of Data Platforms. In DOLAP, pp. 28–35, 2024.</a:t>
            </a:r>
          </a:p>
          <a:p>
            <a:pPr lvl="0" indent="0" marL="0">
              <a:buNone/>
            </a:pPr>
            <a:r>
              <a:rPr/>
              <a:t>Matteo Francia, Matteo Golfarelli, Manuele Pasini — Process-Driven Design of Cloud Data Platforms. Information Systems Journal, Manuscript No. INFOSYS-D-24-00444.</a:t>
            </a:r>
          </a:p>
          <a:p>
            <a:pPr lvl="0"/>
            <a:r>
              <a:rPr/>
              <a:t>But something was missing..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2025-10-01T09:56:58Z</dcterms:created>
  <dcterms:modified xsi:type="dcterms:W3CDTF">2025-10-01T09:56:58Z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