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9" Type="http://schemas.openxmlformats.org/officeDocument/2006/relationships/viewProps" Target="viewProps.xml" /><Relationship Id="rId28" Type="http://schemas.openxmlformats.org/officeDocument/2006/relationships/presProps" Target="presProps.xml" /><Relationship Id="rId1" Type="http://schemas.openxmlformats.org/officeDocument/2006/relationships/slideMaster" Target="slideMasters/slideMaster1.xml" /><Relationship Id="rId31" Type="http://schemas.openxmlformats.org/officeDocument/2006/relationships/tableStyles" Target="tableStyles.xml" /><Relationship Id="rId3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1.png" /><Relationship Id="rId2" Type="http://schemas.openxmlformats.org/officeDocument/2006/relationships/image" Target="../media/image2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a:p>
            <a:pPr lvl="0" indent="0" marL="0">
              <a:spcBef>
                <a:spcPts val="3000"/>
              </a:spcBef>
              <a:buNone/>
            </a:pPr>
            <a:r>
              <a:rPr b="1"/>
              <a:t>Workload</a:t>
            </a:r>
          </a:p>
          <a:p>
            <a:pPr lvl="0"/>
            <a:r>
              <a:rPr/>
              <a:t>Dati tutti gli agenti di un certo tipo in un certo environment, trovare tutte le misurazioni dal timestamp X al timestamp Y.</a:t>
            </a:r>
          </a:p>
          <a:p>
            <a:pPr lvl="0"/>
            <a:r>
              <a:rPr/>
              <a:t>Dato un environment, trovare le rilevazioni di tutti i device dal timestamp X al timestamp Y</a:t>
            </a:r>
          </a:p>
          <a:p>
            <a:pPr lvl="0"/>
            <a:r>
              <a:rPr/>
              <a:t>Dato un environment, dammi tutti i measurement dei device di un certo tipo che superano una data soglia.</a:t>
            </a:r>
          </a:p>
          <a:p>
            <a:pPr lvl="0"/>
            <a:r>
              <a:rPr/>
              <a:t>Dato un poligono, trovare tutti gli agent che hanno fatto task all’interno del poligono</a:t>
            </a:r>
          </a:p>
          <a:p>
            <a:pPr lvl="0" indent="0" marL="0">
              <a:spcBef>
                <a:spcPts val="3000"/>
              </a:spcBef>
              <a:buNone/>
            </a:pPr>
            <a:r>
              <a:rPr b="1"/>
              <a:t>From </a:t>
            </a:r>
            <a:r>
              <a:rPr b="1">
                <a:hlinkClick r:id="rId2"/>
              </a:rPr>
              <a:t>IoTAbench</a:t>
            </a:r>
          </a:p>
          <a:p>
            <a:pPr lvl="0"/>
            <a:r>
              <a:rPr/>
              <a:t>Total readings: counts the total number of readings (i.e., rows) for the given time period.</a:t>
            </a:r>
          </a:p>
          <a:p>
            <a:pPr lvl="0"/>
            <a:r>
              <a:rPr/>
              <a:t>Create a sorted list of the aggregate consumption in each ten minute interval in the given time period. -&gt; Create a sorted list of the average measurement (?) in each hour interval in the given time period.</a:t>
            </a:r>
          </a:p>
          <a:p>
            <a:pPr lvl="0"/>
            <a:r>
              <a:rPr/>
              <a:t>Top consumers: create a list of the distinct consumers, sorted by their total (monthly) consumption. -&gt; Top agent: create a list of the distinct agents, sorted by their total (monthly) measurements.</a:t>
            </a:r>
          </a:p>
          <a:p>
            <a:pPr lvl="0"/>
            <a:r>
              <a:rPr/>
              <a:t>Time of Usage Billing: calculate the monthly bill for each consumer based on the time of usage. -&gt; Time of Task: calculate the monthly time spent doing tasks for each agent.</a:t>
            </a:r>
          </a:p>
          <a:p>
            <a:pPr lvl="0" indent="0" marL="0">
              <a:spcBef>
                <a:spcPts val="3000"/>
              </a:spcBef>
              <a:buNone/>
            </a:pPr>
            <a:r>
              <a:rPr b="1"/>
              <a:t>Data architectures</a:t>
            </a:r>
          </a:p>
          <a:p>
            <a:pPr lvl="0" indent="-342900" marL="342900">
              <a:buAutoNum type="arabicPeriod"/>
            </a:pPr>
            <a:r>
              <a:rPr/>
              <a:t>Metamodello Agritech (PostgreSQL ?)</a:t>
            </a:r>
          </a:p>
          <a:p>
            <a:pPr lvl="0" indent="-342900" marL="342900">
              <a:buAutoNum type="arabicPeriod"/>
            </a:pPr>
            <a:r>
              <a:rPr/>
              <a:t>Wide-Column (?)</a:t>
            </a:r>
          </a:p>
          <a:p>
            <a:pPr lvl="0" indent="-342900" marL="342900">
              <a:buAutoNum type="arabicPeriod"/>
            </a:pPr>
            <a:r>
              <a:rPr/>
              <a:t>Grafo + Relazionale (PostgreSQL + PostGIS + Apache AGE)</a:t>
            </a:r>
          </a:p>
          <a:p>
            <a:pPr lvl="0" indent="-342900" marL="342900">
              <a:buAutoNum type="arabicPeriod"/>
            </a:pPr>
            <a:r>
              <a:rPr/>
              <a:t>Graph + Time Series (GraphDB + (ClickHouse || InfluxDB))</a:t>
            </a:r>
          </a:p>
          <a:p>
            <a:pPr lvl="0" indent="-342900" marL="342900">
              <a:buAutoNum type="arabicPeriod"/>
            </a:pPr>
            <a:r>
              <a:rPr/>
              <a:t>AeonG (?)</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2024-10-07T10:30:07Z</dcterms:created>
  <dcterms:modified xsi:type="dcterms:W3CDTF">2024-10-07T10:30:07Z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