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2" Type="http://schemas.openxmlformats.org/officeDocument/2006/relationships/viewProps" Target="viewProps.xml" /><Relationship Id="rId2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4" Type="http://schemas.openxmlformats.org/officeDocument/2006/relationships/tableStyles" Target="tableStyles.xml" /><Relationship Id="rId2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“Alternative” bottom-up feeding</a:t>
            </a:r>
          </a:p>
        </p:txBody>
      </p:sp>
      <p:pic>
        <p:nvPicPr>
          <p:cNvPr descr="https://github.com/ManuelePasini/slides-markdown/blob/4893698e949da4ee45c95087b170c011a4b9f687/slides/images/alternative_feeding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36800" y="1193800"/>
            <a:ext cx="4483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Using ChatGPT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</a:p>
              <a:p>
                <a:pPr lvl="0" indent="0" marL="0">
                  <a:buNone/>
                </a:pPr>
                <a:r>
                  <a:rPr/>
                  <a:t>A </a:t>
                </a:r>
                <a:r>
                  <a:rPr i="1"/>
                  <a:t>directed property graph</a:t>
                </a:r>
                <a:r>
                  <a:rPr/>
                  <a:t> is a tuple </a:t>
                </a:r>
                <a14:m>
                  <m:oMath xmlns:m="http://schemas.openxmlformats.org/officeDocument/2006/math">
                    <m:r>
                      <m:t>G</m:t>
                    </m:r>
                    <m:r>
                      <m:rPr>
                        <m:sty m:val="p"/>
                      </m:rPr>
                      <m:t>=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P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L</m:t>
                        </m:r>
                      </m:e>
                    </m:d>
                  </m:oMath>
                </a14:m>
                <a:r>
                  <a:rPr/>
                  <a:t> where</a:t>
                </a:r>
              </a:p>
              <a:p>
                <a:pPr lvl="0"/>
                <a14:m>
                  <m:oMath xmlns:m="http://schemas.openxmlformats.org/officeDocument/2006/math">
                    <m:r>
                      <m:t>N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{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n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/>
                  <a:t> is a set of </a:t>
                </a:r>
                <a:r>
                  <a:rPr i="1"/>
                  <a:t>nodes</a:t>
                </a:r>
              </a:p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{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/>
                  <a:t> is a set of </a:t>
                </a:r>
                <a:r>
                  <a:rPr i="1"/>
                  <a:t>arcs</a:t>
                </a:r>
                <a:r>
                  <a:rPr/>
                  <a:t> connecting nodes</a:t>
                </a:r>
              </a:p>
              <a:p>
                <a:pPr lvl="0"/>
                <a14:m>
                  <m:oMath xmlns:m="http://schemas.openxmlformats.org/officeDocument/2006/math">
                    <m:r>
                      <m:t>P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{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,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h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v</m:t>
                        </m:r>
                      </m:e>
                    </m:d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/>
                  <a:t> is a set of key-value </a:t>
                </a:r>
                <a:r>
                  <a:rPr i="1"/>
                  <a:t>properties</a:t>
                </a:r>
              </a:p>
              <a:p>
                <a:pPr lvl="0"/>
                <a14:m>
                  <m:oMath xmlns:m="http://schemas.openxmlformats.org/officeDocument/2006/math">
                    <m:r>
                      <m:t>L</m:t>
                    </m:r>
                  </m:oMath>
                </a14:m>
                <a:r>
                  <a:rPr/>
                  <a:t> is a set of </a:t>
                </a:r>
                <a:r>
                  <a:rPr i="1"/>
                  <a:t>labels</a:t>
                </a:r>
              </a:p>
              <a:p>
                <a:pPr lvl="0" indent="0" marL="0">
                  <a:buNone/>
                </a:pPr>
                <a:r>
                  <a:rPr/>
                  <a:t>Nodes are engines from the service ecosystem and are labeled as </a:t>
                </a:r>
                <a:r>
                  <a:rPr i="1"/>
                  <a:t>Service</a:t>
                </a:r>
              </a:p>
              <a:p>
                <a:pPr lvl="0"/>
                <a:r>
                  <a:rPr/>
                  <a:t>Nodes can be labelled as </a:t>
                </a:r>
                <a:r>
                  <a:rPr i="1"/>
                  <a:t>preferred</a:t>
                </a:r>
              </a:p>
              <a:p>
                <a:pPr lvl="0"/>
                <a:r>
                  <a:rPr/>
                  <a:t>Since CSPs do not provide </a:t>
                </a:r>
                <a:r>
                  <a:rPr i="1"/>
                  <a:t>identical engines</a:t>
                </a:r>
                <a:r>
                  <a:rPr/>
                  <a:t>, no services have the same tags</a:t>
                </a:r>
              </a:p>
              <a:p>
                <a:pPr lvl="0" indent="0" marL="0">
                  <a:buNone/>
                </a:pPr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</a:p>
              <a:p>
                <a:pPr lvl="0"/>
                <a:r>
                  <a:rPr i="1"/>
                  <a:t>Requires</a:t>
                </a:r>
                <a:r>
                  <a:rPr/>
                  <a:t>: represents whether a service mandatorily relies on another</a:t>
                </a:r>
              </a:p>
              <a:p>
                <a:pPr lvl="0"/>
                <a:r>
                  <a:rPr i="1"/>
                  <a:t>IsCompatible</a:t>
                </a:r>
                <a:r>
                  <a:rPr/>
                  <a:t>: represents whether a service natively interfaces with another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Excerpt of service graph</a:t>
            </a:r>
          </a:p>
          <a:p>
            <a:pPr lvl="0" indent="0" marL="1270000">
              <a:buNone/>
            </a:pPr>
            <a:r>
              <a:rPr sz="2000"/>
              <a:t>Excerpt of service graph</a:t>
            </a:r>
          </a:p>
          <a:p>
            <a:pPr lvl="0"/>
            <a:r>
              <a:rPr sz="2000" i="1"/>
              <a:t>IsCompatible</a:t>
            </a:r>
            <a:r>
              <a:rPr sz="2000"/>
              <a:t>: </a:t>
            </a:r>
            <a:r>
              <a:rPr sz="2000">
                <a:latin typeface="Courier"/>
              </a:rPr>
              <a:t>SageMaker</a:t>
            </a:r>
            <a:r>
              <a:rPr sz="2000"/>
              <a:t> natively R/W from/to </a:t>
            </a:r>
            <a:r>
              <a:rPr sz="2000">
                <a:latin typeface="Courier"/>
              </a:rPr>
              <a:t>Redshift</a:t>
            </a:r>
          </a:p>
          <a:p>
            <a:pPr lvl="0"/>
            <a:r>
              <a:rPr sz="2000" i="1"/>
              <a:t>Requires</a:t>
            </a:r>
            <a:r>
              <a:rPr sz="2000"/>
              <a:t>: </a:t>
            </a:r>
            <a:r>
              <a:rPr sz="2000">
                <a:latin typeface="Courier"/>
              </a:rPr>
              <a:t>GeoServer</a:t>
            </a:r>
            <a:r>
              <a:rPr sz="2000"/>
              <a:t> requires </a:t>
            </a:r>
            <a:r>
              <a:rPr sz="2000">
                <a:latin typeface="Courier"/>
              </a:rPr>
              <a:t>EC2</a:t>
            </a:r>
            <a:r>
              <a:rPr sz="2000"/>
              <a:t> since it is deployed on it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</a:p>
              <a:p>
                <a:pPr lvl="1"/>
                <a:r>
                  <a:rPr/>
                  <a:t>Hide details such as decision points and interactions</a:t>
                </a:r>
              </a:p>
              <a:p>
                <a:pPr lvl="1"/>
                <a:r>
                  <a:rPr/>
                  <a:t>Knowing which </a:t>
                </a:r>
                <a:r>
                  <a:rPr i="1"/>
                  <a:t>types</a:t>
                </a:r>
                <a:r>
                  <a:rPr/>
                  <a:t> of repositories/processes compose the processes is </a:t>
                </a:r>
                <a:r>
                  <a:rPr i="1"/>
                  <a:t>enough to return a blueprint</a:t>
                </a:r>
              </a:p>
              <a:p>
                <a:pPr lvl="0"/>
                <a:r>
                  <a:rPr/>
                  <a:t>Decompose the data flows into </a:t>
                </a:r>
                <a:r>
                  <a:rPr i="1"/>
                  <a:t>agents</a:t>
                </a:r>
                <a:r>
                  <a:rPr/>
                  <a:t>, </a:t>
                </a:r>
                <a:r>
                  <a:rPr i="1"/>
                  <a:t>processes</a:t>
                </a:r>
                <a:r>
                  <a:rPr/>
                  <a:t>, and </a:t>
                </a:r>
                <a:r>
                  <a:rPr i="1"/>
                  <a:t>repositories</a:t>
                </a:r>
              </a:p>
              <a:p>
                <a:pPr lvl="1"/>
                <a:r>
                  <a:rPr/>
                  <a:t>Start from an aggregated overview</a:t>
                </a:r>
              </a:p>
              <a:p>
                <a:pPr lvl="1"/>
                <a:r>
                  <a:rPr/>
                  <a:t>Recursively split candidate processes/repositories until each of them is characterized by homogeneous tags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 while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cannot be grouped, they contain heterogeneous data types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</a:t>
                </a:r>
              </a:p>
              <a:p>
                <a:pPr lvl="1"/>
                <a:r>
                  <a:rPr/>
                  <a:t>To characterize them, clients answer an additional set of questions driven by the tag taxonomy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 (while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would only provide storage for the images).</a:t>
                </a:r>
              </a:p>
            </p:txBody>
          </p:sp>
        </mc:Choice>
      </mc:AlternateContent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nodes, and the union of the arcs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 (i.e., they are neither candidate implementations nor required by other services)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Out of all matching services, only some of them must be selected</a:t>
                </a:r>
              </a:p>
              <a:p>
                <a:pPr lvl="0" indent="-342900" marL="342900">
                  <a:buAutoNum type="arabicPeriod"/>
                </a:pPr>
                <a:r>
                  <a:rPr/>
                  <a:t>The amount of </a:t>
                </a:r>
                <a:r>
                  <a:rPr i="1"/>
                  <a:t>selected services is minimized</a:t>
                </a:r>
              </a:p>
              <a:p>
                <a:pPr lvl="0" indent="-342900" marL="342900">
                  <a:buAutoNum type="arabicPeriod"/>
                </a:pPr>
                <a:r>
                  <a:rPr i="1"/>
                  <a:t>Coverage</a:t>
                </a:r>
                <a:r>
                  <a:rPr/>
                  <a:t>: all processes and repositories in the DFD must be covered</a:t>
                </a:r>
              </a:p>
              <a:p>
                <a:pPr lvl="0" indent="-342900" marL="342900">
                  <a:buAutoNum type="arabicPeriod"/>
                </a:pPr>
                <a:r>
                  <a:rPr i="1"/>
                  <a:t>Dependency</a:t>
                </a:r>
                <a:r>
                  <a:rPr/>
                  <a:t>: if a service is selected, all its required services must be (recursively) selected too</a:t>
                </a:r>
              </a:p>
              <a:p>
                <a:pPr lvl="0" indent="-342900" marL="342900">
                  <a:buAutoNum type="arabicPeriod"/>
                </a:pPr>
                <a:r>
                  <a:rPr i="1"/>
                  <a:t>Compatibility</a:t>
                </a:r>
                <a:r>
                  <a:rPr/>
                  <a:t>: a service is selected only if it is compatible with the services selected for the previous/following nodes in the DFD</a:t>
                </a:r>
              </a:p>
              <a:p>
                <a:pPr lvl="0" indent="-342900" marL="342900">
                  <a:buAutoNum type="arabicPeriod"/>
                </a:pPr>
                <a:r>
                  <a:rPr i="1"/>
                  <a:t>Preference</a:t>
                </a:r>
                <a:r>
                  <a:rPr/>
                  <a:t>: preferred services should have more chances to be selected</a:t>
                </a:r>
              </a:p>
              <a:p>
                <a:pPr lvl="0" indent="0" marL="0">
                  <a:buNone/>
                </a:pPr>
                <a:r>
                  <a:rPr/>
                  <a:t>This is a </a:t>
                </a:r>
                <a:r>
                  <a:rPr i="1"/>
                  <a:t>facility location optimization</a:t>
                </a:r>
                <a:r>
                  <a:rPr/>
                  <a:t> linear programming problem (available on </a:t>
                </a:r>
                <a:r>
                  <a:rPr>
                    <a:hlinkClick r:id="rId2"/>
                  </a:rPr>
                  <a:t>Github</a:t>
                </a:r>
                <a:r>
                  <a:rPr/>
                  <a:t> w/ Python + CPlex library)</a:t>
                </a:r>
              </a:p>
              <a:p>
                <a:pPr lvl="0" indent="0" marL="0">
                  <a:buNone/>
                </a:pPr>
                <a:r>
                  <a:rPr/>
                  <a:t>Given a matched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M</m:t>
                        </m:r>
                      </m:sup>
                    </m:sSup>
                    <m:r>
                      <m:rPr>
                        <m:sty m:val="p"/>
                      </m:rPr>
                      <m:t>=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P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L</m:t>
                        </m:r>
                      </m:e>
                    </m:d>
                  </m:oMath>
                </a14:m>
                <a:r>
                  <a:rPr/>
                  <a:t> e </a:t>
                </a: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m</m:t>
                          </m:r>
                          <m:r>
                            <m:t>i</m:t>
                          </m:r>
                          <m:r>
                            <m:t>n</m:t>
                          </m:r>
                        </m:e>
                        <m:e>
                          <m:nary>
                            <m:naryPr>
                              <m:chr m:val="∑"/>
                              <m:limLoc m:val="undOvr"/>
                              <m:subHide m:val="off"/>
                              <m:supHide m:val="on"/>
                            </m:naryPr>
                            <m:sub>
                              <m:r>
                                <m:t>i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sSub>
                                <m:e>
                                  <m:r>
                                    <m:t>w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</m:sub>
                              </m:sSub>
                            </m:e>
                          </m:nary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</m:e>
                      </m:mr>
                      <m:mr>
                        <m:e>
                          <m:r>
                            <m:t>s</m:t>
                          </m:r>
                          <m:r>
                            <m:rPr>
                              <m:sty m:val="p"/>
                            </m:rPr>
                            <m:t>.</m:t>
                          </m:r>
                          <m:r>
                            <m:t>t</m:t>
                          </m:r>
                          <m:r>
                            <m:rPr>
                              <m:sty m:val="p"/>
                            </m:rPr>
                            <m:t>.</m:t>
                          </m:r>
                          <m:r>
                            <m:t> </m:t>
                          </m:r>
                        </m:e>
                        <m:e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  <m:r>
                            <m:t>0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1</m:t>
                          </m:r>
                          <m:r>
                            <m:rPr>
                              <m:sty m:val="p"/>
                            </m:rPr>
                            <m:t>}</m:t>
                          </m:r>
                          <m:r>
                            <m:t> </m:t>
                          </m:r>
                          <m:r>
                            <m:rPr>
                              <m:sty m:val="p"/>
                            </m:rPr>
                            <m:t>∀</m:t>
                          </m:r>
                          <m:sSub>
                            <m:e>
                              <m:r>
                                <m:t>n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l</m:t>
                          </m:r>
                          <m:r>
                            <m:t>a</m:t>
                          </m:r>
                          <m:r>
                            <m:t>b</m:t>
                          </m:r>
                          <m:r>
                            <m:t>e</m:t>
                          </m:r>
                          <m:r>
                            <m:t>l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n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S</m:t>
                          </m:r>
                          <m:r>
                            <m:t>e</m:t>
                          </m:r>
                          <m:r>
                            <m:t>r</m:t>
                          </m:r>
                          <m:r>
                            <m:t>v</m:t>
                          </m:r>
                          <m:r>
                            <m:t>i</m:t>
                          </m:r>
                          <m:r>
                            <m:t>c</m:t>
                          </m:r>
                          <m:r>
                            <m:t>e</m:t>
                          </m:r>
                        </m:e>
                      </m:mr>
                      <m:mr>
                        <m:e/>
                        <m:e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i</m:t>
                              </m:r>
                              <m:r>
                                <m:t>j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  <m:r>
                            <m:t>0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1</m:t>
                          </m:r>
                          <m:r>
                            <m:rPr>
                              <m:sty m:val="p"/>
                            </m:rPr>
                            <m:t>}</m:t>
                          </m:r>
                          <m:r>
                            <m:t> </m:t>
                          </m:r>
                          <m:r>
                            <m:rPr>
                              <m:sty m:val="p"/>
                            </m:rPr>
                            <m:t>∀</m:t>
                          </m:r>
                          <m:sSub>
                            <m:e>
                              <m:r>
                                <m:t>a</m:t>
                              </m:r>
                            </m:e>
                            <m:sub>
                              <m:r>
                                <m:t>i</m:t>
                              </m:r>
                              <m:r>
                                <m:t>j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t>A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l</m:t>
                          </m:r>
                          <m:r>
                            <m:t>a</m:t>
                          </m:r>
                          <m:r>
                            <m:t>b</m:t>
                          </m:r>
                          <m:r>
                            <m:t>e</m:t>
                          </m:r>
                          <m:r>
                            <m:t>l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a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  <m:r>
                                    <m:t>j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I</m:t>
                          </m:r>
                          <m:r>
                            <m:t>m</m:t>
                          </m:r>
                          <m:r>
                            <m:t>p</m:t>
                          </m:r>
                          <m:r>
                            <m:t>l</m:t>
                          </m:r>
                          <m:r>
                            <m:t>e</m:t>
                          </m:r>
                          <m:r>
                            <m:t>m</m:t>
                          </m:r>
                          <m:r>
                            <m:t>e</m:t>
                          </m:r>
                          <m:r>
                            <m:t>n</m:t>
                          </m:r>
                          <m:r>
                            <m:t>t</m:t>
                          </m:r>
                          <m:r>
                            <m:t>e</m:t>
                          </m:r>
                          <m:r>
                            <m:t>d</m:t>
                          </m:r>
                          <m:r>
                            <m:t>B</m:t>
                          </m:r>
                          <m:r>
                            <m:t>y</m:t>
                          </m:r>
                        </m:e>
                      </m:mr>
                      <m:mr>
                        <m:e/>
                        <m:e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j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≥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i</m:t>
                              </m:r>
                              <m:r>
                                <m:t>j</m:t>
                              </m:r>
                            </m:sub>
                          </m:sSub>
                          <m:r>
                            <m:t> </m:t>
                          </m:r>
                          <m:r>
                            <m:rPr>
                              <m:sty m:val="p"/>
                            </m:rPr>
                            <m:t>∀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i</m:t>
                              </m:r>
                              <m:r>
                                <m:t>j</m:t>
                              </m:r>
                            </m:sub>
                          </m:sSub>
                        </m:e>
                      </m:mr>
                      <m:mr>
                        <m:e/>
                        <m:e>
                          <m:nary>
                            <m:naryPr>
                              <m:chr m:val="∑"/>
                              <m:limLoc m:val="undOvr"/>
                              <m:subHide m:val="off"/>
                              <m:supHide m:val="on"/>
                            </m:naryPr>
                            <m:sub>
                              <m:r>
                                <m:t>j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l</m:t>
                              </m:r>
                              <m:r>
                                <m:t>a</m:t>
                              </m:r>
                              <m:r>
                                <m:t>b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sSub>
                                    <m:e>
                                      <m:r>
                                        <m:t>a</m:t>
                                      </m:r>
                                    </m:e>
                                    <m:sub>
                                      <m:r>
                                        <m:t>i</m:t>
                                      </m:r>
                                      <m:r>
                                        <m:t>j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m:t>=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p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t>n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d</m:t>
                              </m:r>
                              <m:r>
                                <m:t>B</m:t>
                              </m:r>
                              <m:r>
                                <m:t>y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sSub>
                                <m:e>
                                  <m:r>
                                    <m:t>a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  <m:r>
                                    <m:t>j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∈</m:t>
                              </m:r>
                              <m:r>
                                <m:t>A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sSub>
                                <m:e>
                                  <m:r>
                                    <m:t>s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  <m:r>
                                    <m:t>j</m:t>
                                  </m:r>
                                </m:sub>
                              </m:sSub>
                            </m:e>
                          </m:nary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  <m:r>
                            <m:t> </m:t>
                          </m:r>
                          <m:r>
                            <m:rPr>
                              <m:sty m:val="p"/>
                            </m:rPr>
                            <m:t>∀</m:t>
                          </m:r>
                          <m:sSub>
                            <m:e>
                              <m:r>
                                <m:t>n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l</m:t>
                          </m:r>
                          <m:r>
                            <m:t>a</m:t>
                          </m:r>
                          <m:r>
                            <m:t>b</m:t>
                          </m:r>
                          <m:r>
                            <m:t>e</m:t>
                          </m:r>
                          <m:r>
                            <m:t>l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n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c</m:t>
                          </m:r>
                          <m:r>
                            <m:t>e</m:t>
                          </m:r>
                          <m:r>
                            <m:t>s</m:t>
                          </m:r>
                          <m:r>
                            <m:t>s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R</m:t>
                          </m:r>
                          <m:r>
                            <m:t>e</m:t>
                          </m:r>
                          <m:r>
                            <m:t>p</m:t>
                          </m:r>
                          <m:r>
                            <m:t>o</m:t>
                          </m:r>
                          <m:r>
                            <m:t>s</m:t>
                          </m:r>
                          <m:r>
                            <m:t>i</m:t>
                          </m:r>
                          <m:r>
                            <m:t>t</m:t>
                          </m:r>
                          <m:r>
                            <m:t>o</m:t>
                          </m:r>
                          <m:r>
                            <m:t>r</m:t>
                          </m:r>
                          <m:r>
                            <m:t>y</m:t>
                          </m:r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  <m:e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j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≥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t> </m:t>
                          </m:r>
                          <m:r>
                            <m:rPr>
                              <m:sty m:val="p"/>
                            </m:rPr>
                            <m:t>∀</m:t>
                          </m:r>
                          <m:sSub>
                            <m:e>
                              <m:r>
                                <m:t>a</m:t>
                              </m:r>
                            </m:e>
                            <m:sub>
                              <m:r>
                                <m:t>i</m:t>
                              </m:r>
                              <m:r>
                                <m:t>j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t>A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l</m:t>
                          </m:r>
                          <m:r>
                            <m:t>a</m:t>
                          </m:r>
                          <m:r>
                            <m:t>b</m:t>
                          </m:r>
                          <m:r>
                            <m:t>e</m:t>
                          </m:r>
                          <m:r>
                            <m:t>l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a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  <m:r>
                                    <m:t>j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R</m:t>
                          </m:r>
                          <m:r>
                            <m:t>e</m:t>
                          </m:r>
                          <m:r>
                            <m:t>q</m:t>
                          </m:r>
                          <m:r>
                            <m:t>u</m:t>
                          </m:r>
                          <m:r>
                            <m:t>i</m:t>
                          </m:r>
                          <m:r>
                            <m:t>r</m:t>
                          </m:r>
                          <m:r>
                            <m:t>e</m:t>
                          </m:r>
                          <m:r>
                            <m:t>s</m:t>
                          </m:r>
                        </m:e>
                      </m:mr>
                      <m:mr>
                        <m:e/>
                        <m:e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i</m:t>
                              </m:r>
                              <m:r>
                                <m:t>j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+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k</m:t>
                              </m:r>
                              <m:r>
                                <m:t>h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≤</m:t>
                          </m:r>
                          <m:r>
                            <m:t>1</m:t>
                          </m:r>
                          <m:r>
                            <m:t> </m:t>
                          </m:r>
                          <m:r>
                            <m:rPr>
                              <m:sty m:val="p"/>
                            </m:rPr>
                            <m:t>∀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a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  <m:r>
                                    <m:t>k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∈</m:t>
                              </m:r>
                              <m:r>
                                <m:t>A</m:t>
                              </m:r>
                              <m:r>
                                <m:t> </m:t>
                              </m:r>
                              <m:r>
                                <m:t>s</m:t>
                              </m:r>
                              <m:r>
                                <m:rPr>
                                  <m:sty m:val="p"/>
                                </m:rPr>
                                <m:t>.</m:t>
                              </m:r>
                              <m:r>
                                <m:t>t</m:t>
                              </m:r>
                              <m:r>
                                <m:rPr>
                                  <m:sty m:val="p"/>
                                </m:rPr>
                                <m:t>.</m:t>
                              </m:r>
                              <m:r>
                                <m:t> </m:t>
                              </m:r>
                              <m:r>
                                <m:t>l</m:t>
                              </m:r>
                              <m:r>
                                <m:t>a</m:t>
                              </m:r>
                              <m:r>
                                <m:t>b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sSub>
                                    <m:e>
                                      <m:r>
                                        <m:t>a</m:t>
                                      </m:r>
                                    </m:e>
                                    <m:sub>
                                      <m:r>
                                        <m:t>i</m:t>
                                      </m:r>
                                      <m:r>
                                        <m:t>k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m:t>=</m:t>
                              </m:r>
                              <m:r>
                                <m:t>F</m:t>
                              </m:r>
                              <m:r>
                                <m:t>l</m:t>
                              </m:r>
                              <m:r>
                                <m:t>o</m:t>
                              </m:r>
                              <m:r>
                                <m:t>w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a</m:t>
                                  </m:r>
                                </m:e>
                                <m:sub>
                                  <m:r>
                                    <m:t>j</m:t>
                                  </m:r>
                                  <m:r>
                                    <m:t>h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∉</m:t>
                              </m:r>
                              <m:r>
                                <m:t>A</m:t>
                              </m:r>
                              <m:r>
                                <m:t> </m:t>
                              </m:r>
                              <m:r>
                                <m:t>s</m:t>
                              </m:r>
                              <m:r>
                                <m:rPr>
                                  <m:sty m:val="p"/>
                                </m:rPr>
                                <m:t>.</m:t>
                              </m:r>
                              <m:r>
                                <m:t>t</m:t>
                              </m:r>
                              <m:r>
                                <m:rPr>
                                  <m:sty m:val="p"/>
                                </m:rPr>
                                <m:t>.</m:t>
                              </m:r>
                              <m:r>
                                <m:t> </m:t>
                              </m:r>
                              <m:r>
                                <m:t>l</m:t>
                              </m:r>
                              <m:r>
                                <m:t>a</m:t>
                              </m:r>
                              <m:r>
                                <m:t>b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sSub>
                                    <m:e>
                                      <m:r>
                                        <m:t>a</m:t>
                                      </m:r>
                                    </m:e>
                                    <m:sub>
                                      <m:r>
                                        <m:t>j</m:t>
                                      </m:r>
                                      <m:r>
                                        <m:t>h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m:t>=</m:t>
                              </m:r>
                              <m:r>
                                <m:t>I</m:t>
                              </m:r>
                              <m:r>
                                <m:t>s</m:t>
                              </m:r>
                              <m:r>
                                <m:t>C</m:t>
                              </m:r>
                              <m:r>
                                <m:t>o</m:t>
                              </m:r>
                              <m:r>
                                <m:t>m</m:t>
                              </m:r>
                              <m:r>
                                <m:t>p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i</m:t>
                              </m:r>
                              <m:r>
                                <m:t>b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</m:e>
                      </m:mr>
                      <m:mr>
                        <m:e/>
                        <m:e>
                          <m:sSub>
                            <m:e>
                              <m:r>
                                <m:t>w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=</m:t>
                          </m:r>
                          <m:d>
                            <m:dPr>
                              <m:begChr m:val="{"/>
                              <m:endChr m:val=""/>
                              <m:sepChr m:val=""/>
                              <m:grow/>
                            </m:dPr>
                            <m:e>
                              <m:m>
                                <m:mPr>
                                  <m:baseJc m:val="center"/>
                                  <m:plcHide m:val="on"/>
                                  <m:mcs>
                                    <m:mc>
                                      <m:mcPr>
                                        <m:mcJc m:val="left"/>
                                        <m:count m:val="1"/>
                                      </m:mcPr>
                                    </m:mc>
                                  </m:mcs>
                                </m:mPr>
                                <m:mr>
                                  <m:e>
                                    <m:r>
                                      <m:t>0.5</m:t>
                                    </m:r>
                                    <m:r>
                                      <m:t> </m:t>
                                    </m:r>
                                    <m:r>
                                      <m:t>i</m:t>
                                    </m:r>
                                    <m:r>
                                      <m:t>f</m:t>
                                    </m:r>
                                    <m:r>
                                      <m:t> </m:t>
                                    </m:r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P</m:t>
                                        </m:r>
                                        <m:r>
                                          <m:t>r</m:t>
                                        </m:r>
                                        <m:r>
                                          <m:t>e</m:t>
                                        </m:r>
                                        <m:r>
                                          <m:t>f</m:t>
                                        </m:r>
                                        <m:r>
                                          <m:t>e</m:t>
                                        </m:r>
                                        <m:r>
                                          <m:t>r</m:t>
                                        </m:r>
                                        <m:r>
                                          <m:t>r</m:t>
                                        </m:r>
                                        <m:r>
                                          <m:t>e</m:t>
                                        </m:r>
                                        <m:r>
                                          <m:t>d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m:t>,</m:t>
                                        </m:r>
                                        <m:r>
                                          <m:t>T</m:t>
                                        </m:r>
                                        <m:r>
                                          <m:t>r</m:t>
                                        </m:r>
                                        <m:r>
                                          <m:t>u</m:t>
                                        </m:r>
                                        <m:r>
                                          <m:t>e</m:t>
                                        </m:r>
                                      </m:e>
                                    </m:d>
                                    <m:r>
                                      <m:rPr>
                                        <m:sty m:val="p"/>
                                      </m:rPr>
                                      <m:t>∈</m:t>
                                    </m:r>
                                    <m:r>
                                      <m:t>p</m:t>
                                    </m:r>
                                    <m:r>
                                      <m:t>r</m:t>
                                    </m:r>
                                    <m:r>
                                      <m:t>o</m:t>
                                    </m:r>
                                    <m:r>
                                      <m:t>p</m:t>
                                    </m:r>
                                    <m:r>
                                      <m:t>s</m:t>
                                    </m:r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sSub>
                                          <m:e>
                                            <m:r>
                                              <m:t>n</m:t>
                                            </m:r>
                                          </m:e>
                                          <m:sub>
                                            <m:r>
                                              <m:t>i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mr>
                                <m:mr>
                                  <m:e>
                                    <m:r>
                                      <m:t>1.0</m:t>
                                    </m:r>
                                    <m:r>
                                      <m:t> </m:t>
                                    </m:r>
                                    <m:r>
                                      <m:t>o</m:t>
                                    </m:r>
                                    <m:r>
                                      <m:t>t</m:t>
                                    </m:r>
                                    <m:r>
                                      <m:t>h</m:t>
                                    </m:r>
                                    <m:r>
                                      <m:t>e</m:t>
                                    </m:r>
                                    <m:r>
                                      <m:t>r</m:t>
                                    </m:r>
                                    <m:r>
                                      <m:t>w</m:t>
                                    </m:r>
                                    <m:r>
                                      <m:t>i</m:t>
                                    </m:r>
                                    <m:r>
                                      <m:t>s</m:t>
                                    </m:r>
                                    <m:r>
                                      <m:t>e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mr>
                    </m:m>
                  </m:oMath>
                </a14:m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services out of a service ecosystem</a:t>
            </a:r>
          </a:p>
          <a:p>
            <a:pPr lvl="0"/>
            <a:r>
              <a:rPr/>
              <a:t>We have addressed such </a:t>
            </a:r>
            <a:r>
              <a:rPr b="1"/>
              <a:t>selection as a facility location optimization problem</a:t>
            </a:r>
          </a:p>
          <a:p>
            <a:pPr lvl="0" indent="0" marL="0">
              <a:buNone/>
            </a:pPr>
            <a:r>
              <a:rPr/>
              <a:t>Improvement in multiple aspects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(Lakehouse to replace both data lakes and warehouses) as well as support additional constraints (e.g., consider only some service vendors).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 (to do so, a cost model should be studied).</a:t>
            </a:r>
          </a:p>
          <a:p>
            <a:pPr lvl="0"/>
            <a:r>
              <a:rPr i="1"/>
              <a:t>Metadata integration</a:t>
            </a:r>
            <a:r>
              <a:rPr/>
              <a:t>: while catalog and meta-data management services do not directly introduce functionalities for data transformation and exploitation, the design should also recommend services helping in the management of the platform itself.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</a:t>
            </a:r>
            <a:r>
              <a:rPr b="1"/>
              <a:t>data platform</a:t>
            </a:r>
            <a:r>
              <a:rPr/>
              <a:t> is an infrastructure that facilitates the ingestion, storage, management, and exploitation of large volumes of heterogeneous data</a:t>
            </a:r>
          </a:p>
          <a:p>
            <a:pPr lvl="0"/>
            <a:r>
              <a:rPr i="1"/>
              <a:t>Centralized</a:t>
            </a:r>
            <a:r>
              <a:rPr/>
              <a:t> collection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Data analytics nowadays mostly rely on cloud infrastructures</a:t>
            </a:r>
          </a:p>
          <a:p>
            <a:pPr lvl="1" indent="0" marL="342900">
              <a:buNone/>
            </a:pPr>
            <a:r>
              <a:rPr/>
              <a:t>⇒ Data Platforms (DP) can be built on top of cloud infrastructures as facilitators of such analytics</a:t>
            </a:r>
          </a:p>
          <a:p>
            <a:pPr lvl="1" indent="0" marL="342900">
              <a:buNone/>
            </a:pPr>
            <a:r>
              <a:rPr/>
              <a:t>⇒ Cloud DP are usually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  <a:p>
            <a:pPr lvl="0" indent="0" marL="0">
              <a:buNone/>
            </a:pPr>
            <a:r>
              <a:rPr/>
              <a:t>Some of the AWS Services</a:t>
            </a:r>
          </a:p>
          <a:p>
            <a:pPr lvl="0" indent="0" marL="0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Answering this question is hard since:</a:t>
            </a:r>
          </a:p>
          <a:p>
            <a:pPr lvl="0"/>
            <a:r>
              <a:rPr/>
              <a:t>Each CSP offers </a:t>
            </a:r>
            <a:r>
              <a:rPr i="1"/>
              <a:t>services with overlapping functionalities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 that can hardly be mapped together</a:t>
            </a:r>
          </a:p>
          <a:p>
            <a:pPr lvl="0"/>
            <a:r>
              <a:rPr/>
              <a:t>Evolution of cloud ecosystems is fast and </a:t>
            </a:r>
            <a:r>
              <a:rPr i="1"/>
              <a:t>it is difficult to keep up with the pace</a:t>
            </a:r>
          </a:p>
          <a:p>
            <a:pPr lvl="0"/>
            <a:r>
              <a:rPr/>
              <a:t>Third parties can publish their own services on marketplaces (e.g., AWS Marketplace)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of the AWS Services</a:t>
            </a:r>
          </a:p>
          <a:p>
            <a:pPr lvl="0" indent="0" marL="0">
              <a:buNone/>
            </a:pPr>
            <a:r>
              <a:rPr/>
              <a:t>Some of the AWS Services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of the Google Cloud Platform Services</a:t>
            </a:r>
          </a:p>
          <a:p>
            <a:pPr lvl="0" indent="0" marL="0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mainly left to the expertise of practitioners in the field</a:t>
            </a:r>
          </a:p>
          <a:p>
            <a:pPr lvl="0"/>
            <a:r>
              <a:rPr/>
              <a:t>Choosing the </a:t>
            </a:r>
            <a:r>
              <a:rPr b="1"/>
              <a:t>optimal set of services</a:t>
            </a:r>
            <a:r>
              <a:rPr/>
              <a:t> is hard since </a:t>
            </a:r>
            <a:r>
              <a:rPr i="1"/>
              <a:t>multiple solutions could fulfill the desiderata</a:t>
            </a:r>
          </a:p>
          <a:p>
            <a:pPr lvl="1"/>
            <a:r>
              <a:rPr/>
              <a:t>it requires deep knowledge of CSPs’ ecosystems</a:t>
            </a:r>
          </a:p>
          <a:p>
            <a:pPr lvl="1"/>
            <a:r>
              <a:rPr/>
              <a:t>… and requires vertical knowledge on the design of data pipelines</a:t>
            </a:r>
          </a:p>
          <a:p>
            <a:pPr lvl="0"/>
            <a:r>
              <a:rPr/>
              <a:t>Several abstract big data architectures are available (e.g., NIST, Lambda, and Kappa).</a:t>
            </a:r>
          </a:p>
          <a:p>
            <a:pPr lvl="1"/>
            <a:r>
              <a:rPr/>
              <a:t>They provide the necessary functionalities for big-data applications but not their implementation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</a:t>
            </a:r>
          </a:p>
          <a:p>
            <a:pPr lvl="0"/>
            <a:r>
              <a:rPr i="1"/>
              <a:t>Data pipelines</a:t>
            </a:r>
            <a:r>
              <a:rPr/>
              <a:t> are the backbone of a data platform encode many constraints on the choices to be made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</a:t>
            </a:r>
          </a:p>
          <a:p>
            <a:pPr lvl="0" indent="0" marL="0">
              <a:buNone/>
            </a:pPr>
            <a:r>
              <a:rPr/>
              <a:t>Methodology for the Design of Data Platforms</a:t>
            </a:r>
          </a:p>
          <a:p>
            <a:pPr lvl="0" indent="0" marL="0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that characterize such services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2024-03-21T16:11:27Z</dcterms:created>
  <dcterms:modified xsi:type="dcterms:W3CDTF">2024-03-21T16:11:27Z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