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svg" ContentType="image/svg+xml"/>
  <Override PartName="/docProps/app.xml" ContentType="application/vnd.openxmlformats-officedocument.extended-properties+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204"/>
          <a:sy d="100" n="204"/>
        </p:scale>
        <p:origin x="488" y="112"/>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2" Type="http://schemas.openxmlformats.org/officeDocument/2006/relationships/viewProps" Target="viewProps.xml" /><Relationship Id="rId31" Type="http://schemas.openxmlformats.org/officeDocument/2006/relationships/presProps" Target="presProps.xml" /><Relationship Id="rId1" Type="http://schemas.openxmlformats.org/officeDocument/2006/relationships/slideMaster" Target="slideMasters/slideMaster1.xml" /><Relationship Id="rId34" Type="http://schemas.openxmlformats.org/officeDocument/2006/relationships/tableStyles" Target="tableStyles.xml" /><Relationship Id="rId33"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normAutofit/>
          </a:bodyPr>
          <a:lstStyle>
            <a:lvl1pPr>
              <a:defRPr sz="2800">
                <a:latin typeface="Helvetica" panose="020B0604020202020204" pitchFamily="34" charset="0"/>
                <a:cs typeface="Helvetica" panose="020B0604020202020204" pitchFamily="34" charset="0"/>
              </a:defRPr>
            </a:lvl1pPr>
          </a:lstStyle>
          <a:p>
            <a:r>
              <a:rPr lang="en-US" dirty="0"/>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latin typeface="Helvetica" panose="020B0604020202020204" pitchFamily="34" charset="0"/>
                <a:cs typeface="Helvetica" panose="020B0604020202020204" pitchFamily="34"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atin typeface="Helvetica" panose="020B0604020202020204" pitchFamily="34" charset="0"/>
                <a:cs typeface="Helvetica" panose="020B0604020202020204" pitchFamily="34" charset="0"/>
              </a:defRPr>
            </a:lvl1pPr>
          </a:lstStyle>
          <a:p>
            <a:fld id="{241EB5C9-1307-BA42-ABA2-0BC069CD8E7F}" type="datetimeFigureOut">
              <a:rPr lang="en-US" smtClean="0"/>
              <a:pPr/>
              <a:t>2/25/2024</a:t>
            </a:fld>
            <a:endParaRPr lang="en-US"/>
          </a:p>
        </p:txBody>
      </p:sp>
      <p:sp>
        <p:nvSpPr>
          <p:cNvPr id="5" name="Footer Placeholder 4"/>
          <p:cNvSpPr>
            <a:spLocks noGrp="1"/>
          </p:cNvSpPr>
          <p:nvPr>
            <p:ph type="ftr" sz="quarter" idx="11"/>
          </p:nvPr>
        </p:nvSpPr>
        <p:spPr/>
        <p:txBody>
          <a:bodyPr/>
          <a:lstStyle>
            <a:lvl1pPr>
              <a:defRPr>
                <a:latin typeface="Helvetica" panose="020B0604020202020204" pitchFamily="34" charset="0"/>
                <a:cs typeface="Helvetica" panose="020B0604020202020204" pitchFamily="34" charset="0"/>
              </a:defRPr>
            </a:lvl1pPr>
          </a:lstStyle>
          <a:p>
            <a:endParaRPr lang="en-US"/>
          </a:p>
        </p:txBody>
      </p:sp>
      <p:sp>
        <p:nvSpPr>
          <p:cNvPr id="6" name="Slide Number Placeholder 5"/>
          <p:cNvSpPr>
            <a:spLocks noGrp="1"/>
          </p:cNvSpPr>
          <p:nvPr>
            <p:ph type="sldNum" sz="quarter" idx="12"/>
          </p:nvPr>
        </p:nvSpPr>
        <p:spPr/>
        <p:txBody>
          <a:bodyPr/>
          <a:lstStyle>
            <a:lvl1pPr>
              <a:defRPr>
                <a:latin typeface="Helvetica" panose="020B0604020202020204" pitchFamily="34" charset="0"/>
                <a:cs typeface="Helvetica" panose="020B0604020202020204" pitchFamily="34" charset="0"/>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normAutofit/>
          </a:bodyPr>
          <a:lstStyle>
            <a:lvl1pPr algn="l">
              <a:defRPr sz="2000" b="1" cap="all"/>
            </a:lvl1pPr>
          </a:lstStyle>
          <a:p>
            <a:r>
              <a:rPr lang="en-US" dirty="0"/>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normAutofit/>
          </a:bodyPr>
          <a:lstStyle>
            <a:lvl1pPr>
              <a:defRPr sz="1600"/>
            </a:lvl1pPr>
            <a:lvl2pPr>
              <a:defRPr sz="1200"/>
            </a:lvl2pPr>
            <a:lvl3pPr>
              <a:defRPr sz="1100"/>
            </a:lvl3pPr>
            <a:lvl4pPr>
              <a:defRPr sz="1050"/>
            </a:lvl4pPr>
            <a:lvl5pPr>
              <a:defRPr sz="10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200151"/>
            <a:ext cx="4038600" cy="3394472"/>
          </a:xfrm>
        </p:spPr>
        <p:txBody>
          <a:bodyPr>
            <a:normAutofit/>
          </a:bodyPr>
          <a:lstStyle>
            <a:lvl1pPr>
              <a:defRPr sz="1400"/>
            </a:lvl1pPr>
            <a:lvl2pPr>
              <a:defRPr sz="1100"/>
            </a:lvl2pPr>
            <a:lvl3pPr>
              <a:defRPr sz="1050"/>
            </a:lvl3pPr>
            <a:lvl4pPr>
              <a:defRPr sz="1000"/>
            </a:lvl4pPr>
            <a:lvl5pPr>
              <a:defRPr sz="100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normAutofit/>
          </a:bodyPr>
          <a:lstStyle>
            <a:lvl1pPr marL="0" indent="0">
              <a:buNone/>
              <a:defRPr sz="16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4" name="Content Placeholder 3"/>
          <p:cNvSpPr>
            <a:spLocks noGrp="1"/>
          </p:cNvSpPr>
          <p:nvPr>
            <p:ph sz="half" idx="2"/>
          </p:nvPr>
        </p:nvSpPr>
        <p:spPr>
          <a:xfrm>
            <a:off x="457200" y="1631156"/>
            <a:ext cx="4040188" cy="2963466"/>
          </a:xfrm>
        </p:spPr>
        <p:txBody>
          <a:bodyPr>
            <a:normAutofit/>
          </a:bodyPr>
          <a:lstStyle>
            <a:lvl1pPr>
              <a:defRPr sz="1400"/>
            </a:lvl1pPr>
            <a:lvl2pPr>
              <a:defRPr sz="1200"/>
            </a:lvl2pPr>
            <a:lvl3pPr>
              <a:defRPr sz="1100"/>
            </a:lvl3pPr>
            <a:lvl4pPr>
              <a:defRPr sz="1050"/>
            </a:lvl4pPr>
            <a:lvl5pPr>
              <a:defRPr sz="105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6" y="1151335"/>
            <a:ext cx="4041775" cy="479822"/>
          </a:xfrm>
        </p:spPr>
        <p:txBody>
          <a:bodyPr anchor="b">
            <a:normAutofit/>
          </a:bodyPr>
          <a:lstStyle>
            <a:lvl1pPr marL="0" indent="0">
              <a:buNone/>
              <a:defRPr sz="16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6" name="Content Placeholder 5"/>
          <p:cNvSpPr>
            <a:spLocks noGrp="1"/>
          </p:cNvSpPr>
          <p:nvPr>
            <p:ph sz="quarter" idx="4"/>
          </p:nvPr>
        </p:nvSpPr>
        <p:spPr>
          <a:xfrm>
            <a:off x="4645026" y="1631156"/>
            <a:ext cx="4041775" cy="2963466"/>
          </a:xfrm>
        </p:spPr>
        <p:txBody>
          <a:bodyPr>
            <a:normAutofit/>
          </a:bodyPr>
          <a:lstStyle>
            <a:lvl1pPr>
              <a:defRPr sz="1400"/>
            </a:lvl1pPr>
            <a:lvl2pPr>
              <a:defRPr sz="1200"/>
            </a:lvl2pPr>
            <a:lvl3pPr>
              <a:defRPr sz="1100"/>
            </a:lvl3pPr>
            <a:lvl4pPr>
              <a:defRPr sz="1050"/>
            </a:lvl4pPr>
            <a:lvl5pPr>
              <a:defRPr sz="105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2/25/2024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2/25/2024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2/25/2024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dirty="0"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2/25/2024</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2000">
          <a:solidFill>
            <a:schemeClr val="tx1"/>
          </a:solidFill>
          <a:latin charset="0" panose="020B0604020202020204" pitchFamily="34" typeface="Helvetica"/>
          <a:ea typeface="+mj-ea"/>
          <a:cs charset="0" panose="020B0604020202020204" pitchFamily="34" typeface="Helvetica"/>
        </a:defRPr>
      </a:lvl1pPr>
    </p:titleStyle>
    <p:bodyStyle>
      <a:lvl1pPr algn="l" defTabSz="342900" eaLnBrk="1" hangingPunct="1" indent="-342900" latinLnBrk="0" marL="342900" rtl="0">
        <a:spcBef>
          <a:spcPct val="20000"/>
        </a:spcBef>
        <a:buFont typeface="Arial"/>
        <a:buChar char="•"/>
        <a:defRPr kern="1200" sz="1600">
          <a:solidFill>
            <a:schemeClr val="tx1"/>
          </a:solidFill>
          <a:latin charset="0" panose="020B0604020202020204" pitchFamily="34" typeface="Helvetica"/>
          <a:ea typeface="+mn-ea"/>
          <a:cs charset="0" panose="020B0604020202020204" pitchFamily="34" typeface="Helvetica"/>
        </a:defRPr>
      </a:lvl1pPr>
      <a:lvl2pPr algn="l" defTabSz="342900" eaLnBrk="1" hangingPunct="1" indent="-342900" latinLnBrk="0" marL="685800" rtl="0">
        <a:spcBef>
          <a:spcPct val="20000"/>
        </a:spcBef>
        <a:buFont typeface="Arial"/>
        <a:buChar char="–"/>
        <a:defRPr kern="1200" sz="1600">
          <a:solidFill>
            <a:schemeClr val="tx1"/>
          </a:solidFill>
          <a:latin charset="0" panose="020B0604020202020204" pitchFamily="34" typeface="Helvetica"/>
          <a:ea typeface="+mn-ea"/>
          <a:cs charset="0" panose="020B0604020202020204" pitchFamily="34" typeface="Helvetica"/>
        </a:defRPr>
      </a:lvl2pPr>
      <a:lvl3pPr algn="l" defTabSz="342900" eaLnBrk="1" hangingPunct="1" indent="-342900" latinLnBrk="0" marL="1028700" rtl="0">
        <a:spcBef>
          <a:spcPct val="20000"/>
        </a:spcBef>
        <a:buFont typeface="Arial"/>
        <a:buChar char="•"/>
        <a:defRPr kern="1200" sz="1200">
          <a:solidFill>
            <a:schemeClr val="tx1"/>
          </a:solidFill>
          <a:latin charset="0" panose="020B0604020202020204" pitchFamily="34" typeface="Helvetica"/>
          <a:ea typeface="+mn-ea"/>
          <a:cs charset="0" panose="020B0604020202020204" pitchFamily="34" typeface="Helvetica"/>
        </a:defRPr>
      </a:lvl3pPr>
      <a:lvl4pPr algn="l" defTabSz="342900" eaLnBrk="1" hangingPunct="1" indent="-342900" latinLnBrk="0" marL="1371600" rtl="0">
        <a:spcBef>
          <a:spcPct val="20000"/>
        </a:spcBef>
        <a:buFont typeface="Arial"/>
        <a:buChar char="–"/>
        <a:defRPr kern="1200" sz="1100">
          <a:solidFill>
            <a:schemeClr val="tx1"/>
          </a:solidFill>
          <a:latin charset="0" panose="020B0604020202020204" pitchFamily="34" typeface="Helvetica"/>
          <a:ea typeface="+mn-ea"/>
          <a:cs charset="0" panose="020B0604020202020204" pitchFamily="34" typeface="Helvetica"/>
        </a:defRPr>
      </a:lvl4pPr>
      <a:lvl5pPr algn="l" defTabSz="342900" eaLnBrk="1" hangingPunct="1" indent="-342900" latinLnBrk="0" marL="1714500" rtl="0">
        <a:spcBef>
          <a:spcPct val="20000"/>
        </a:spcBef>
        <a:buFont typeface="Arial"/>
        <a:buChar char="»"/>
        <a:defRPr kern="1200" sz="1100">
          <a:solidFill>
            <a:schemeClr val="tx1"/>
          </a:solidFill>
          <a:latin charset="0" panose="020B0604020202020204" pitchFamily="34" typeface="Helvetica"/>
          <a:ea typeface="+mn-ea"/>
          <a:cs charset="0" panose="020B0604020202020204" pitchFamily="34" typeface="Helvetica"/>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9.png" /><Relationship Id="rId2" Type="http://schemas.openxmlformats.org/officeDocument/2006/relationships/image" Target="../media/image8.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hyperlink" Target="https://docs.aws.amazon.com/iot-twinmaker/latest/guide/what-is-twinmaker.html" TargetMode="External" /><Relationship Id="rId2" Type="http://schemas.openxmlformats.org/officeDocument/2006/relationships/image" Target="../media/image10.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1.png"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etsi.org/deliver/etsi_gs/CIM/001_099/009/01.06.01_60/gs_CIM009v010601p.pdf" TargetMode="External" /><Relationship Id="rId3" Type="http://schemas.openxmlformats.org/officeDocument/2006/relationships/hyperlink" Target="https://swagger.lab.fiware.org/" TargetMode="External" /></Relationships>
</file>

<file path=ppt/slides/_rels/slide17.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13.png" /><Relationship Id="rId2" Type="http://schemas.openxmlformats.org/officeDocument/2006/relationships/image" Target="../media/image12.png"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4.png"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github.com/FIWARE/context.Orion-LD?tab=readme-ov-file" TargetMode="External" /><Relationship Id="rId3" Type="http://schemas.openxmlformats.org/officeDocument/2006/relationships/image" Target="../media/image15.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2.png" /><Relationship Id="rId2" Type="http://schemas.openxmlformats.org/officeDocument/2006/relationships/image" Target="../media/image1.png"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 Id="rId3" Type="http://schemas.openxmlformats.org/officeDocument/2006/relationships/hyperlink" Target="https://www.digitaltwinconsortium.org/" TargetMode="External" /><Relationship Id="rId2" Type="http://schemas.openxmlformats.org/officeDocument/2006/relationships/image" Target="../media/image16.png"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sciencedirect.com/science/article/pii/S2405844024025349?via%3Dihub" TargetMode="External" /></Relationships>
</file>

<file path=ppt/slides/_rels/slide22.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hyperlink" Target="https://digitaltwin1.org/articles/1-2/v2" TargetMode="External" /><Relationship Id="rId5" Type="http://schemas.openxmlformats.org/officeDocument/2006/relationships/hyperlink" Target="https://digitaltwin1.org/articles/1-2/v2" TargetMode="External" /><Relationship Id="rId4" Type="http://schemas.openxmlformats.org/officeDocument/2006/relationships/image" Target="../media/image18.png" /><Relationship Id="rId2" Type="http://schemas.openxmlformats.org/officeDocument/2006/relationships/image" Target="../media/image17.png" /></Relationships>
</file>

<file path=ppt/slides/_rels/slide2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9.svg"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dl.acm.org/doi/10.1145/2668930.2688055" TargetMode="External" /><Relationship Id="rId3" Type="http://schemas.openxmlformats.org/officeDocument/2006/relationships/hyperlink" Target="https://dl.acm.org/doi/abs/10.14778/3407790.3407791" TargetMode="External" /></Relationships>
</file>

<file path=ppt/slides/_rels/slide2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20.png"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Relationships xmlns="http://schemas.openxmlformats.org/package/2006/relationships"><Relationship Id="rId1" Type="http://schemas.openxmlformats.org/officeDocument/2006/relationships/slideLayout" Target="../slideLayouts/slideLayout2.xml" /><Relationship Id="rId3" Type="http://schemas.openxmlformats.org/officeDocument/2006/relationships/hyperlink" Target="http://www.gitta.info/SpatPartitio/en/html/ObjOriDecomp_learningObject2.html" TargetMode="External" /><Relationship Id="rId4" Type="http://schemas.openxmlformats.org/officeDocument/2006/relationships/image" Target="../media/image22.png" /><Relationship Id="rId2" Type="http://schemas.openxmlformats.org/officeDocument/2006/relationships/image" Target="../media/image21.png" /></Relationships>
</file>

<file path=ppt/slides/_rels/slide2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3.png" /></Relationships>
</file>

<file path=ppt/slides/_rels/slide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3.png" /></Relationships>
</file>

<file path=ppt/slides/_rels/slide4.xml.rels><?xml version="1.0" encoding="UTF-8"?><Relationships xmlns="http://schemas.openxmlformats.org/package/2006/relationships"><Relationship Id="rId1" Type="http://schemas.openxmlformats.org/officeDocument/2006/relationships/slideLayout" Target="../slideLayouts/slideLayout7.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5.png" /><Relationship Id="rId2" Type="http://schemas.openxmlformats.org/officeDocument/2006/relationships/image" Target="../media/image4.png"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7.png" /><Relationship Id="rId2" Type="http://schemas.openxmlformats.org/officeDocument/2006/relationships/image" Target="../media/image6.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Digital Twins (DT)</a:t>
            </a:r>
          </a:p>
        </p:txBody>
      </p:sp>
      <p:sp>
        <p:nvSpPr>
          <p:cNvPr id="3" name="Content Placeholder 2"/>
          <p:cNvSpPr>
            <a:spLocks noGrp="1"/>
          </p:cNvSpPr>
          <p:nvPr>
            <p:ph idx="1"/>
          </p:nvPr>
        </p:nvSpPr>
        <p:spPr/>
        <p:txBody>
          <a:bodyPr/>
          <a:lstStyle/>
          <a:p>
            <a:pPr lvl="0"/>
            <a:r>
              <a:rPr/>
              <a:t>Differences between digital shadow, digital model, digital twin</a:t>
            </a:r>
          </a:p>
          <a:p>
            <a:pPr lvl="0"/>
            <a:r>
              <a:rPr/>
              <a:t>Enclosing on a definition…</a:t>
            </a:r>
          </a:p>
          <a:p>
            <a:pPr lvl="0"/>
            <a:r>
              <a:rPr/>
              <a:t>3 components: phyisical model, virtual model, communication services</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https://github.com/ManuelePasini/slides-markdown/blob/master/slides/images/dt/dtdl.png?raw=true" id="0" name="Picture 1"/>
          <p:cNvPicPr>
            <a:picLocks noGrp="1" noChangeAspect="1"/>
          </p:cNvPicPr>
          <p:nvPr/>
        </p:nvPicPr>
        <p:blipFill>
          <a:blip r:embed="rId2"/>
          <a:stretch>
            <a:fillRect/>
          </a:stretch>
        </p:blipFill>
        <p:spPr bwMode="auto">
          <a:xfrm>
            <a:off x="711200" y="1193800"/>
            <a:ext cx="3530600" cy="2882900"/>
          </a:xfrm>
          <a:prstGeom prst="rect">
            <a:avLst/>
          </a:prstGeom>
          <a:noFill/>
          <a:ln w="9525">
            <a:noFill/>
            <a:headEnd/>
            <a:tailEnd/>
          </a:ln>
        </p:spPr>
      </p:pic>
      <p:sp>
        <p:nvSpPr>
          <p:cNvPr id="1" name="TextBox 3"/>
          <p:cNvSpPr txBox="1"/>
          <p:nvPr/>
        </p:nvSpPr>
        <p:spPr>
          <a:xfrm>
            <a:off x="457200" y="4076700"/>
            <a:ext cx="4038600" cy="508000"/>
          </a:xfrm>
          <a:prstGeom prst="rect">
            <a:avLst/>
          </a:prstGeom>
          <a:noFill/>
        </p:spPr>
        <p:txBody>
          <a:bodyPr/>
          <a:lstStyle/>
          <a:p>
            <a:pPr lvl="0" indent="0" marL="0" algn="ctr">
              <a:buNone/>
            </a:pPr>
            <a:r>
              <a:rPr/>
              <a:t>Example of DTDL</a:t>
            </a:r>
          </a:p>
        </p:txBody>
      </p:sp>
      <p:pic>
        <p:nvPicPr>
          <p:cNvPr descr="https://github.com/ManuelePasini/slides-markdown/blob/master/slides/images/dt/azure_dt_historical.png?raw=true" id="0" name="Picture 1"/>
          <p:cNvPicPr>
            <a:picLocks noGrp="1" noChangeAspect="1"/>
          </p:cNvPicPr>
          <p:nvPr/>
        </p:nvPicPr>
        <p:blipFill>
          <a:blip r:embed="rId3"/>
          <a:stretch>
            <a:fillRect/>
          </a:stretch>
        </p:blipFill>
        <p:spPr bwMode="auto">
          <a:xfrm>
            <a:off x="4648200" y="1778000"/>
            <a:ext cx="4038600" cy="17272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Azure DT Platform</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AWS IoT Twin Maker</a:t>
            </a:r>
          </a:p>
        </p:txBody>
      </p:sp>
      <p:sp>
        <p:nvSpPr>
          <p:cNvPr id="3" name="Content Placeholder 2"/>
          <p:cNvSpPr>
            <a:spLocks noGrp="1"/>
          </p:cNvSpPr>
          <p:nvPr>
            <p:ph idx="1"/>
          </p:nvPr>
        </p:nvSpPr>
        <p:spPr/>
        <p:txBody>
          <a:bodyPr/>
          <a:lstStyle/>
          <a:p>
            <a:pPr lvl="0"/>
            <a:r>
              <a:rPr/>
              <a:t>Similar to Azure Digital Twins (also JSON Entity-Component model)</a:t>
            </a:r>
          </a:p>
          <a:p>
            <a:pPr lvl="0"/>
            <a:r>
              <a:rPr/>
              <a:t>Different JSON semantics</a:t>
            </a:r>
          </a:p>
          <a:p>
            <a:pPr lvl="0"/>
            <a:r>
              <a:rPr/>
              <a:t>Also graph representation</a:t>
            </a:r>
          </a:p>
          <a:p>
            <a:pPr lvl="0"/>
            <a:r>
              <a:rPr/>
              <a:t>Native support for Grafana, AWS IoT Site Wise (which leverages AWS Timestream, a time-series DB)</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https://github.com/ManuelePasini/slides-markdown/blob/master/slides/images/dt/aws_dt.png?raw=true" id="0" name="Picture 1"/>
          <p:cNvPicPr>
            <a:picLocks noGrp="1" noChangeAspect="1"/>
          </p:cNvPicPr>
          <p:nvPr/>
        </p:nvPicPr>
        <p:blipFill>
          <a:blip r:embed="rId2"/>
          <a:stretch>
            <a:fillRect/>
          </a:stretch>
        </p:blipFill>
        <p:spPr bwMode="auto">
          <a:xfrm>
            <a:off x="457200" y="1663700"/>
            <a:ext cx="4038600" cy="1943100"/>
          </a:xfrm>
          <a:prstGeom prst="rect">
            <a:avLst/>
          </a:prstGeom>
          <a:noFill/>
          <a:ln w="9525">
            <a:noFill/>
            <a:headEnd/>
            <a:tailEnd/>
          </a:ln>
        </p:spPr>
      </p:pic>
      <p:sp>
        <p:nvSpPr>
          <p:cNvPr id="1" name="TextBox 3"/>
          <p:cNvSpPr txBox="1"/>
          <p:nvPr/>
        </p:nvSpPr>
        <p:spPr>
          <a:xfrm>
            <a:off x="457200" y="4076700"/>
            <a:ext cx="4038600" cy="508000"/>
          </a:xfrm>
          <a:prstGeom prst="rect">
            <a:avLst/>
          </a:prstGeom>
          <a:noFill/>
        </p:spPr>
        <p:txBody>
          <a:bodyPr/>
          <a:lstStyle/>
          <a:p>
            <a:pPr lvl="0" indent="0" marL="0" algn="ctr">
              <a:buNone/>
            </a:pPr>
            <a:r>
              <a:rPr/>
              <a:t>Key concept and components AWS IoT Twin Maker (</a:t>
            </a:r>
            <a:r>
              <a:rPr>
                <a:hlinkClick r:id="rId3"/>
              </a:rPr>
              <a:t>documentation here</a:t>
            </a:r>
            <a:r>
              <a:rPr/>
              <a:t>)</a:t>
            </a:r>
          </a:p>
        </p:txBody>
      </p:sp>
      <p:sp>
        <p:nvSpPr>
          <p:cNvPr id="4" name="Content Placeholder 3"/>
          <p:cNvSpPr>
            <a:spLocks noGrp="1"/>
          </p:cNvSpPr>
          <p:nvPr>
            <p:ph idx="2" sz="half"/>
          </p:nvPr>
        </p:nvSpPr>
        <p:spPr/>
        <p:txBody>
          <a:bodyPr/>
          <a:lstStyle/>
          <a:p>
            <a:pPr lvl="0"/>
            <a:r>
              <a:rPr/>
              <a:t>Component JSON documents that describe the connection between a data source and AWS IoT Twin Maker. They access external datasource via a Lambda function defined in the JSON</a:t>
            </a:r>
          </a:p>
          <a:p>
            <a:pPr lvl="0"/>
            <a:r>
              <a:rPr/>
              <a:t>Each workspace is assigned an S3 Bucket</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DT Data Related Aspects</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DT Data - Modeling</a:t>
            </a:r>
          </a:p>
        </p:txBody>
      </p:sp>
      <p:sp>
        <p:nvSpPr>
          <p:cNvPr id="3" name="Content Placeholder 2"/>
          <p:cNvSpPr>
            <a:spLocks noGrp="1"/>
          </p:cNvSpPr>
          <p:nvPr>
            <p:ph idx="1"/>
          </p:nvPr>
        </p:nvSpPr>
        <p:spPr/>
        <p:txBody>
          <a:bodyPr/>
          <a:lstStyle/>
          <a:p>
            <a:pPr lvl="0"/>
            <a:r>
              <a:rPr/>
              <a:t>Focused on entities last state</a:t>
            </a:r>
          </a:p>
          <a:p>
            <a:pPr lvl="0"/>
            <a:r>
              <a:rPr/>
              <a:t>In literature, wide spread of AutomationML, XML, etc.</a:t>
            </a:r>
          </a:p>
          <a:p>
            <a:pPr lvl="0"/>
            <a:r>
              <a:rPr/>
              <a:t>Mostly graphs (too many connections between data)</a:t>
            </a:r>
          </a:p>
          <a:p>
            <a:pPr lvl="0"/>
            <a:r>
              <a:rPr/>
              <a:t>Initially pure linked data and semantic graphs (RDF, ontologies)</a:t>
            </a:r>
          </a:p>
          <a:p>
            <a:pPr lvl="0"/>
            <a:r>
              <a:rPr/>
              <a:t>New standards (JSON-LD, NGSI-LD) to seamelessly integrate semi-structured data, property graphs and semantic graphs (also supported by RDF)</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DT Data - A brief history</a:t>
            </a:r>
          </a:p>
        </p:txBody>
      </p:sp>
      <p:pic>
        <p:nvPicPr>
          <p:cNvPr descr="https://github.com/ManuelePasini/slides-markdown/blob/master/slides/images/dt/history.png?raw=true" id="0" name="Picture 1"/>
          <p:cNvPicPr>
            <a:picLocks noGrp="1" noChangeAspect="1"/>
          </p:cNvPicPr>
          <p:nvPr/>
        </p:nvPicPr>
        <p:blipFill>
          <a:blip r:embed="rId2"/>
          <a:stretch>
            <a:fillRect/>
          </a:stretch>
        </p:blipFill>
        <p:spPr bwMode="auto">
          <a:xfrm>
            <a:off x="508000" y="1193800"/>
            <a:ext cx="81280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Simplified technology history</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NGSI-LD (Next Generation Service Interface – Linked Data)</a:t>
            </a:r>
          </a:p>
        </p:txBody>
      </p:sp>
      <p:sp>
        <p:nvSpPr>
          <p:cNvPr id="3" name="Content Placeholder 2"/>
          <p:cNvSpPr>
            <a:spLocks noGrp="1"/>
          </p:cNvSpPr>
          <p:nvPr>
            <p:ph idx="1"/>
          </p:nvPr>
        </p:nvSpPr>
        <p:spPr/>
        <p:txBody>
          <a:bodyPr/>
          <a:lstStyle/>
          <a:p>
            <a:pPr lvl="0"/>
            <a:r>
              <a:rPr/>
              <a:t>Evolution of NGSI v2, powered by FIWARE</a:t>
            </a:r>
          </a:p>
          <a:p>
            <a:pPr lvl="0"/>
            <a:r>
              <a:rPr/>
              <a:t>Defines a </a:t>
            </a:r>
            <a:r>
              <a:rPr>
                <a:hlinkClick r:id="rId2"/>
              </a:rPr>
              <a:t>metamodel</a:t>
            </a:r>
            <a:r>
              <a:rPr/>
              <a:t> and APIs (</a:t>
            </a:r>
            <a:r>
              <a:rPr>
                <a:hlinkClick r:id="rId3"/>
              </a:rPr>
              <a:t>Swagger URL</a:t>
            </a:r>
            <a:r>
              <a:rPr/>
              <a:t>) for property graphs</a:t>
            </a:r>
          </a:p>
          <a:p>
            <a:pPr lvl="0"/>
            <a:r>
              <a:rPr/>
              <a:t>“id” now must be an URN (or an URI HTTP)</a:t>
            </a:r>
          </a:p>
          <a:p>
            <a:pPr lvl="0"/>
            <a:r>
              <a:rPr/>
              <a:t>The entity must have a “type” attribute which represent the class of the entity</a:t>
            </a:r>
          </a:p>
          <a:p>
            <a:pPr lvl="0"/>
            <a:r>
              <a:rPr/>
              <a:t>The class must then be defined in the @context</a:t>
            </a:r>
          </a:p>
          <a:p>
            <a:pPr lvl="0"/>
            <a:r>
              <a:rPr/>
              <a:t>@context implicitly includes the core @context of NGSI-LD:</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https://github.com/ManuelePasini/slides-markdown/blob/master/slides/images/dt/NGSI_LD_metamodel.png?raw=true" id="0" name="Picture 1"/>
          <p:cNvPicPr>
            <a:picLocks noGrp="1" noChangeAspect="1"/>
          </p:cNvPicPr>
          <p:nvPr/>
        </p:nvPicPr>
        <p:blipFill>
          <a:blip r:embed="rId2"/>
          <a:stretch>
            <a:fillRect/>
          </a:stretch>
        </p:blipFill>
        <p:spPr bwMode="auto">
          <a:xfrm>
            <a:off x="457200" y="1778000"/>
            <a:ext cx="4038600" cy="1727200"/>
          </a:xfrm>
          <a:prstGeom prst="rect">
            <a:avLst/>
          </a:prstGeom>
          <a:noFill/>
          <a:ln w="9525">
            <a:noFill/>
            <a:headEnd/>
            <a:tailEnd/>
          </a:ln>
        </p:spPr>
      </p:pic>
      <p:sp>
        <p:nvSpPr>
          <p:cNvPr id="1" name="TextBox 3"/>
          <p:cNvSpPr txBox="1"/>
          <p:nvPr/>
        </p:nvSpPr>
        <p:spPr>
          <a:xfrm>
            <a:off x="457200" y="4076700"/>
            <a:ext cx="4038600" cy="508000"/>
          </a:xfrm>
          <a:prstGeom prst="rect">
            <a:avLst/>
          </a:prstGeom>
          <a:noFill/>
        </p:spPr>
        <p:txBody>
          <a:bodyPr/>
          <a:lstStyle/>
          <a:p>
            <a:pPr lvl="0" indent="0" marL="0" algn="ctr">
              <a:buNone/>
            </a:pPr>
            <a:r>
              <a:rPr/>
              <a:t>NGSI-LD Metamodel</a:t>
            </a:r>
          </a:p>
        </p:txBody>
      </p:sp>
      <p:pic>
        <p:nvPicPr>
          <p:cNvPr descr="https://github.com/ManuelePasini/slides-markdown/blob/master/slides/images/dt/ngsi_example.png?raw=true" id="0" name="Picture 1"/>
          <p:cNvPicPr>
            <a:picLocks noGrp="1" noChangeAspect="1"/>
          </p:cNvPicPr>
          <p:nvPr/>
        </p:nvPicPr>
        <p:blipFill>
          <a:blip r:embed="rId3"/>
          <a:stretch>
            <a:fillRect/>
          </a:stretch>
        </p:blipFill>
        <p:spPr bwMode="auto">
          <a:xfrm>
            <a:off x="4889500" y="1193800"/>
            <a:ext cx="3543300" cy="28829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NGSI-LD Entity Example</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NGSI-LD vs. NGSIv2</a:t>
            </a:r>
          </a:p>
        </p:txBody>
      </p:sp>
      <p:pic>
        <p:nvPicPr>
          <p:cNvPr descr="https://github.com/ManuelePasini/slides-markdown/blob/master/slides/images/dt/ngsi_ngsild.png?raw=true" id="0" name="Picture 1"/>
          <p:cNvPicPr>
            <a:picLocks noGrp="1" noChangeAspect="1"/>
          </p:cNvPicPr>
          <p:nvPr/>
        </p:nvPicPr>
        <p:blipFill>
          <a:blip r:embed="rId2"/>
          <a:stretch>
            <a:fillRect/>
          </a:stretch>
        </p:blipFill>
        <p:spPr bwMode="auto">
          <a:xfrm>
            <a:off x="1803400" y="1193800"/>
            <a:ext cx="55499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Comparison NGSIv2 - NGSI-LD</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JSON-LD</a:t>
            </a:r>
          </a:p>
        </p:txBody>
      </p:sp>
      <p:sp>
        <p:nvSpPr>
          <p:cNvPr id="3" name="Content Placeholder 2"/>
          <p:cNvSpPr>
            <a:spLocks noGrp="1"/>
          </p:cNvSpPr>
          <p:nvPr>
            <p:ph idx="1"/>
          </p:nvPr>
        </p:nvSpPr>
        <p:spPr/>
        <p:txBody>
          <a:bodyPr/>
          <a:lstStyle/>
          <a:p>
            <a:pPr lvl="0"/>
            <a:r>
              <a:rPr/>
              <a:t>Make JSON machine-readable again!</a:t>
            </a:r>
          </a:p>
          <a:p>
            <a:pPr lvl="0"/>
            <a:r>
              <a:rPr/>
              <a:t>Defined to merge semantic data and commonly used JSON documents</a:t>
            </a:r>
          </a:p>
          <a:p>
            <a:pPr lvl="0"/>
            <a:r>
              <a:rPr/>
              <a:t>Standard for encoding linked data</a:t>
            </a:r>
          </a:p>
          <a:p>
            <a:pPr lvl="0"/>
            <a:r>
              <a:rPr/>
              <a:t>FIWARE is evolving as well… (</a:t>
            </a:r>
            <a:r>
              <a:rPr>
                <a:hlinkClick r:id="rId2"/>
              </a:rPr>
              <a:t>Orion-LD</a:t>
            </a:r>
            <a:r>
              <a:rPr/>
              <a:t>)</a:t>
            </a:r>
          </a:p>
        </p:txBody>
      </p:sp>
      <p:pic>
        <p:nvPicPr>
          <p:cNvPr descr="https://github.com/ManuelePasini/slides-markdown/blob/master/slides/images/dt/json_ld_example.png?raw=true" id="0" name="Picture 1"/>
          <p:cNvPicPr>
            <a:picLocks noGrp="1" noChangeAspect="1"/>
          </p:cNvPicPr>
          <p:nvPr/>
        </p:nvPicPr>
        <p:blipFill>
          <a:blip r:embed="rId3"/>
          <a:stretch>
            <a:fillRect/>
          </a:stretch>
        </p:blipFill>
        <p:spPr bwMode="auto">
          <a:xfrm>
            <a:off x="1879600" y="1193800"/>
            <a:ext cx="53848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JSON-LD Example</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https://github.com/ManuelePasini/slides-markdown/blob/master/slides/images/dt/twin_model_shadow.png?raw=true" id="0" name="Picture 1"/>
          <p:cNvPicPr>
            <a:picLocks noGrp="1" noChangeAspect="1"/>
          </p:cNvPicPr>
          <p:nvPr/>
        </p:nvPicPr>
        <p:blipFill>
          <a:blip r:embed="rId2"/>
          <a:stretch>
            <a:fillRect/>
          </a:stretch>
        </p:blipFill>
        <p:spPr bwMode="auto">
          <a:xfrm>
            <a:off x="457200" y="1511300"/>
            <a:ext cx="4038600" cy="2235200"/>
          </a:xfrm>
          <a:prstGeom prst="rect">
            <a:avLst/>
          </a:prstGeom>
          <a:noFill/>
          <a:ln w="9525">
            <a:noFill/>
            <a:headEnd/>
            <a:tailEnd/>
          </a:ln>
        </p:spPr>
      </p:pic>
      <p:sp>
        <p:nvSpPr>
          <p:cNvPr id="1" name="TextBox 3"/>
          <p:cNvSpPr txBox="1"/>
          <p:nvPr/>
        </p:nvSpPr>
        <p:spPr>
          <a:xfrm>
            <a:off x="457200" y="4076700"/>
            <a:ext cx="4038600" cy="508000"/>
          </a:xfrm>
          <a:prstGeom prst="rect">
            <a:avLst/>
          </a:prstGeom>
          <a:noFill/>
        </p:spPr>
        <p:txBody>
          <a:bodyPr/>
          <a:lstStyle/>
          <a:p>
            <a:pPr lvl="0" indent="0" marL="0" algn="ctr">
              <a:buNone/>
            </a:pPr>
            <a:r>
              <a:rPr/>
              <a:t>Differences between twins</a:t>
            </a:r>
          </a:p>
        </p:txBody>
      </p:sp>
      <p:pic>
        <p:nvPicPr>
          <p:cNvPr descr="https://github.com/ManuelePasini/slides-markdown/blob/master/slides/images/dt/dt.png?raw=true" id="0" name="Picture 1"/>
          <p:cNvPicPr>
            <a:picLocks noGrp="1" noChangeAspect="1"/>
          </p:cNvPicPr>
          <p:nvPr/>
        </p:nvPicPr>
        <p:blipFill>
          <a:blip r:embed="rId3"/>
          <a:stretch>
            <a:fillRect/>
          </a:stretch>
        </p:blipFill>
        <p:spPr bwMode="auto">
          <a:xfrm>
            <a:off x="4648200" y="1422400"/>
            <a:ext cx="4038600" cy="24384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DT components</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DT Data - Architectures</a:t>
            </a:r>
          </a:p>
        </p:txBody>
      </p:sp>
      <p:sp>
        <p:nvSpPr>
          <p:cNvPr id="3" name="Content Placeholder 2"/>
          <p:cNvSpPr>
            <a:spLocks noGrp="1"/>
          </p:cNvSpPr>
          <p:nvPr>
            <p:ph idx="1"/>
          </p:nvPr>
        </p:nvSpPr>
        <p:spPr/>
        <p:txBody>
          <a:bodyPr/>
          <a:lstStyle/>
          <a:p>
            <a:pPr lvl="0"/>
            <a:r>
              <a:rPr/>
              <a:t>Most papers don’t even mention it!</a:t>
            </a:r>
          </a:p>
          <a:p>
            <a:pPr lvl="0"/>
            <a:r>
              <a:rPr/>
              <a:t>When they do, they focus on entities last-state.</a:t>
            </a:r>
          </a:p>
          <a:p>
            <a:pPr lvl="0"/>
            <a:r>
              <a:rPr/>
              <a:t>Is it really different from a Lambda-like big data architecture?</a:t>
            </a:r>
          </a:p>
          <a:p>
            <a:pPr lvl="0"/>
            <a:r>
              <a:rPr/>
              <a:t>e.g. Digital Twin Consortium</a:t>
            </a:r>
          </a:p>
        </p:txBody>
      </p:sp>
      <p:pic>
        <p:nvPicPr>
          <p:cNvPr descr="https://github.com/ManuelePasini/slides-markdown/blob/master/slides/images/dt/dt_cons_arch.png?raw=true" id="0" name="Picture 1"/>
          <p:cNvPicPr>
            <a:picLocks noGrp="1" noChangeAspect="1"/>
          </p:cNvPicPr>
          <p:nvPr/>
        </p:nvPicPr>
        <p:blipFill>
          <a:blip r:embed="rId2"/>
          <a:stretch>
            <a:fillRect/>
          </a:stretch>
        </p:blipFill>
        <p:spPr bwMode="auto">
          <a:xfrm>
            <a:off x="2032000" y="1193800"/>
            <a:ext cx="50927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hlinkClick r:id="rId3"/>
              </a:rPr>
              <a:t>Digital Twin Consortium Architecture</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DT Data - Lifecycle</a:t>
            </a:r>
          </a:p>
        </p:txBody>
      </p:sp>
      <p:sp>
        <p:nvSpPr>
          <p:cNvPr id="3" name="Content Placeholder 2"/>
          <p:cNvSpPr>
            <a:spLocks noGrp="1"/>
          </p:cNvSpPr>
          <p:nvPr>
            <p:ph idx="1"/>
          </p:nvPr>
        </p:nvSpPr>
        <p:spPr/>
        <p:txBody>
          <a:bodyPr/>
          <a:lstStyle/>
          <a:p>
            <a:pPr lvl="0"/>
            <a:r>
              <a:rPr/>
              <a:t>Something is starting to pop out</a:t>
            </a:r>
          </a:p>
          <a:p>
            <a:pPr lvl="0"/>
            <a:r>
              <a:rPr/>
              <a:t>“Trash” literature ? (non IT academics, e.g. </a:t>
            </a:r>
            <a:r>
              <a:rPr>
                <a:hlinkClick r:id="rId2"/>
              </a:rPr>
              <a:t>Dihan et. al., 2024</a:t>
            </a:r>
            <a:r>
              <a:rPr/>
              <a:t>)</a:t>
            </a:r>
          </a:p>
          <a:p>
            <a:pPr lvl="0"/>
            <a:r>
              <a:rPr/>
              <a:t>Are we reinventing the wheel?</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https://github.com/ManuelePasini/slides-markdown/blob/master/slides/images/dt/dt_data.png?raw=true" id="0" name="Picture 1"/>
          <p:cNvPicPr>
            <a:picLocks noGrp="1" noChangeAspect="1"/>
          </p:cNvPicPr>
          <p:nvPr/>
        </p:nvPicPr>
        <p:blipFill>
          <a:blip r:embed="rId2"/>
          <a:stretch>
            <a:fillRect/>
          </a:stretch>
        </p:blipFill>
        <p:spPr bwMode="auto">
          <a:xfrm>
            <a:off x="457200" y="1358900"/>
            <a:ext cx="4038600" cy="2552700"/>
          </a:xfrm>
          <a:prstGeom prst="rect">
            <a:avLst/>
          </a:prstGeom>
          <a:noFill/>
          <a:ln w="9525">
            <a:noFill/>
            <a:headEnd/>
            <a:tailEnd/>
          </a:ln>
        </p:spPr>
      </p:pic>
      <p:sp>
        <p:nvSpPr>
          <p:cNvPr id="1" name="TextBox 3"/>
          <p:cNvSpPr txBox="1"/>
          <p:nvPr/>
        </p:nvSpPr>
        <p:spPr>
          <a:xfrm>
            <a:off x="457200" y="4076700"/>
            <a:ext cx="4038600" cy="508000"/>
          </a:xfrm>
          <a:prstGeom prst="rect">
            <a:avLst/>
          </a:prstGeom>
          <a:noFill/>
        </p:spPr>
        <p:txBody>
          <a:bodyPr/>
          <a:lstStyle/>
          <a:p>
            <a:pPr lvl="0" indent="0" marL="0" algn="ctr">
              <a:buNone/>
            </a:pPr>
            <a:r>
              <a:rPr/>
              <a:t>Digital Twin Data (</a:t>
            </a:r>
            <a:r>
              <a:rPr>
                <a:hlinkClick r:id="rId3"/>
              </a:rPr>
              <a:t>Fei, Tao 2023</a:t>
            </a:r>
            <a:r>
              <a:rPr/>
              <a:t>)</a:t>
            </a:r>
          </a:p>
        </p:txBody>
      </p:sp>
      <p:pic>
        <p:nvPicPr>
          <p:cNvPr descr="https://github.com/ManuelePasini/slides-markdown/blob/master/slides/images/dt/dt_lifecycle.png?raw=true" id="0" name="Picture 1"/>
          <p:cNvPicPr>
            <a:picLocks noGrp="1" noChangeAspect="1"/>
          </p:cNvPicPr>
          <p:nvPr/>
        </p:nvPicPr>
        <p:blipFill>
          <a:blip r:embed="rId4"/>
          <a:stretch>
            <a:fillRect/>
          </a:stretch>
        </p:blipFill>
        <p:spPr bwMode="auto">
          <a:xfrm>
            <a:off x="4648200" y="1549400"/>
            <a:ext cx="4038600" cy="21590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Data Methodology (</a:t>
            </a:r>
            <a:r>
              <a:rPr>
                <a:hlinkClick r:id="rId5"/>
              </a:rPr>
              <a:t>Fei, Tao 2023</a:t>
            </a:r>
            <a:r>
              <a:rPr/>
              <a:t>)</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What next?</a:t>
            </a:r>
          </a:p>
        </p:txBody>
      </p:sp>
      <p:sp>
        <p:nvSpPr>
          <p:cNvPr id="3" name="Content Placeholder 2"/>
          <p:cNvSpPr>
            <a:spLocks noGrp="1"/>
          </p:cNvSpPr>
          <p:nvPr>
            <p:ph idx="1" sz="half"/>
          </p:nvPr>
        </p:nvSpPr>
        <p:spPr/>
        <p:txBody>
          <a:bodyPr/>
          <a:lstStyle/>
          <a:p>
            <a:pPr lvl="0"/>
            <a:r>
              <a:rPr/>
              <a:t> Data Architectures </a:t>
            </a:r>
          </a:p>
          <a:p>
            <a:pPr lvl="1"/>
            <a:r>
              <a:rPr/>
              <a:t>Focus on historical data</a:t>
            </a:r>
          </a:p>
          <a:p>
            <a:pPr lvl="1"/>
            <a:r>
              <a:rPr/>
              <a:t>Digital Twins Platforms (!!!)</a:t>
            </a:r>
          </a:p>
          <a:p>
            <a:pPr lvl="0"/>
            <a:r>
              <a:rPr/>
              <a:t> Data modeling  (on two different abstraction levels)</a:t>
            </a:r>
          </a:p>
          <a:p>
            <a:pPr lvl="1"/>
            <a:r>
              <a:rPr/>
              <a:t>Meta-Models for historicized data in a DT (domain driven?)</a:t>
            </a:r>
          </a:p>
          <a:p>
            <a:pPr lvl="1"/>
            <a:r>
              <a:rPr/>
              <a:t>Standardazing a wider concept (e.g. interoperability between different DT)</a:t>
            </a:r>
          </a:p>
          <a:p>
            <a:pPr lvl="0"/>
            <a:r>
              <a:rPr/>
              <a:t> Methodology </a:t>
            </a:r>
          </a:p>
          <a:p>
            <a:pPr lvl="1"/>
            <a:r>
              <a:rPr/>
              <a:t>Watering Digital Twin</a:t>
            </a:r>
          </a:p>
        </p:txBody>
      </p:sp>
      <p:pic>
        <p:nvPicPr>
          <p:cNvPr descr="https://github.com/ManuelePasini/slides-markdown/blob/master/slides/images/dt/gantt.svg?raw=true" id="0" name="Picture 1"/>
          <p:cNvPicPr>
            <a:picLocks noGrp="1" noChangeAspect="1"/>
          </p:cNvPicPr>
          <p:nvPr/>
        </p:nvPicPr>
        <p:blipFill>
          <a:blip r:embed="rId2"/>
          <a:stretch>
            <a:fillRect/>
          </a:stretch>
        </p:blipFill>
        <p:spPr bwMode="auto">
          <a:xfrm>
            <a:off x="4648200" y="1625600"/>
            <a:ext cx="4038600" cy="20193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P.h.D. Proposal timeline</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Carbonaro 17/09</a:t>
            </a:r>
          </a:p>
        </p:txBody>
      </p:sp>
      <p:sp>
        <p:nvSpPr>
          <p:cNvPr id="3" name="Content Placeholder 2"/>
          <p:cNvSpPr>
            <a:spLocks noGrp="1"/>
          </p:cNvSpPr>
          <p:nvPr>
            <p:ph idx="1"/>
          </p:nvPr>
        </p:nvSpPr>
        <p:spPr/>
        <p:txBody>
          <a:bodyPr/>
          <a:lstStyle/>
          <a:p>
            <a:pPr lvl="0"/>
            <a:r>
              <a:rPr/>
              <a:t>Loro usano property-knowledge graph</a:t>
            </a:r>
          </a:p>
          <a:p>
            <a:pPr lvl="0"/>
            <a:r>
              <a:rPr/>
              <a:t>Open word assumption: solo in AND …</a:t>
            </a:r>
          </a:p>
          <a:p>
            <a:pPr lvl="0"/>
            <a:r>
              <a:rPr/>
              <a:t>CONSTRUCT (è quello che utilizzo per le “implementedBy”)</a:t>
            </a:r>
          </a:p>
          <a:p>
            <a:pPr lvl="0"/>
            <a:r>
              <a:rPr/>
              <a:t>Hanno necessità di separare ciò che è corrente e ciò che è passato.</a:t>
            </a:r>
          </a:p>
          <a:p>
            <a:pPr lvl="0"/>
            <a:r>
              <a:rPr/>
              <a:t>SWRL + SPARQL</a:t>
            </a:r>
          </a:p>
          <a:p>
            <a:pPr lvl="0"/>
            <a:r>
              <a:rPr/>
              <a:t>Utilizzano GraphDB (hanno provato)</a:t>
            </a:r>
          </a:p>
          <a:p>
            <a:pPr lvl="0"/>
            <a:r>
              <a:rPr/>
              <a:t>Dov’è il confine tra ciò che è nuovo e ciò che è passato? Tradeoff tra quanto velocemente cambiano le cose? Un sensore che cambia ogni 10ms non posso storicizzare.</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Benchmark workload</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Aspects</a:t>
                </a:r>
              </a:p>
              <a:p>
                <a:pPr lvl="0"/>
                <a:r>
                  <a:rPr b="1"/>
                  <a:t>Dimensions</a:t>
                </a:r>
              </a:p>
              <a:p>
                <a:pPr lvl="1"/>
                <a:r>
                  <a:rPr/>
                  <a:t>Spatial</a:t>
                </a:r>
              </a:p>
              <a:p>
                <a:pPr lvl="1"/>
                <a:r>
                  <a:rPr/>
                  <a:t>Temporal</a:t>
                </a:r>
              </a:p>
              <a:p>
                <a:pPr lvl="0"/>
                <a:r>
                  <a:rPr b="1"/>
                  <a:t>Workload</a:t>
                </a:r>
                <a:r>
                  <a:rPr/>
                  <a:t>:</a:t>
                </a:r>
              </a:p>
              <a:p>
                <a:pPr lvl="1"/>
                <a:r>
                  <a:rPr/>
                  <a:t>Operational</a:t>
                </a:r>
              </a:p>
              <a:p>
                <a:pPr lvl="1"/>
                <a:r>
                  <a:rPr/>
                  <a:t>Analytical</a:t>
                </a:r>
              </a:p>
              <a:p>
                <a:pPr lvl="0" indent="0" marL="0">
                  <a:spcBef>
                    <a:spcPts val="3000"/>
                  </a:spcBef>
                  <a:buNone/>
                </a:pPr>
                <a:r>
                  <a:rPr b="1"/>
                  <a:t>From </a:t>
                </a:r>
                <a:r>
                  <a:rPr b="1">
                    <a:hlinkClick r:id="rId2"/>
                  </a:rPr>
                  <a:t>IoTAbench</a:t>
                </a:r>
              </a:p>
              <a:p>
                <a:pPr lvl="0"/>
                <a:r>
                  <a:rPr/>
                  <a:t>Total readings: counts the total number of readings (i.e., rows) for the given time period.</a:t>
                </a:r>
              </a:p>
              <a:p>
                <a:pPr lvl="0"/>
                <a:r>
                  <a:rPr/>
                  <a:t>Create a sorted list of the aggregate consumption in each ten minute interval in the given time period. -&gt; Create a sorted list of the average measurement (?) in each hour interval in the given time period.</a:t>
                </a:r>
              </a:p>
              <a:p>
                <a:pPr lvl="0"/>
                <a:r>
                  <a:rPr/>
                  <a:t>Top consumers: create a list of the distinct consumers, sorted by their total (monthly) consumption. -&gt; Top agent: create a list of the distinct agents, sorted by their total (monthly) measurements.</a:t>
                </a:r>
              </a:p>
              <a:p>
                <a:pPr lvl="0"/>
                <a:r>
                  <a:rPr/>
                  <a:t>Time of Usage Billing: calculate the monthly bill for each consumer based on the time of usage. -&gt; Time of Task: calculate the monthly time spent doing tasks for each agent.</a:t>
                </a:r>
              </a:p>
              <a:p>
                <a:pPr lvl="0" indent="0" marL="0">
                  <a:spcBef>
                    <a:spcPts val="3000"/>
                  </a:spcBef>
                  <a:buNone/>
                </a:pPr>
                <a:r>
                  <a:rPr b="1"/>
                  <a:t>From </a:t>
                </a:r>
                <a:r>
                  <a:rPr b="1">
                    <a:hlinkClick r:id="rId3"/>
                  </a:rPr>
                  <a:t>SmartBench</a:t>
                </a:r>
              </a:p>
              <a:p>
                <a:pPr lvl="0"/>
                <a:r>
                  <a:rPr/>
                  <a:t>Coverage (s ∈ Sensors): returns the location of a given sensor s.</a:t>
                </a:r>
              </a:p>
              <a:p>
                <a:pPr lvl="0"/>
                <a:r>
                  <a:rPr/>
                  <a:t>InverseCoverage(L, τ), where L is a list of locations, and τ is a sensor type: lists all sensors that can generate observations of a given type τ that can cover the locations specied in L.</a:t>
                </a:r>
              </a:p>
              <a:p>
                <a:pPr lvl="0"/>
                <a:r>
                  <a:rPr/>
                  <a:t>Observations (S ∈ Sensors, </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 selects observations from sensors in the list of sensors S during the time range [</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a:t>
                </a:r>
              </a:p>
              <a:p>
                <a:pPr lvl="0"/>
                <a:r>
                  <a:rPr/>
                  <a:t>C Observations (τ , cond, </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 selects observations generated by sensors of given type τ in the time range [</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 that satisfy the condition cond.</a:t>
                </a:r>
              </a:p>
              <a:p>
                <a:pPr lvl="0"/>
                <a:r>
                  <a:rPr/>
                  <a:t>Statistics(S ⊆ Sensors, A, F, tb, te): retrieves statistics (e.g., average) based on functions specifed in F during the time range [</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 The statistics are generated by firstrst grouping the data by sensor, and further by the value of the attributes in the list A</a:t>
                </a:r>
              </a:p>
              <a:p>
                <a:pPr lvl="0"/>
                <a:r>
                  <a:rPr/>
                  <a:t>Trajectories(</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 </a:t>
                </a:r>
                <a14:m>
                  <m:oMath xmlns:m="http://schemas.openxmlformats.org/officeDocument/2006/math">
                    <m:sSub>
                      <m:e>
                        <m:r>
                          <m:t>l</m:t>
                        </m:r>
                      </m:e>
                      <m:sub>
                        <m:r>
                          <m:t>b</m:t>
                        </m:r>
                      </m:sub>
                    </m:sSub>
                  </m:oMath>
                </a14:m>
                <a:r>
                  <a:rPr/>
                  <a:t>, </a:t>
                </a:r>
                <a14:m>
                  <m:oMath xmlns:m="http://schemas.openxmlformats.org/officeDocument/2006/math">
                    <m:sSub>
                      <m:e>
                        <m:r>
                          <m:t>l</m:t>
                        </m:r>
                      </m:e>
                      <m:sub>
                        <m:r>
                          <m:t>e</m:t>
                        </m:r>
                      </m:sub>
                    </m:sSub>
                  </m:oMath>
                </a14:m>
                <a:r>
                  <a:rPr/>
                  <a:t>): retrieves the names of users who went from location </a:t>
                </a:r>
                <a14:m>
                  <m:oMath xmlns:m="http://schemas.openxmlformats.org/officeDocument/2006/math">
                    <m:sSub>
                      <m:e>
                        <m:r>
                          <m:t>l</m:t>
                        </m:r>
                      </m:e>
                      <m:sub>
                        <m:r>
                          <m:t>b</m:t>
                        </m:r>
                      </m:sub>
                    </m:sSub>
                  </m:oMath>
                </a14:m>
                <a:r>
                  <a:rPr/>
                  <a:t> to location </a:t>
                </a:r>
                <a14:m>
                  <m:oMath xmlns:m="http://schemas.openxmlformats.org/officeDocument/2006/math">
                    <m:sSub>
                      <m:e>
                        <m:r>
                          <m:t>l</m:t>
                        </m:r>
                      </m:e>
                      <m:sub>
                        <m:r>
                          <m:t>e</m:t>
                        </m:r>
                      </m:sub>
                    </m:sSub>
                  </m:oMath>
                </a14:m>
                <a:r>
                  <a:rPr/>
                  <a:t> during the time interval [</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a:t>
                </a:r>
              </a:p>
              <a:p>
                <a:pPr lvl="0"/>
                <a:r>
                  <a:rPr/>
                  <a:t>CoLocate(</a:t>
                </a:r>
                <a14:m>
                  <m:oMath xmlns:m="http://schemas.openxmlformats.org/officeDocument/2006/math">
                    <m:r>
                      <m:t>u</m:t>
                    </m:r>
                  </m:oMath>
                </a14:m>
                <a:r>
                  <a:rPr/>
                  <a:t> ∈ Users, </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 retrieves all users who were in the same Location as user </a:t>
                </a:r>
                <a14:m>
                  <m:oMath xmlns:m="http://schemas.openxmlformats.org/officeDocument/2006/math">
                    <m:r>
                      <m:t>u</m:t>
                    </m:r>
                  </m:oMath>
                </a14:m>
                <a:r>
                  <a:rPr/>
                  <a:t> during the specifoed time period.</a:t>
                </a:r>
              </a:p>
              <a:p>
                <a:pPr lvl="0"/>
                <a:r>
                  <a:rPr/>
                  <a:t>TimeSpent(</a:t>
                </a:r>
                <a14:m>
                  <m:oMath xmlns:m="http://schemas.openxmlformats.org/officeDocument/2006/math">
                    <m:r>
                      <m:t>u</m:t>
                    </m:r>
                  </m:oMath>
                </a14:m>
                <a:r>
                  <a:rPr/>
                  <a:t> ∈ Users, η, tb, te): retrieves the average time spent per day by subject </a:t>
                </a:r>
                <a14:m>
                  <m:oMath xmlns:m="http://schemas.openxmlformats.org/officeDocument/2006/math">
                    <m:r>
                      <m:t>u</m:t>
                    </m:r>
                  </m:oMath>
                </a14:m>
                <a:r>
                  <a:rPr/>
                  <a:t> in locations of type η,</a:t>
                </a:r>
              </a:p>
              <a:p>
                <a:pPr lvl="0"/>
                <a:r>
                  <a:rPr/>
                  <a:t>Continuous Query(τ, α, β): retrieves, after every α seconds (hop size), the minimum, maximum, and average occupancy levels of locations of type τ in the last β seconds (window size).</a:t>
                </a:r>
              </a:p>
              <a:p>
                <a:pPr lvl="0" indent="0" marL="0">
                  <a:spcBef>
                    <a:spcPts val="3000"/>
                  </a:spcBef>
                  <a:buNone/>
                </a:pPr>
                <a:r>
                  <a:rPr b="1"/>
                  <a:t>Additional custom queries</a:t>
                </a:r>
              </a:p>
              <a:p>
                <a:pPr lvl="0"/>
                <a:r>
                  <a:rPr/>
                  <a:t>Dati tutti gli agenti di un certo tipo in un certo environment, trovare tutte le misurazioni dal timestamp X al timestamp Y.</a:t>
                </a:r>
              </a:p>
              <a:p>
                <a:pPr lvl="0"/>
                <a:r>
                  <a:rPr/>
                  <a:t>Dato un environment, trovare le rilevazioni di tutti i device dal timestamp X al timestamp Y</a:t>
                </a:r>
              </a:p>
              <a:p>
                <a:pPr lvl="0"/>
                <a:r>
                  <a:rPr/>
                  <a:t>Dato un environment, dammi tutti i measurement dei device di un certo tipo che superano una data soglia.</a:t>
                </a:r>
              </a:p>
              <a:p>
                <a:pPr lvl="0"/>
                <a:r>
                  <a:rPr/>
                  <a:t>Dato un poligono, trovare tutti gli agent che hanno fatto task all’interno del poligono</a:t>
                </a:r>
              </a:p>
              <a:p>
                <a:pPr lvl="0" indent="0" marL="0">
                  <a:spcBef>
                    <a:spcPts val="3000"/>
                  </a:spcBef>
                  <a:buNone/>
                </a:pPr>
                <a:r>
                  <a:rPr b="1"/>
                  <a:t>Final queries v.0.1</a:t>
                </a:r>
              </a:p>
            </p:txBody>
          </p:sp>
        </mc:Choice>
      </mc:AlternateContent>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sz="half"/>
              </p:nvPr>
            </p:nvSpPr>
            <p:spPr/>
            <p:txBody>
              <a:bodyPr/>
              <a:lstStyle/>
              <a:p>
                <a:pPr lvl="0" indent="0" marL="0">
                  <a:buNone/>
                </a:pPr>
                <a:r>
                  <a:rPr b="1"/>
                  <a:t>Q1</a:t>
                </a:r>
                <a:r>
                  <a:rPr/>
                  <a:t> Total measurements (</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 counts the total number of measurements for each device during the period [</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a:t>
                </a:r>
              </a:p>
              <a:p>
                <a:pPr lvl="0" indent="0" marL="0">
                  <a:buNone/>
                </a:pPr>
                <a:r>
                  <a:rPr b="1"/>
                  <a:t>Q2</a:t>
                </a:r>
                <a:r>
                  <a:rPr/>
                  <a:t> Average hourly measurements (η, [</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 Create a sorted list of the average measurement of type η in each hour interval in the given period [</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a:t>
                </a:r>
              </a:p>
              <a:p>
                <a:pPr lvl="0" indent="0" marL="0">
                  <a:buNone/>
                </a:pPr>
                <a:r>
                  <a:rPr b="1"/>
                  <a:t>Q3</a:t>
                </a:r>
                <a:r>
                  <a:rPr/>
                  <a:t> Monthly measurements(</a:t>
                </a:r>
                <a14:m>
                  <m:oMath xmlns:m="http://schemas.openxmlformats.org/officeDocument/2006/math">
                    <m:r>
                      <m:t>A</m:t>
                    </m:r>
                  </m:oMath>
                </a14:m>
                <a:r>
                  <a:rPr/>
                  <a:t>): Create a list of the distinct agents </a:t>
                </a:r>
                <a14:m>
                  <m:oMath xmlns:m="http://schemas.openxmlformats.org/officeDocument/2006/math">
                    <m:r>
                      <m:t>a</m:t>
                    </m:r>
                  </m:oMath>
                </a14:m>
                <a:r>
                  <a:rPr/>
                  <a:t> ∈ </a:t>
                </a:r>
                <a14:m>
                  <m:oMath xmlns:m="http://schemas.openxmlformats.org/officeDocument/2006/math">
                    <m:r>
                      <m:t>A</m:t>
                    </m:r>
                  </m:oMath>
                </a14:m>
                <a:r>
                  <a:rPr/>
                  <a:t>, sorted by their total (monthly) measurements.</a:t>
                </a:r>
              </a:p>
              <a:p>
                <a:pPr lvl="0" indent="0" marL="0">
                  <a:buNone/>
                </a:pPr>
                <a:r>
                  <a:rPr b="1"/>
                  <a:t>Q4</a:t>
                </a:r>
                <a:r>
                  <a:rPr/>
                  <a:t> Latest known agents location (</a:t>
                </a:r>
                <a14:m>
                  <m:oMath xmlns:m="http://schemas.openxmlformats.org/officeDocument/2006/math">
                    <m:r>
                      <m:t>A</m:t>
                    </m:r>
                  </m:oMath>
                </a14:m>
                <a:r>
                  <a:rPr/>
                  <a:t>): Return the latest location for each agent </a:t>
                </a:r>
                <a14:m>
                  <m:oMath xmlns:m="http://schemas.openxmlformats.org/officeDocument/2006/math">
                    <m:r>
                      <m:t>a</m:t>
                    </m:r>
                  </m:oMath>
                </a14:m>
                <a:r>
                  <a:rPr/>
                  <a:t> ∈ </a:t>
                </a:r>
                <a14:m>
                  <m:oMath xmlns:m="http://schemas.openxmlformats.org/officeDocument/2006/math">
                    <m:r>
                      <m:t>A</m:t>
                    </m:r>
                  </m:oMath>
                </a14:m>
                <a:r>
                  <a:rPr/>
                  <a:t>.</a:t>
                </a:r>
              </a:p>
              <a:p>
                <a:pPr lvl="0" indent="0" marL="0">
                  <a:buNone/>
                </a:pPr>
                <a:r>
                  <a:rPr b="1"/>
                  <a:t>Q5</a:t>
                </a:r>
                <a:r>
                  <a:rPr/>
                  <a:t> Observations (τ , </a:t>
                </a:r>
                <a14:m>
                  <m:oMath xmlns:m="http://schemas.openxmlformats.org/officeDocument/2006/math">
                    <m:r>
                      <m:t>c</m:t>
                    </m:r>
                    <m:r>
                      <m:t>o</m:t>
                    </m:r>
                    <m:r>
                      <m:t>n</m:t>
                    </m:r>
                    <m:r>
                      <m:t>d</m:t>
                    </m:r>
                  </m:oMath>
                </a14:m>
                <a:r>
                  <a:rPr/>
                  <a:t>, </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 selects measurements generated by agents of given type τ in the time range [</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 that satisfy the condition </a:t>
                </a:r>
                <a14:m>
                  <m:oMath xmlns:m="http://schemas.openxmlformats.org/officeDocument/2006/math">
                    <m:r>
                      <m:t>c</m:t>
                    </m:r>
                    <m:r>
                      <m:t>o</m:t>
                    </m:r>
                    <m:r>
                      <m:t>n</m:t>
                    </m:r>
                    <m:r>
                      <m:t>d</m:t>
                    </m:r>
                  </m:oMath>
                </a14:m>
                <a:r>
                  <a:rPr/>
                  <a:t>.</a:t>
                </a:r>
              </a:p>
              <a:p>
                <a:pPr lvl="0" indent="0" marL="0">
                  <a:buNone/>
                </a:pPr>
                <a:r>
                  <a:rPr b="1"/>
                  <a:t>Q6</a:t>
                </a:r>
                <a:r>
                  <a:rPr/>
                  <a:t> InverseCoverage(</a:t>
                </a:r>
                <a14:m>
                  <m:oMath xmlns:m="http://schemas.openxmlformats.org/officeDocument/2006/math">
                    <m:r>
                      <m:t>A</m:t>
                    </m:r>
                  </m:oMath>
                </a14:m>
                <a:r>
                  <a:rPr/>
                  <a:t>, </a:t>
                </a:r>
                <a14:m>
                  <m:oMath xmlns:m="http://schemas.openxmlformats.org/officeDocument/2006/math">
                    <m:r>
                      <m:t>L</m:t>
                    </m:r>
                  </m:oMath>
                </a14:m>
                <a:r>
                  <a:rPr/>
                  <a:t>, η) lists all agents </a:t>
                </a:r>
                <a14:m>
                  <m:oMath xmlns:m="http://schemas.openxmlformats.org/officeDocument/2006/math">
                    <m:r>
                      <m:t>a</m:t>
                    </m:r>
                  </m:oMath>
                </a14:m>
                <a:r>
                  <a:rPr/>
                  <a:t> ∈ </a:t>
                </a:r>
                <a14:m>
                  <m:oMath xmlns:m="http://schemas.openxmlformats.org/officeDocument/2006/math">
                    <m:r>
                      <m:t>A</m:t>
                    </m:r>
                  </m:oMath>
                </a14:m>
                <a:r>
                  <a:rPr/>
                  <a:t> that generated measurements of a given type η in the polygon specified by the set of points </a:t>
                </a:r>
                <a14:m>
                  <m:oMath xmlns:m="http://schemas.openxmlformats.org/officeDocument/2006/math">
                    <m:r>
                      <m:t>L</m:t>
                    </m:r>
                  </m:oMath>
                </a14:m>
                <a:r>
                  <a:rPr/>
                  <a:t>.</a:t>
                </a:r>
              </a:p>
              <a:p>
                <a:pPr lvl="0" indent="0" marL="0">
                  <a:buNone/>
                </a:pPr>
                <a:r>
                  <a:rPr b="1"/>
                  <a:t>Q7</a:t>
                </a:r>
                <a:r>
                  <a:rPr/>
                  <a:t> Time in environment (</a:t>
                </a:r>
                <a14:m>
                  <m:oMath xmlns:m="http://schemas.openxmlformats.org/officeDocument/2006/math">
                    <m:r>
                      <m:t>A</m:t>
                    </m:r>
                  </m:oMath>
                </a14:m>
                <a:r>
                  <a:rPr/>
                  <a:t>, </a:t>
                </a:r>
                <a14:m>
                  <m:oMath xmlns:m="http://schemas.openxmlformats.org/officeDocument/2006/math">
                    <m:r>
                      <m:t>l</m:t>
                    </m:r>
                  </m:oMath>
                </a14:m>
                <a:r>
                  <a:rPr/>
                  <a:t>): Return the times for which agents </a:t>
                </a:r>
                <a14:m>
                  <m:oMath xmlns:m="http://schemas.openxmlformats.org/officeDocument/2006/math">
                    <m:r>
                      <m:t>a</m:t>
                    </m:r>
                  </m:oMath>
                </a14:m>
                <a:r>
                  <a:rPr/>
                  <a:t> ∈ </a:t>
                </a:r>
                <a14:m>
                  <m:oMath xmlns:m="http://schemas.openxmlformats.org/officeDocument/2006/math">
                    <m:r>
                      <m:t>A</m:t>
                    </m:r>
                  </m:oMath>
                </a14:m>
                <a:r>
                  <a:rPr/>
                  <a:t> were in an environment </a:t>
                </a:r>
                <a14:m>
                  <m:oMath xmlns:m="http://schemas.openxmlformats.org/officeDocument/2006/math">
                    <m:r>
                      <m:t>l</m:t>
                    </m:r>
                  </m:oMath>
                </a14:m>
                <a:r>
                  <a:rPr/>
                  <a:t>.</a:t>
                </a:r>
              </a:p>
              <a:p>
                <a:pPr lvl="0" indent="0" marL="0">
                  <a:buNone/>
                </a:pPr>
                <a:r>
                  <a:rPr b="1"/>
                  <a:t>Q8</a:t>
                </a:r>
                <a:r>
                  <a:rPr/>
                  <a:t> Latest measurement in environment(</a:t>
                </a:r>
                <a14:m>
                  <m:oMath xmlns:m="http://schemas.openxmlformats.org/officeDocument/2006/math">
                    <m:r>
                      <m:t>A</m:t>
                    </m:r>
                  </m:oMath>
                </a14:m>
                <a:r>
                  <a:rPr/>
                  <a:t>, </a:t>
                </a:r>
                <a14:m>
                  <m:oMath xmlns:m="http://schemas.openxmlformats.org/officeDocument/2006/math">
                    <m:r>
                      <m:t>l</m:t>
                    </m:r>
                  </m:oMath>
                </a14:m>
                <a:r>
                  <a:rPr/>
                  <a:t>): Return the latest measurement for each agent </a:t>
                </a:r>
                <a14:m>
                  <m:oMath xmlns:m="http://schemas.openxmlformats.org/officeDocument/2006/math">
                    <m:r>
                      <m:t>a</m:t>
                    </m:r>
                  </m:oMath>
                </a14:m>
                <a:r>
                  <a:rPr/>
                  <a:t> ∈ </a:t>
                </a:r>
                <a14:m>
                  <m:oMath xmlns:m="http://schemas.openxmlformats.org/officeDocument/2006/math">
                    <m:r>
                      <m:t>A</m:t>
                    </m:r>
                  </m:oMath>
                </a14:m>
                <a:r>
                  <a:rPr/>
                  <a:t> that performed measurements in a given environment </a:t>
                </a:r>
                <a14:m>
                  <m:oMath xmlns:m="http://schemas.openxmlformats.org/officeDocument/2006/math">
                    <m:r>
                      <m:t>l</m:t>
                    </m:r>
                  </m:oMath>
                </a14:m>
                <a:r>
                  <a:rPr/>
                  <a:t>.</a:t>
                </a:r>
              </a:p>
              <a:p>
                <a:pPr lvl="0" indent="0" marL="0">
                  <a:buNone/>
                </a:pPr>
                <a:r>
                  <a:rPr b="1"/>
                  <a:t>Q9</a:t>
                </a:r>
                <a:r>
                  <a:rPr/>
                  <a:t> Trajectories(</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 </a:t>
                </a:r>
                <a14:m>
                  <m:oMath xmlns:m="http://schemas.openxmlformats.org/officeDocument/2006/math">
                    <m:sSub>
                      <m:e>
                        <m:r>
                          <m:t>l</m:t>
                        </m:r>
                      </m:e>
                      <m:sub>
                        <m:r>
                          <m:t>b</m:t>
                        </m:r>
                      </m:sub>
                    </m:sSub>
                  </m:oMath>
                </a14:m>
                <a:r>
                  <a:rPr/>
                  <a:t>, </a:t>
                </a:r>
                <a14:m>
                  <m:oMath xmlns:m="http://schemas.openxmlformats.org/officeDocument/2006/math">
                    <m:sSub>
                      <m:e>
                        <m:r>
                          <m:t>l</m:t>
                        </m:r>
                      </m:e>
                      <m:sub>
                        <m:r>
                          <m:t>e</m:t>
                        </m:r>
                      </m:sub>
                    </m:sSub>
                  </m:oMath>
                </a14:m>
                <a:r>
                  <a:rPr/>
                  <a:t>): retrieves the names of agents who went from location </a:t>
                </a:r>
                <a14:m>
                  <m:oMath xmlns:m="http://schemas.openxmlformats.org/officeDocument/2006/math">
                    <m:sSub>
                      <m:e>
                        <m:r>
                          <m:t>l</m:t>
                        </m:r>
                      </m:e>
                      <m:sub>
                        <m:r>
                          <m:t>b</m:t>
                        </m:r>
                      </m:sub>
                    </m:sSub>
                  </m:oMath>
                </a14:m>
                <a:r>
                  <a:rPr/>
                  <a:t> to location </a:t>
                </a:r>
                <a14:m>
                  <m:oMath xmlns:m="http://schemas.openxmlformats.org/officeDocument/2006/math">
                    <m:sSub>
                      <m:e>
                        <m:r>
                          <m:t>l</m:t>
                        </m:r>
                      </m:e>
                      <m:sub>
                        <m:r>
                          <m:t>e</m:t>
                        </m:r>
                      </m:sub>
                    </m:sSub>
                  </m:oMath>
                </a14:m>
                <a:r>
                  <a:rPr/>
                  <a:t> during the time interval [</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a:t>
                </a:r>
              </a:p>
              <a:p>
                <a:pPr lvl="0" indent="0" marL="0">
                  <a:buNone/>
                </a:pPr>
                <a:r>
                  <a:rPr b="1"/>
                  <a:t>Q10</a:t>
                </a:r>
                <a:r>
                  <a:rPr/>
                  <a:t> CoLocate(</a:t>
                </a:r>
                <a14:m>
                  <m:oMath xmlns:m="http://schemas.openxmlformats.org/officeDocument/2006/math">
                    <m:r>
                      <m:t>a</m:t>
                    </m:r>
                  </m:oMath>
                </a14:m>
                <a:r>
                  <a:rPr/>
                  <a:t> ∈ A, </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 retrieves all agents who were in the same environment as agent </a:t>
                </a:r>
                <a14:m>
                  <m:oMath xmlns:m="http://schemas.openxmlformats.org/officeDocument/2006/math">
                    <m:r>
                      <m:t>a</m:t>
                    </m:r>
                  </m:oMath>
                </a14:m>
                <a:r>
                  <a:rPr/>
                  <a:t> during the specified time period.</a:t>
                </a:r>
              </a:p>
            </p:txBody>
          </p:sp>
        </mc:Choice>
      </mc:AlternateContent>
      <p:pic>
        <p:nvPicPr>
          <p:cNvPr descr="https://github.com/ManuelePasini/slides-markdown/blob/master/slides/images/dt/workload.png?raw=true" id="0" name="Picture 1"/>
          <p:cNvPicPr>
            <a:picLocks noGrp="1" noChangeAspect="1"/>
          </p:cNvPicPr>
          <p:nvPr/>
        </p:nvPicPr>
        <p:blipFill>
          <a:blip r:embed="rId2"/>
          <a:stretch>
            <a:fillRect/>
          </a:stretch>
        </p:blipFill>
        <p:spPr bwMode="auto">
          <a:xfrm>
            <a:off x="4648200" y="1244600"/>
            <a:ext cx="4038600" cy="27813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Workload overview</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Data architectures</a:t>
            </a:r>
          </a:p>
          <a:p>
            <a:pPr lvl="0" indent="-342900" marL="342900">
              <a:buAutoNum type="arabicPeriod"/>
            </a:pPr>
            <a:r>
              <a:rPr/>
              <a:t>Metamodello Agritech (PostgreSQL ?)</a:t>
            </a:r>
          </a:p>
          <a:p>
            <a:pPr lvl="0" indent="-342900" marL="342900">
              <a:buAutoNum type="arabicPeriod"/>
            </a:pPr>
            <a:r>
              <a:rPr/>
              <a:t>Wide-Column (?)</a:t>
            </a:r>
          </a:p>
          <a:p>
            <a:pPr lvl="0" indent="-342900" marL="342900">
              <a:buAutoNum type="arabicPeriod"/>
            </a:pPr>
            <a:r>
              <a:rPr/>
              <a:t>Grafo + Relazionale (PostgreSQL + PostGIS + Apache AGE)</a:t>
            </a:r>
          </a:p>
          <a:p>
            <a:pPr lvl="0" indent="-342900" marL="342900">
              <a:buAutoNum type="arabicPeriod"/>
            </a:pPr>
            <a:r>
              <a:rPr/>
              <a:t>Graph + Time Series (GraphDB + (ClickHouse || InfluxDB))</a:t>
            </a:r>
          </a:p>
          <a:p>
            <a:pPr lvl="0" indent="-342900" marL="342900">
              <a:buAutoNum type="arabicPeriod"/>
            </a:pPr>
            <a:r>
              <a:rPr/>
              <a:t>AeonG (?)</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PostGIS</a:t>
            </a:r>
          </a:p>
        </p:txBody>
      </p:sp>
      <p:sp>
        <p:nvSpPr>
          <p:cNvPr id="3" name="Content Placeholder 2"/>
          <p:cNvSpPr>
            <a:spLocks noGrp="1"/>
          </p:cNvSpPr>
          <p:nvPr>
            <p:ph idx="1"/>
          </p:nvPr>
        </p:nvSpPr>
        <p:spPr/>
        <p:txBody>
          <a:bodyPr/>
          <a:lstStyle/>
          <a:p>
            <a:pPr lvl="0" indent="0" marL="0">
              <a:spcBef>
                <a:spcPts val="3000"/>
              </a:spcBef>
              <a:buNone/>
            </a:pPr>
            <a:r>
              <a:rPr b="1"/>
              <a:t>Spatial Functions</a:t>
            </a:r>
          </a:p>
          <a:p>
            <a:pPr lvl="0"/>
            <a:r>
              <a:rPr/>
              <a:t>Routing. With pgRouting and road data you can find optimal routes and do different network analytics;</a:t>
            </a:r>
          </a:p>
          <a:p>
            <a:pPr lvl="0"/>
            <a:r>
              <a:rPr/>
              <a:t>Polygon skeletonization. This function enables you to build the medial axis of a polygon on the fly;</a:t>
            </a:r>
          </a:p>
          <a:p>
            <a:pPr lvl="0"/>
            <a:r>
              <a:rPr/>
              <a:t>Geometry subdivision. Dividing your geometries for further processing can significantly speed up your processes;</a:t>
            </a:r>
          </a:p>
          <a:p>
            <a:pPr lvl="0"/>
            <a:r>
              <a:rPr/>
              <a:t>Clustering. Find clusters and patterns from your data. With the AI hype at peak, the k-means might be even more interesting for some than before…</a:t>
            </a:r>
          </a:p>
        </p:txBody>
      </p:sp>
      <p:pic>
        <p:nvPicPr>
          <p:cNvPr descr="https://github.com/ManuelePasini/slides-markdown/blob/master/slides/images/dt/postgis/geometry_hierarchy.png?raw=true" id="0" name="Picture 1"/>
          <p:cNvPicPr>
            <a:picLocks noGrp="1" noChangeAspect="1"/>
          </p:cNvPicPr>
          <p:nvPr/>
        </p:nvPicPr>
        <p:blipFill>
          <a:blip r:embed="rId2"/>
          <a:stretch>
            <a:fillRect/>
          </a:stretch>
        </p:blipFill>
        <p:spPr bwMode="auto">
          <a:xfrm>
            <a:off x="457200" y="1244600"/>
            <a:ext cx="8229600" cy="27940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PostGIS Geometry Hierarchy</a:t>
            </a:r>
          </a:p>
        </p:txBody>
      </p:sp>
      <p:sp>
        <p:nvSpPr>
          <p:cNvPr id="3" name="Content Placeholder 2"/>
          <p:cNvSpPr>
            <a:spLocks noGrp="1"/>
          </p:cNvSpPr>
          <p:nvPr>
            <p:ph idx="1"/>
          </p:nvPr>
        </p:nvSpPr>
        <p:spPr/>
        <p:txBody>
          <a:bodyPr/>
          <a:lstStyle/>
          <a:p>
            <a:pPr lvl="0" indent="0" marL="0">
              <a:spcBef>
                <a:spcPts val="3000"/>
              </a:spcBef>
              <a:buNone/>
            </a:pPr>
            <a:r>
              <a:rPr b="1"/>
              <a:t>Indexing</a:t>
            </a:r>
          </a:p>
          <a:p>
            <a:pPr lvl="0"/>
            <a:r>
              <a:rPr/>
              <a:t>Indexes have to perform quickly in order to be useful. So instead of providing exact results, as B-trees do, spatial indexes provide approximate results. The question “what lines are inside this polygon?” will be instead interpreted by a spatial index as “what lines have bounding boxes that are contained inside this polygon’s bounding box?”</a:t>
            </a:r>
          </a:p>
          <a:p>
            <a:pPr lvl="0"/>
            <a:r>
              <a:rPr/>
              <a:t>The most common implementations are the </a:t>
            </a:r>
            <a:r>
              <a:rPr>
                <a:hlinkClick r:id="rId3"/>
              </a:rPr>
              <a:t>R-Tree</a:t>
            </a:r>
            <a:r>
              <a:rPr/>
              <a:t> and Quadtree (used in PostGIS), but there are also grid-based indexes and GeoHash indexes implemented in other spatial databases.</a:t>
            </a:r>
          </a:p>
        </p:txBody>
      </p:sp>
      <p:pic>
        <p:nvPicPr>
          <p:cNvPr descr="https://github.com/ManuelePasini/slides-markdown/blob/master/slides/images/dt/postgis/bbox.png?raw=true" id="0" name="Picture 1"/>
          <p:cNvPicPr>
            <a:picLocks noGrp="1" noChangeAspect="1"/>
          </p:cNvPicPr>
          <p:nvPr/>
        </p:nvPicPr>
        <p:blipFill>
          <a:blip r:embed="rId4"/>
          <a:stretch>
            <a:fillRect/>
          </a:stretch>
        </p:blipFill>
        <p:spPr bwMode="auto">
          <a:xfrm>
            <a:off x="457200" y="1600200"/>
            <a:ext cx="8229600" cy="20574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BBox Example</a:t>
            </a:r>
          </a:p>
        </p:txBody>
      </p:sp>
      <p:sp>
        <p:nvSpPr>
          <p:cNvPr id="3" name="Content Placeholder 2"/>
          <p:cNvSpPr>
            <a:spLocks noGrp="1"/>
          </p:cNvSpPr>
          <p:nvPr>
            <p:ph idx="1"/>
          </p:nvPr>
        </p:nvSpPr>
        <p:spPr/>
        <p:txBody>
          <a:bodyPr/>
          <a:lstStyle/>
          <a:p>
            <a:pPr lvl="0"/>
            <a:r>
              <a:rPr/>
              <a:t>The way the database efficiently answers the question “what lines intersect the yellow star” is to first answer the question “what boxes intersect the yellow box” using the index (which is very fast) and then do an exact calculation of “what lines intersect the yellow star” only for those features returned by the first test.</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Apache AGE</a:t>
            </a:r>
          </a:p>
        </p:txBody>
      </p:sp>
      <p:sp>
        <p:nvSpPr>
          <p:cNvPr id="3" name="Content Placeholder 2"/>
          <p:cNvSpPr>
            <a:spLocks noGrp="1"/>
          </p:cNvSpPr>
          <p:nvPr>
            <p:ph idx="1"/>
          </p:nvPr>
        </p:nvSpPr>
        <p:spPr/>
        <p:txBody>
          <a:bodyPr/>
          <a:lstStyle/>
          <a:p>
            <a:pPr lvl="0"/>
            <a:r>
              <a:rPr/>
              <a:t>Extends PostgreSQL with graph semantics</a:t>
            </a:r>
          </a:p>
          <a:p>
            <a:pPr lvl="0"/>
            <a:r>
              <a:rPr/>
              <a:t>No graph data model!</a:t>
            </a:r>
          </a:p>
          <a:p>
            <a:pPr lvl="0"/>
            <a:r>
              <a:rPr/>
              <a:t>Wrapper upon PostgreSQL relational storage</a:t>
            </a:r>
          </a:p>
          <a:p>
            <a:pPr lvl="0"/>
            <a:r>
              <a:rPr/>
              <a:t>A table for each node/vertex</a:t>
            </a:r>
          </a:p>
        </p:txBody>
      </p:sp>
      <p:pic>
        <p:nvPicPr>
          <p:cNvPr descr="https://github.com/ManuelePasini/slides-markdown/blob/master/slides/images/dt/apache_age/architecture.png?raw=true" id="0" name="Picture 1"/>
          <p:cNvPicPr>
            <a:picLocks noGrp="1" noChangeAspect="1"/>
          </p:cNvPicPr>
          <p:nvPr/>
        </p:nvPicPr>
        <p:blipFill>
          <a:blip r:embed="rId2"/>
          <a:stretch>
            <a:fillRect/>
          </a:stretch>
        </p:blipFill>
        <p:spPr bwMode="auto">
          <a:xfrm>
            <a:off x="1866900" y="1193800"/>
            <a:ext cx="54102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Apachce AGE under the hood architecture</a:t>
            </a:r>
          </a:p>
        </p:txBody>
      </p:sp>
      <p:sp>
        <p:nvSpPr>
          <p:cNvPr id="3" name="Content Placeholder 2"/>
          <p:cNvSpPr>
            <a:spLocks noGrp="1"/>
          </p:cNvSpPr>
          <p:nvPr>
            <p:ph idx="1"/>
          </p:nvPr>
        </p:nvSpPr>
        <p:spPr/>
        <p:txBody>
          <a:bodyPr/>
          <a:lstStyle/>
          <a:p>
            <a:pPr lvl="0" indent="0" marL="0">
              <a:spcBef>
                <a:spcPts val="3000"/>
              </a:spcBef>
              <a:buNone/>
            </a:pPr>
            <a:r>
              <a:rPr b="1"/>
              <a:t>Setup</a:t>
            </a:r>
          </a:p>
          <a:p>
            <a:pPr lvl="0" indent="0" marL="0">
              <a:buNone/>
            </a:pPr>
            <a:r>
              <a:rPr/>
              <a:t>Create and load AGE extension</a:t>
            </a:r>
          </a:p>
          <a:p>
            <a:pPr lvl="0" indent="0">
              <a:buNone/>
            </a:pPr>
            <a:r>
              <a:rPr>
                <a:latin typeface="Courier"/>
              </a:rPr>
              <a:t>CREATE EXTENSION IF NOT EXISTS age;
LOAD 'age';</a:t>
            </a:r>
          </a:p>
          <a:p>
            <a:pPr lvl="0" indent="0" marL="0">
              <a:buNone/>
            </a:pPr>
            <a:r>
              <a:rPr/>
              <a:t>Allow user access to such path</a:t>
            </a:r>
          </a:p>
          <a:p>
            <a:pPr lvl="0" indent="0">
              <a:buNone/>
            </a:pPr>
            <a:r>
              <a:rPr>
                <a:latin typeface="Courier"/>
              </a:rPr>
              <a:t>SET search_path = ag_catalog, "$user", public;</a:t>
            </a:r>
          </a:p>
          <a:p>
            <a:pPr lvl="0" indent="0" marL="0">
              <a:buNone/>
            </a:pPr>
            <a:r>
              <a:rPr/>
              <a:t>Create a node A</a:t>
            </a:r>
          </a:p>
          <a:p>
            <a:pPr lvl="0" indent="0">
              <a:buNone/>
            </a:pPr>
            <a:r>
              <a:rPr>
                <a:latin typeface="Courier"/>
              </a:rPr>
              <a:t>SELECT * 
FROM cypher('test_graph', $$
    CREATE (:label {property:"Node A"})
$$) as (v agtype);</a:t>
            </a:r>
          </a:p>
          <a:p>
            <a:pPr lvl="0" indent="0" marL="0">
              <a:buNone/>
            </a:pPr>
            <a:r>
              <a:rPr/>
              <a:t>Create a node B</a:t>
            </a:r>
          </a:p>
          <a:p>
            <a:pPr lvl="0" indent="0">
              <a:buNone/>
            </a:pPr>
            <a:r>
              <a:rPr>
                <a:latin typeface="Courier"/>
              </a:rPr>
              <a:t>SELECT * 
FROM cypher('test_graph', $$
    CREATE (:label {property:"Node B"})
$$) as (v agtype);</a:t>
            </a:r>
          </a:p>
          <a:p>
            <a:pPr lvl="0" indent="0" marL="0">
              <a:buNone/>
            </a:pPr>
            <a:r>
              <a:rPr/>
              <a:t>Create an edge between node A and node B</a:t>
            </a:r>
          </a:p>
          <a:p>
            <a:pPr lvl="0" indent="0">
              <a:buNone/>
            </a:pPr>
            <a:r>
              <a:rPr>
                <a:latin typeface="Courier"/>
              </a:rPr>
              <a:t>SELECT * 
FROM cypher('test_graph', $$
    MATCH (a:label), (b:label)
    WHERE a.property = 'Node A' AND b.property = 'Node B'
    CREATE (a)-[e:RELTYPE {property:a.property + '&lt;-&gt;' + b.property}]-&gt;(b)
    RETURN e
$$) as (e agtype);</a:t>
            </a:r>
          </a:p>
          <a:p>
            <a:pPr lvl="0" indent="0" marL="0">
              <a:buNone/>
            </a:pPr>
            <a:r>
              <a:rPr/>
              <a:t>Select those edges</a:t>
            </a:r>
          </a:p>
          <a:p>
            <a:pPr lvl="0" indent="0">
              <a:buNone/>
            </a:pPr>
            <a:r>
              <a:rPr>
                <a:latin typeface="Courier"/>
              </a:rPr>
              <a:t>SELECT * from cypher('test_graph', $$
        MATCH (V)-[R]-(V2)
        RETURN V,R,V2
$$) as (V agtype, R agtype, V2 agtype);</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DT in literature - #1</a:t>
            </a:r>
          </a:p>
        </p:txBody>
      </p:sp>
      <p:sp>
        <p:nvSpPr>
          <p:cNvPr id="3" name="Content Placeholder 2"/>
          <p:cNvSpPr>
            <a:spLocks noGrp="1"/>
          </p:cNvSpPr>
          <p:nvPr>
            <p:ph idx="1" sz="half"/>
          </p:nvPr>
        </p:nvSpPr>
        <p:spPr/>
        <p:txBody>
          <a:bodyPr/>
          <a:lstStyle/>
          <a:p>
            <a:pPr lvl="0"/>
            <a:r>
              <a:rPr/>
              <a:t>Still a buzzword</a:t>
            </a:r>
          </a:p>
          <a:p>
            <a:pPr lvl="0"/>
            <a:r>
              <a:rPr/>
              <a:t>Rising number of publications</a:t>
            </a:r>
          </a:p>
          <a:p>
            <a:pPr lvl="0"/>
            <a:r>
              <a:rPr/>
              <a:t>Mostly non IT papers</a:t>
            </a:r>
          </a:p>
          <a:p>
            <a:pPr lvl="0"/>
            <a:r>
              <a:rPr/>
              <a:t>Not really twins…</a:t>
            </a:r>
          </a:p>
        </p:txBody>
      </p:sp>
      <p:pic>
        <p:nvPicPr>
          <p:cNvPr descr="https://github.com/ManuelePasini/slides-markdown/blob/master/slides/images/dt/dt_by_year.png?raw=true" id="0" name="Picture 1"/>
          <p:cNvPicPr>
            <a:picLocks noGrp="1" noChangeAspect="1"/>
          </p:cNvPicPr>
          <p:nvPr/>
        </p:nvPicPr>
        <p:blipFill>
          <a:blip r:embed="rId2"/>
          <a:stretch>
            <a:fillRect/>
          </a:stretch>
        </p:blipFill>
        <p:spPr bwMode="auto">
          <a:xfrm>
            <a:off x="4648200" y="1676400"/>
            <a:ext cx="4038600" cy="19050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DT by year (Fei, Tao 2022)</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https://github.com/ManuelePasini/slides-markdown/blob/master/slides/images/dt/dt_by_journal.png?raw=true" id="0" name="Picture 1"/>
          <p:cNvPicPr>
            <a:picLocks noGrp="1" noChangeAspect="1"/>
          </p:cNvPicPr>
          <p:nvPr/>
        </p:nvPicPr>
        <p:blipFill>
          <a:blip r:embed="rId2"/>
          <a:stretch>
            <a:fillRect/>
          </a:stretch>
        </p:blipFill>
        <p:spPr bwMode="auto">
          <a:xfrm>
            <a:off x="762000" y="1193800"/>
            <a:ext cx="3429000" cy="2882900"/>
          </a:xfrm>
          <a:prstGeom prst="rect">
            <a:avLst/>
          </a:prstGeom>
          <a:noFill/>
          <a:ln w="9525">
            <a:noFill/>
            <a:headEnd/>
            <a:tailEnd/>
          </a:ln>
        </p:spPr>
      </p:pic>
      <p:sp>
        <p:nvSpPr>
          <p:cNvPr id="1" name="TextBox 3"/>
          <p:cNvSpPr txBox="1"/>
          <p:nvPr/>
        </p:nvSpPr>
        <p:spPr>
          <a:xfrm>
            <a:off x="457200" y="4076700"/>
            <a:ext cx="4038600" cy="508000"/>
          </a:xfrm>
          <a:prstGeom prst="rect">
            <a:avLst/>
          </a:prstGeom>
          <a:noFill/>
        </p:spPr>
        <p:txBody>
          <a:bodyPr/>
          <a:lstStyle/>
          <a:p>
            <a:pPr lvl="0" indent="0" marL="0" algn="ctr">
              <a:buNone/>
            </a:pPr>
            <a:r>
              <a:rPr/>
              <a:t>DT by journal (Fei, Tao 2022)</a:t>
            </a:r>
          </a:p>
        </p:txBody>
      </p:sp>
      <p:pic>
        <p:nvPicPr>
          <p:cNvPr descr="https://github.com/ManuelePasini/slides-markdown/blob/master/slides/images/dt/goal.png?raw=true" id="0" name="Picture 1"/>
          <p:cNvPicPr>
            <a:picLocks noGrp="1" noChangeAspect="1"/>
          </p:cNvPicPr>
          <p:nvPr/>
        </p:nvPicPr>
        <p:blipFill>
          <a:blip r:embed="rId3"/>
          <a:stretch>
            <a:fillRect/>
          </a:stretch>
        </p:blipFill>
        <p:spPr bwMode="auto">
          <a:xfrm>
            <a:off x="5524500" y="1193800"/>
            <a:ext cx="2286000" cy="28829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DT by goal (Fei, Tao 2022)</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DT in literature - #2</a:t>
            </a:r>
          </a:p>
        </p:txBody>
      </p:sp>
      <p:sp>
        <p:nvSpPr>
          <p:cNvPr id="3" name="Content Placeholder 2"/>
          <p:cNvSpPr>
            <a:spLocks noGrp="1"/>
          </p:cNvSpPr>
          <p:nvPr>
            <p:ph idx="1"/>
          </p:nvPr>
        </p:nvSpPr>
        <p:spPr/>
        <p:txBody>
          <a:bodyPr/>
          <a:lstStyle/>
          <a:p>
            <a:pPr lvl="0"/>
            <a:r>
              <a:rPr/>
              <a:t>Mostly manufacturing, smart cities, health domain</a:t>
            </a:r>
          </a:p>
          <a:p>
            <a:pPr lvl="0"/>
            <a:r>
              <a:rPr/>
              <a:t>Still mostly application oriented, focused on visualization (e.g. Unity3D)</a:t>
            </a:r>
          </a:p>
          <a:p>
            <a:pPr lvl="0"/>
            <a:r>
              <a:rPr/>
              <a:t>While concept of data as a core component is arising..</a:t>
            </a:r>
          </a:p>
          <a:p>
            <a:pPr lvl="0"/>
            <a:r>
              <a:rPr/>
              <a:t>… Still left unconsidered in most research papers.</a:t>
            </a:r>
          </a:p>
          <a:p>
            <a:pPr lvl="0"/>
            <a:r>
              <a:rPr/>
              <a:t>However, some standard models are emerging…</a:t>
            </a:r>
          </a:p>
          <a:p>
            <a:pPr lvl="0"/>
            <a:r>
              <a:rPr/>
              <a:t>Most cited: Fei Tao, Univ. of Beijing</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https://github.com/ManuelePasini/slides-markdown/blob/master/slides/images/dt/5dim.png?raw=true" id="0" name="Picture 1"/>
          <p:cNvPicPr>
            <a:picLocks noGrp="1" noChangeAspect="1"/>
          </p:cNvPicPr>
          <p:nvPr/>
        </p:nvPicPr>
        <p:blipFill>
          <a:blip r:embed="rId2"/>
          <a:stretch>
            <a:fillRect/>
          </a:stretch>
        </p:blipFill>
        <p:spPr bwMode="auto">
          <a:xfrm>
            <a:off x="457200" y="1435100"/>
            <a:ext cx="4038600" cy="2413000"/>
          </a:xfrm>
          <a:prstGeom prst="rect">
            <a:avLst/>
          </a:prstGeom>
          <a:noFill/>
          <a:ln w="9525">
            <a:noFill/>
            <a:headEnd/>
            <a:tailEnd/>
          </a:ln>
        </p:spPr>
      </p:pic>
      <p:sp>
        <p:nvSpPr>
          <p:cNvPr id="1" name="TextBox 3"/>
          <p:cNvSpPr txBox="1"/>
          <p:nvPr/>
        </p:nvSpPr>
        <p:spPr>
          <a:xfrm>
            <a:off x="457200" y="4076700"/>
            <a:ext cx="4038600" cy="508000"/>
          </a:xfrm>
          <a:prstGeom prst="rect">
            <a:avLst/>
          </a:prstGeom>
          <a:noFill/>
        </p:spPr>
        <p:txBody>
          <a:bodyPr/>
          <a:lstStyle/>
          <a:p>
            <a:pPr lvl="0" indent="0" marL="0" algn="ctr">
              <a:buNone/>
            </a:pPr>
            <a:r>
              <a:rPr/>
              <a:t>5-Dimensional DT (Fei, Tao 2020)</a:t>
            </a:r>
          </a:p>
        </p:txBody>
      </p:sp>
      <p:pic>
        <p:nvPicPr>
          <p:cNvPr descr="https://github.com/ManuelePasini/slides-markdown/blob/master/slides/images/dt/digital_model.png?raw=true" id="0" name="Picture 1"/>
          <p:cNvPicPr>
            <a:picLocks noGrp="1" noChangeAspect="1"/>
          </p:cNvPicPr>
          <p:nvPr/>
        </p:nvPicPr>
        <p:blipFill>
          <a:blip r:embed="rId3"/>
          <a:stretch>
            <a:fillRect/>
          </a:stretch>
        </p:blipFill>
        <p:spPr bwMode="auto">
          <a:xfrm>
            <a:off x="4648200" y="1511300"/>
            <a:ext cx="4038600" cy="22479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Virtual Entity architecture (Fei, Tao, 2020)</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DT in industry</a:t>
            </a:r>
          </a:p>
        </p:txBody>
      </p:sp>
      <p:sp>
        <p:nvSpPr>
          <p:cNvPr id="3" name="Content Placeholder 2"/>
          <p:cNvSpPr>
            <a:spLocks noGrp="1"/>
          </p:cNvSpPr>
          <p:nvPr>
            <p:ph idx="1"/>
          </p:nvPr>
        </p:nvSpPr>
        <p:spPr/>
        <p:txBody>
          <a:bodyPr/>
          <a:lstStyle/>
          <a:p>
            <a:pPr lvl="0"/>
            <a:r>
              <a:rPr/>
              <a:t>Azure Digital Twins</a:t>
            </a:r>
          </a:p>
          <a:p>
            <a:pPr lvl="0"/>
            <a:r>
              <a:rPr/>
              <a:t>AWS IoT Twin Maker</a:t>
            </a:r>
          </a:p>
          <a:p>
            <a:pPr lvl="0"/>
            <a:r>
              <a:rPr/>
              <a:t>Digital Twin Consortium</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Azure Digital Twins</a:t>
            </a:r>
          </a:p>
        </p:txBody>
      </p:sp>
      <p:sp>
        <p:nvSpPr>
          <p:cNvPr id="3" name="Content Placeholder 2"/>
          <p:cNvSpPr>
            <a:spLocks noGrp="1"/>
          </p:cNvSpPr>
          <p:nvPr>
            <p:ph idx="1"/>
          </p:nvPr>
        </p:nvSpPr>
        <p:spPr/>
        <p:txBody>
          <a:bodyPr/>
          <a:lstStyle/>
          <a:p>
            <a:pPr lvl="0"/>
            <a:r>
              <a:rPr/>
              <a:t>FIWARE like</a:t>
            </a:r>
          </a:p>
          <a:p>
            <a:pPr lvl="0"/>
            <a:r>
              <a:rPr/>
              <a:t>Digital Twin Definition Language (DTDL) - JSON-LD/NGSI-LDgi</a:t>
            </a:r>
          </a:p>
          <a:p>
            <a:pPr lvl="0"/>
            <a:r>
              <a:rPr/>
              <a:t>Offers interfaces to control the physical device (not supported)</a:t>
            </a:r>
          </a:p>
          <a:p>
            <a:pPr lvl="0"/>
            <a:r>
              <a:rPr/>
              <a:t>Native support for Azure Data Explorer (Relational, time-series, ingestion &amp; analytics)</a:t>
            </a:r>
          </a:p>
          <a:p>
            <a:pPr lvl="0"/>
            <a:r>
              <a:rPr/>
              <a:t>Not clear if it facilitates or provides integration with Azure big data services.</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TotalTime>
  <Words>46</Words>
  <Application>Microsoft Office PowerPoint</Application>
  <PresentationFormat>On-screen Show (16:9)</PresentationFormat>
  <Paragraphs>14</Paragraphs>
  <Slides>4</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Helvetica</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dcterms:created xsi:type="dcterms:W3CDTF">2024-10-10T13:28:12Z</dcterms:created>
  <dcterms:modified xsi:type="dcterms:W3CDTF">2024-10-10T13:28:12Z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config">
    <vt:lpwstr>True</vt:lpwstr>
  </property>
  <property fmtid="{D5CDD505-2E9C-101B-9397-08002B2CF9AE}" pid="3" name="header-includes">
    <vt:lpwstr/>
  </property>
  <property fmtid="{D5CDD505-2E9C-101B-9397-08002B2CF9AE}" pid="4" name="include-after">
    <vt:lpwstr/>
  </property>
  <property fmtid="{D5CDD505-2E9C-101B-9397-08002B2CF9AE}" pid="5" name="include-before">
    <vt:lpwstr/>
  </property>
  <property fmtid="{D5CDD505-2E9C-101B-9397-08002B2CF9AE}" pid="6" name="labels">
    <vt:lpwstr/>
  </property>
  <property fmtid="{D5CDD505-2E9C-101B-9397-08002B2CF9AE}" pid="7" name="toc-title">
    <vt:lpwstr>Table of contents</vt:lpwstr>
  </property>
</Properties>
</file>