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3" Type="http://schemas.openxmlformats.org/officeDocument/2006/relationships/viewProps" Target="viewProps.xml" /><Relationship Id="rId42" Type="http://schemas.openxmlformats.org/officeDocument/2006/relationships/presProps" Target="presProps.xml" /><Relationship Id="rId1" Type="http://schemas.openxmlformats.org/officeDocument/2006/relationships/slideMaster" Target="slideMasters/slideMaster1.xml" /><Relationship Id="rId45" Type="http://schemas.openxmlformats.org/officeDocument/2006/relationships/tableStyles" Target="tableStyles.xml" /><Relationship Id="rId4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docs.timescale.com/use-timescale/latest/extensions/" TargetMode="External" /><Relationship Id="rId2" Type="http://schemas.openxmlformats.org/officeDocument/2006/relationships/image" Target="../media/image3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docs.timescale.com/api/latest/hyperfunctions/" TargetMode="External" /><Relationship Id="rId3" Type="http://schemas.openxmlformats.org/officeDocument/2006/relationships/image" Target="../media/image31.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33.png" /><Relationship Id="rId2" Type="http://schemas.openxmlformats.org/officeDocument/2006/relationships/image" Target="../media/image3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spcBef>
                <a:spcPts val="3000"/>
              </a:spcBef>
              <a:buNone/>
            </a:pPr>
            <a:r>
              <a:rPr b="1"/>
              <a:t>Emerged considerations</a:t>
            </a:r>
          </a:p>
          <a:p>
            <a:pPr lvl="0"/>
            <a:r>
              <a:rPr/>
              <a:t>Given a FIWARE document, what’s a Property and what’s an Edge? - It’s an edge if it links to an NGSI URN</a:t>
            </a:r>
          </a:p>
          <a:p>
            <a:pPr lvl="1"/>
            <a:r>
              <a:rPr/>
              <a:t>Should the graph enforce some kind of schema? E.g. metamodel - I beleve so but dunno</a:t>
            </a:r>
          </a:p>
          <a:p>
            <a:pPr lvl="1"/>
            <a:r>
              <a:rPr/>
              <a:t>If not, Do I have to check wether a FIWARE key-value pair links to a node?</a:t>
            </a:r>
          </a:p>
          <a:p>
            <a:pPr lvl="2"/>
            <a:r>
              <a:rPr/>
              <a:t>But then, I have to check all properties, understand if its an edge or a property, remove it from the entity if it’s an edge, check if the edge destination already exists and if it does not, create it and link it to the source node-</a:t>
            </a:r>
          </a:p>
          <a:p>
            <a:pPr lvl="1"/>
            <a:r>
              <a:rPr/>
              <a:t>What about device composition? e.g. moisture grid</a:t>
            </a:r>
          </a:p>
          <a:p>
            <a:pPr lvl="0"/>
            <a:r>
              <a:rPr/>
              <a:t>What about Ids? Apache AGE uses its own custom IDs that  cannot  be disabled</a:t>
            </a:r>
          </a:p>
          <a:p>
            <a:pPr lvl="0"/>
            <a:r>
              <a:rPr/>
              <a:t> What happens when a new measurements comes by?</a:t>
            </a:r>
          </a:p>
          <a:p>
            <a:pPr lvl="1"/>
            <a:r>
              <a:rPr/>
              <a:t>I have to check if such node exists, if not, it’s a new edge, if it is</a:t>
            </a:r>
          </a:p>
          <a:p>
            <a:pPr lvl="0"/>
            <a:r>
              <a:rPr/>
              <a:t>An entity comes in: there’s already a node with such id; is it an update? Is it a measurement?</a:t>
            </a:r>
          </a:p>
          <a:p>
            <a:pPr lvl="0" indent="0" marL="0">
              <a:spcBef>
                <a:spcPts val="3000"/>
              </a:spcBef>
              <a:buNone/>
            </a:pPr>
            <a:r>
              <a:rPr b="1"/>
              <a:t>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indent="0" marL="0">
              <a:spcBef>
                <a:spcPts val="3000"/>
              </a:spcBef>
              <a:buNone/>
            </a:pPr>
            <a:r>
              <a:rPr b="1"/>
              <a:t>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1"/>
            <a:r>
              <a:rPr/>
              <a:t>“id”: follows the NGSI standard (urn-ngsi-[…]) and define the existence of an entity in the graph</a:t>
            </a:r>
          </a:p>
          <a:p>
            <a:pPr lvl="1"/>
            <a:r>
              <a:rPr/>
              <a:t>“type”: defines the label of the node/edge in the graph.</a:t>
            </a:r>
          </a:p>
          <a:p>
            <a:pPr lvl="0" indent="0" marL="0">
              <a:spcBef>
                <a:spcPts val="3000"/>
              </a:spcBef>
              <a:buNone/>
            </a:pPr>
            <a:r>
              <a:rPr b="1"/>
              <a:t>Entity optional schema</a:t>
            </a:r>
          </a:p>
          <a:p>
            <a:pPr lvl="1"/>
            <a:r>
              <a:rPr/>
              <a:t>“hasDevice”: defines device composition. Each value of this key needs to be a json representing an entity.</a:t>
            </a:r>
          </a:p>
          <a:p>
            <a:pPr lvl="0" indent="0" marL="0">
              <a:spcBef>
                <a:spcPts val="3000"/>
              </a:spcBef>
              <a:buNone/>
            </a:pPr>
            <a:r>
              <a:rPr b="1"/>
              <a:t>Building the graph</a:t>
            </a:r>
          </a:p>
          <a:p>
            <a:pPr lvl="0"/>
            <a:r>
              <a:rPr/>
              <a:t>Each distinct entity (unique “id”) gets mapped into the graph as a node.</a:t>
            </a:r>
          </a:p>
          <a:p>
            <a:pPr lvl="0"/>
            <a:r>
              <a:rPr/>
              <a:t>Each entity key that has an ID as a value becomes an edge with the key as the edge label.</a:t>
            </a:r>
          </a:p>
          <a:p>
            <a:pPr lvl="0"/>
            <a:r>
              <a:rPr/>
              <a:t>If an entity with the given “id” exists, update such entity in the graph</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Environment setup</a:t>
            </a:r>
          </a:p>
          <a:p>
            <a:pPr lvl="0" indent="0" marL="0">
              <a:buNone/>
            </a:pPr>
            <a:r>
              <a:rPr/>
              <a:t>CREATE EXTENSION IF NOT EXISTS age; CREATE EXTENSION IF NOT EXISTS postgis; LOAD ‘age’; SET search_path = ag_catalog, “$user”, public;</a:t>
            </a:r>
          </a:p>
          <a:p>
            <a:pPr lvl="0" indent="0" marL="0">
              <a:buNone/>
            </a:pPr>
            <a:r>
              <a:rPr/>
              <a:t>CREATE TABLE measurements( timestamp timestamp, device_id text, controlled_property text, location geometry, value float, raw_value text ) SELECT create_hypertable(‘measurements’, ‘timestamp’);</a:t>
            </a:r>
          </a:p>
          <a:p>
            <a:pPr lvl="0" indent="0" marL="0">
              <a:buNone/>
            </a:pPr>
            <a:r>
              <a:rPr/>
              <a:t>ALTER TABLE measurement ADD PRIMARY KEY(timestamp, device_id, controlled_property)</a:t>
            </a:r>
          </a:p>
          <a:p>
            <a:pPr lvl="0" indent="0" marL="0">
              <a:buNone/>
            </a:pPr>
            <a:r>
              <a:rPr/>
              <a:t>CREATE INDEX location_index ON measurements USING GIST (timestamp);</a:t>
            </a:r>
          </a:p>
          <a:p>
            <a:pPr lvl="0" indent="0" marL="0">
              <a:spcBef>
                <a:spcPts val="3000"/>
              </a:spcBef>
              <a:buNone/>
            </a:pPr>
            <a:r>
              <a:rPr b="1"/>
              <a:t>Problematiche</a:t>
            </a:r>
          </a:p>
          <a:p>
            <a:pPr lvl="0" indent="0" marL="0">
              <a:buNone/>
            </a:pPr>
            <a:r>
              <a:rPr/>
              <a:t>Tre cause delle problematiche: - Modellazione concettuale (e.g. no tipo di device in measurements) - Architetturale (Apache Age) - Ottimizzazione query (e.g. no tabella location ausiliaria)</a:t>
            </a:r>
          </a:p>
          <a:p>
            <a:pPr lvl="0" indent="0" marL="0">
              <a:spcBef>
                <a:spcPts val="3000"/>
              </a:spcBef>
              <a:buNone/>
            </a:pPr>
            <a:r>
              <a:rPr b="1"/>
              <a:t>Espressività</a:t>
            </a:r>
          </a:p>
          <a:p>
            <a:pPr lvl="0"/>
            <a:r>
              <a:rPr/>
              <a:t>Mancanza di un’interfaccia uniforme sul modello, devi interfacciarti e integrare due tipologie di modelli dati diversi</a:t>
            </a:r>
          </a:p>
          <a:p>
            <a:pPr lvl="0"/>
            <a:r>
              <a:rPr/>
              <a:t>No storicizzazione di ciò che non è measurement</a:t>
            </a:r>
          </a:p>
          <a:p>
            <a:pPr lvl="0" indent="0" marL="0">
              <a:spcBef>
                <a:spcPts val="3000"/>
              </a:spcBef>
              <a:buNone/>
            </a:pPr>
            <a:r>
              <a:rPr b="1"/>
              <a:t>Modellazione</a:t>
            </a:r>
          </a:p>
          <a:p>
            <a:pPr lvl="0"/>
            <a:r>
              <a:rPr/>
              <a:t>Se parti dal grafo arrivi ad un punto in cui joini sul relazionale, va fatta attenzione alla query su grafo in quanto è molto facile ritorni un insieme di valori ridondanti che fanno esplodere il tempo computazionale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spcBef>
                <a:spcPts val="3000"/>
              </a:spcBef>
              <a:buNone/>
            </a:pPr>
            <a:r>
              <a:rPr b="1"/>
              <a:t>Random considerations (constantly updated)</a:t>
            </a:r>
          </a:p>
          <a:p>
            <a:pPr lvl="0" indent="0" marL="0">
              <a:spcBef>
                <a:spcPts val="3000"/>
              </a:spcBef>
              <a:buNone/>
            </a:pPr>
            <a:r>
              <a:rPr b="1">
                <a:hlinkClick r:id="rId3"/>
              </a:rPr>
              <a:t>Timescale DB</a:t>
            </a:r>
          </a:p>
          <a:p>
            <a:pPr lvl="0"/>
            <a:r>
              <a:rPr/>
              <a:t>Based on hypertables</a:t>
            </a:r>
          </a:p>
          <a:p>
            <a:pPr lvl="1"/>
            <a:r>
              <a:rPr/>
              <a:t>Logical table</a:t>
            </a:r>
          </a:p>
          <a:p>
            <a:pPr lvl="1"/>
            <a:r>
              <a:rPr/>
              <a:t>Organizes the data in chunks (of a predefined time range) based on some time/bigint column of the table</a:t>
            </a:r>
          </a:p>
          <a:p>
            <a:pPr lvl="1"/>
            <a:r>
              <a:rPr/>
              <a:t>Support for distributed hypertables</a:t>
            </a:r>
          </a:p>
          <a:p>
            <a:pPr lvl="1"/>
            <a:r>
              <a:rPr/>
              <a:t>Supports a large set of PostgreSQL extensions (e.g. PostGIS, PostGIS_Raster)</a:t>
            </a:r>
          </a:p>
          <a:p>
            <a:pPr lvl="0" indent="0" marL="0">
              <a:spcBef>
                <a:spcPts val="3000"/>
              </a:spcBef>
              <a:buNone/>
            </a:pPr>
            <a:r>
              <a:rPr b="1"/>
              <a:t>Query language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Uses standard SQL with a more operators/functions:</a:t>
            </a:r>
          </a:p>
          <a:p>
            <a:pPr lvl="1"/>
            <a:r>
              <a:rPr/>
              <a:t>time_bucket(‘1 hour’, column_name): same as date_trunc in PostgreSQL</a:t>
            </a:r>
          </a:p>
          <a:p>
            <a:pPr lvl="1"/>
            <a:r>
              <a:rPr>
                <a:hlinkClick r:id="rId2"/>
              </a:rPr>
              <a:t>Hyperfunctions</a:t>
            </a:r>
            <a:r>
              <a:rPr/>
              <a:t>:</a:t>
            </a:r>
          </a:p>
          <a:p>
            <a:pPr lvl="2"/>
            <a:r>
              <a:rPr/>
              <a:t>Time-weighted averages;</a:t>
            </a:r>
          </a:p>
          <a:p>
            <a:pPr lvl="2"/>
            <a:r>
              <a:rPr/>
              <a:t>Percentile approximation;</a:t>
            </a:r>
          </a:p>
        </p:txBody>
      </p:sp>
      <p:pic>
        <p:nvPicPr>
          <p:cNvPr descr="https://github.com/ManuelePasini/slides-markdown/blob/master/slides/images/dt/timescale/hyperfunctions.png?raw=true" id="0" name="Picture 1"/>
          <p:cNvPicPr>
            <a:picLocks noGrp="1" noChangeAspect="1"/>
          </p:cNvPicPr>
          <p:nvPr/>
        </p:nvPicPr>
        <p:blipFill>
          <a:blip r:embed="rId3"/>
          <a:stretch>
            <a:fillRect/>
          </a:stretch>
        </p:blipFill>
        <p:spPr bwMode="auto">
          <a:xfrm>
            <a:off x="6121400" y="1193800"/>
            <a:ext cx="10922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Hyperfunctions list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Further functionalities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Hybrid row-column oriented data model: define a retention period where data older will be stored as column-oriented data.</a:t>
            </a:r>
          </a:p>
          <a:p>
            <a:pPr lvl="1"/>
            <a:r>
              <a:rPr/>
              <a:t>Column-Oriented data can still be performed DML/DDL operations upon.</a:t>
            </a:r>
          </a:p>
        </p:txBody>
      </p:sp>
      <p:pic>
        <p:nvPicPr>
          <p:cNvPr descr="https://github.com/ManuelePasini/slides-markdown/blob/master/slides/images/dt/timescale/segmentby.png?raw=true" id="0" name="Picture 1"/>
          <p:cNvPicPr>
            <a:picLocks noGrp="1" noChangeAspect="1"/>
          </p:cNvPicPr>
          <p:nvPr/>
        </p:nvPicPr>
        <p:blipFill>
          <a:blip r:embed="rId2"/>
          <a:stretch>
            <a:fillRect/>
          </a:stretch>
        </p:blipFill>
        <p:spPr bwMode="auto">
          <a:xfrm>
            <a:off x="457200" y="2311400"/>
            <a:ext cx="4038600" cy="635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Segmeny-by example</a:t>
            </a:r>
          </a:p>
        </p:txBody>
      </p:sp>
      <p:sp>
        <p:nvSpPr>
          <p:cNvPr id="4" name="Content Placeholder 3"/>
          <p:cNvSpPr>
            <a:spLocks noGrp="1"/>
          </p:cNvSpPr>
          <p:nvPr>
            <p:ph idx="2" sz="half"/>
          </p:nvPr>
        </p:nvSpPr>
        <p:spPr/>
        <p:txBody>
          <a:bodyPr/>
          <a:lstStyle/>
          <a:p>
            <a:pPr lvl="0" indent="0" marL="0">
              <a:spcBef>
                <a:spcPts val="3000"/>
              </a:spcBef>
              <a:buNone/>
            </a:pPr>
            <a:r>
              <a:rPr b="1"/>
              <a:t>Hybrid model optimizations:</a:t>
            </a:r>
          </a:p>
          <a:p>
            <a:pPr lvl="0"/>
            <a:r>
              <a:rPr/>
              <a:t>segmentby: partions data in a chunk based on [column1, …]</a:t>
            </a:r>
          </a:p>
        </p:txBody>
      </p:sp>
      <p:pic>
        <p:nvPicPr>
          <p:cNvPr descr="https://github.com/ManuelePasini/slides-markdown/blob/master/slides/images/dt/timescale/hybrid_model.png?raw=true" id="0" name="Picture 1"/>
          <p:cNvPicPr>
            <a:picLocks noGrp="1" noChangeAspect="1"/>
          </p:cNvPicPr>
          <p:nvPr/>
        </p:nvPicPr>
        <p:blipFill>
          <a:blip r:embed="rId3"/>
          <a:stretch>
            <a:fillRect/>
          </a:stretch>
        </p:blipFill>
        <p:spPr bwMode="auto">
          <a:xfrm>
            <a:off x="4648200" y="1409700"/>
            <a:ext cx="4038600" cy="24511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Segmeny-by example</a:t>
            </a:r>
          </a:p>
        </p:txBody>
      </p:sp>
      <p:sp>
        <p:nvSpPr>
          <p:cNvPr id="4" name="Content Placeholder 3"/>
          <p:cNvSpPr>
            <a:spLocks noGrp="1"/>
          </p:cNvSpPr>
          <p:nvPr>
            <p:ph idx="2" sz="half"/>
          </p:nvPr>
        </p:nvSpPr>
        <p:spPr/>
        <p:txBody>
          <a:bodyPr/>
          <a:lstStyle/>
          <a:p>
            <a:pPr lvl="0"/>
            <a:r>
              <a:rPr/>
              <a:t>orderby: orders data within a chunk based on time and stores metadata w.r.t min/max values in the chunk (similar to Databricks data-skipping)</a:t>
            </a:r>
          </a:p>
          <a:p>
            <a:pPr lvl="0" indent="0" marL="0">
              <a:buNone/>
            </a:pPr>
            <a:r>
              <a:rPr/>
              <a:t>Together: data is first grouped by the segmentby column, then ordered based on the orderby parameter, and finally divided into smaller, timestamp-ordered “mini-batches,” each containing up to 1,000 rows.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Further functionalities .2</a:t>
            </a:r>
          </a:p>
          <a:p>
            <a:pPr lvl="0" indent="0" marL="0">
              <a:spcBef>
                <a:spcPts val="3000"/>
              </a:spcBef>
              <a:buNone/>
            </a:pPr>
            <a:r>
              <a:rPr b="1"/>
              <a:t>Continuous aggregates</a:t>
            </a:r>
          </a:p>
          <a:p>
            <a:pPr lvl="0"/>
            <a:r>
              <a:rPr/>
              <a:t>Automatically (in background) maintain the results from the query.</a:t>
            </a:r>
          </a:p>
          <a:p>
            <a:pPr lvl="0"/>
            <a:r>
              <a:rPr/>
              <a:t>Refreshed automatically in the background as new data is added, or old data is modified.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2024-11-22T07:25:21Z</dcterms:created>
  <dcterms:modified xsi:type="dcterms:W3CDTF">2024-11-22T07:25:21Z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