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0FE071-CBBC-BA6C-1AA4-F95AA4F94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F4DCE2-6426-F289-548A-C6ADBF6DF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6277CC-0B83-87C4-123D-1FB45279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C332-ED5F-47BC-B52E-4A6F1E6FA71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21E851-66E1-71CC-2295-33C79F15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3B1A3C-39CD-C411-E54C-3FD839D1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A5D-A963-444C-8A10-D64CF09E787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6A0B58-FCA3-3204-D70E-2D361F17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58992D-7D06-8E0D-5D08-465D84DC8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A66844-CE65-C628-AB3E-6B8D6116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C332-ED5F-47BC-B52E-4A6F1E6FA71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630FC-6B00-75A9-A666-73D50991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170EAE-2EE8-0DA6-EC53-772B5FBF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A5D-A963-444C-8A10-D64CF09E787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6A45D12-23ED-F5DF-B41A-421035A61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C6CCBE-91B5-DBBA-3EE4-3C1BC6FE9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9FB55F-3A7B-937C-F5C2-5F7E8BF5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C332-ED5F-47BC-B52E-4A6F1E6FA71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4DFA14-32A9-CA74-2B0E-BF7D745E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3CD353-C086-A49B-EB13-0413D72C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A5D-A963-444C-8A10-D64CF09E787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6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97630D-9AC2-C8B8-642F-81E02062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822DDD-651C-7530-EA9F-34B501085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679376-BED4-67EE-F6E2-F684669E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C332-ED5F-47BC-B52E-4A6F1E6FA71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8651EA-E957-41A4-0A3A-CC1F732A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C18468-FD70-A0F7-8669-99D68B81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A5D-A963-444C-8A10-D64CF09E787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6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CD54-75C8-A714-BB62-1CA3D114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1B15E4-8167-5876-CE2D-96BEACAE1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BF6D63-6A37-65AB-8F94-F43A3EF9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C332-ED5F-47BC-B52E-4A6F1E6FA71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3322E4-DE46-6ABD-12FA-90A19EDB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740A30-B6ED-A66A-C56E-75FCFADA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A5D-A963-444C-8A10-D64CF09E787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51B57-24BF-2D05-20B7-A94C49DC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8BACCB-75D3-4241-94A9-E1AE6F229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F99787E-3DD4-EE02-A60B-2209640D7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BBBA88-A5FD-DE02-88F1-FF668760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C332-ED5F-47BC-B52E-4A6F1E6FA71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32C29B-D0B4-FA2B-EBFB-7B300F35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994F9C-F8FB-D8C3-EC51-13236825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A5D-A963-444C-8A10-D64CF09E787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0F041-ECCB-1A0A-3F48-B62C40B4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C6AE98-4BA6-0156-F296-B20CDBE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508C2F-1E74-CFEF-AB65-DD5E24174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6FA3AAA-4035-530E-D491-7B79A653E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CDCF9D-4ED0-F593-5D32-8D2BDFEB0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4E4178-2B53-80FE-F8BD-39BDD4C6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C332-ED5F-47BC-B52E-4A6F1E6FA71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A8337F4-AEEF-403B-5C7A-5AE2D4C3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8A2C7F-1A1D-3E55-409B-6417B502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A5D-A963-444C-8A10-D64CF09E787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530DDE-D6B9-AC15-0E41-B1E164E6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43A6B26-3995-38DC-E47F-DACB8A68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C332-ED5F-47BC-B52E-4A6F1E6FA71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726362-0D84-42F4-6E59-9FA57EDA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3089C5-B281-4930-A265-BB260FD4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A5D-A963-444C-8A10-D64CF09E787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EDB434C-8881-BB0B-C41A-E0E4115F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C332-ED5F-47BC-B52E-4A6F1E6FA71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6F4ECA7-2DDE-983F-D6F1-2F597D41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29EEC0-329D-2D09-DBB1-CB1B021B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A5D-A963-444C-8A10-D64CF09E787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0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C4647-50C5-53D3-4838-9B4BBF16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390B97-D9DE-B2EC-C7EC-6E2C04F5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FB7422-1EE0-5E93-62E3-D2C00F5F2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995E84-CC78-C4DC-7DB9-B19FE8BA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C332-ED5F-47BC-B52E-4A6F1E6FA71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A0ADFB-A61A-18D7-BBE3-C579E32C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14782A-28BE-FC95-AE06-3EF5D0AF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A5D-A963-444C-8A10-D64CF09E787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4DEF7-078C-9461-0C82-782E8FC4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DAF027C-275B-AC11-9077-DC67FEFCA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26B319-7B5A-587B-1B94-8A4C4297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27E7CD-F33B-77F9-A83C-195EE5D5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C332-ED5F-47BC-B52E-4A6F1E6FA71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546E45-30D6-C77F-1229-63DD7822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8E7868-5F68-A372-35E7-58520EC0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A5D-A963-444C-8A10-D64CF09E787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2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E67D891-65EE-22CA-2531-9D512F6B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4D8566-B356-FFBC-3E3D-83380762B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957DDB-ADD4-22CD-EFB1-B853706B6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EC332-ED5F-47BC-B52E-4A6F1E6FA71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2AA4A4-5190-4ABF-054B-259B85B22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BCC352-B400-403B-048D-72178BBA4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8EA5D-A963-444C-8A10-D64CF09E787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mailto:abd@unibo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bds@unibo.it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lemento grafico 5" descr="Utente con riempimento a tinta unita">
            <a:extLst>
              <a:ext uri="{FF2B5EF4-FFF2-40B4-BE49-F238E27FC236}">
                <a16:creationId xmlns:a16="http://schemas.microsoft.com/office/drawing/2014/main" id="{CAD89F39-8F66-6883-E446-E4847896C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090" y="1958124"/>
            <a:ext cx="617175" cy="61717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3ACFAD-BE36-EFC4-86A8-807E062FC321}"/>
              </a:ext>
            </a:extLst>
          </p:cNvPr>
          <p:cNvSpPr txBox="1"/>
          <p:nvPr/>
        </p:nvSpPr>
        <p:spPr>
          <a:xfrm>
            <a:off x="860152" y="2471974"/>
            <a:ext cx="906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Token_user</a:t>
            </a:r>
            <a:endParaRPr lang="en-US" sz="1100" dirty="0"/>
          </a:p>
        </p:txBody>
      </p:sp>
      <p:pic>
        <p:nvPicPr>
          <p:cNvPr id="8" name="Elemento grafico 7" descr="Utente con riempimento a tinta unita">
            <a:extLst>
              <a:ext uri="{FF2B5EF4-FFF2-40B4-BE49-F238E27FC236}">
                <a16:creationId xmlns:a16="http://schemas.microsoft.com/office/drawing/2014/main" id="{F0592A49-BEEE-6B4C-6993-0D9CB4F35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045" y="989121"/>
            <a:ext cx="617175" cy="6171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D8B4BE6-556D-A166-2A7E-87D828FC379C}"/>
              </a:ext>
            </a:extLst>
          </p:cNvPr>
          <p:cNvSpPr txBox="1"/>
          <p:nvPr/>
        </p:nvSpPr>
        <p:spPr>
          <a:xfrm>
            <a:off x="1231140" y="1498979"/>
            <a:ext cx="968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ifarming@a</a:t>
            </a:r>
            <a:endParaRPr lang="en-US" sz="1100" b="1" dirty="0"/>
          </a:p>
        </p:txBody>
      </p:sp>
      <p:pic>
        <p:nvPicPr>
          <p:cNvPr id="10" name="Elemento grafico 9" descr="Utente con riempimento a tinta unita">
            <a:extLst>
              <a:ext uri="{FF2B5EF4-FFF2-40B4-BE49-F238E27FC236}">
                <a16:creationId xmlns:a16="http://schemas.microsoft.com/office/drawing/2014/main" id="{747BCB55-49AC-2481-CE76-E15DFF54F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0056" y="989121"/>
            <a:ext cx="617175" cy="61717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4C7C4D1-2B1D-EA79-EDC5-7201BAB1C8C5}"/>
              </a:ext>
            </a:extLst>
          </p:cNvPr>
          <p:cNvSpPr txBox="1"/>
          <p:nvPr/>
        </p:nvSpPr>
        <p:spPr>
          <a:xfrm>
            <a:off x="3693435" y="1466072"/>
            <a:ext cx="1081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abds@unibo</a:t>
            </a:r>
            <a:endParaRPr lang="en-US" sz="1100" b="1" dirty="0"/>
          </a:p>
        </p:txBody>
      </p:sp>
      <p:pic>
        <p:nvPicPr>
          <p:cNvPr id="12" name="Elemento grafico 11" descr="Utente con riempimento a tinta unita">
            <a:extLst>
              <a:ext uri="{FF2B5EF4-FFF2-40B4-BE49-F238E27FC236}">
                <a16:creationId xmlns:a16="http://schemas.microsoft.com/office/drawing/2014/main" id="{D80EC57E-07A2-B9D7-D194-9B13B7311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9531" y="1961539"/>
            <a:ext cx="617175" cy="61717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5DA6F0B-BEE3-F0A5-CD2E-30233C379C86}"/>
              </a:ext>
            </a:extLst>
          </p:cNvPr>
          <p:cNvSpPr txBox="1"/>
          <p:nvPr/>
        </p:nvSpPr>
        <p:spPr>
          <a:xfrm>
            <a:off x="3476018" y="2503964"/>
            <a:ext cx="784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mpasini</a:t>
            </a:r>
            <a:endParaRPr lang="en-US" sz="1100" dirty="0"/>
          </a:p>
        </p:txBody>
      </p:sp>
      <p:pic>
        <p:nvPicPr>
          <p:cNvPr id="14" name="Elemento grafico 13" descr="Utente con riempimento a tinta unita">
            <a:extLst>
              <a:ext uri="{FF2B5EF4-FFF2-40B4-BE49-F238E27FC236}">
                <a16:creationId xmlns:a16="http://schemas.microsoft.com/office/drawing/2014/main" id="{D5E2CE3C-89C0-4C08-D4C3-F8B66AF3A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3730" y="1961539"/>
            <a:ext cx="617175" cy="61717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0154F1F-A52C-BAFB-8B64-6C85BFE9DAAF}"/>
              </a:ext>
            </a:extLst>
          </p:cNvPr>
          <p:cNvSpPr txBox="1"/>
          <p:nvPr/>
        </p:nvSpPr>
        <p:spPr>
          <a:xfrm>
            <a:off x="4233926" y="2500002"/>
            <a:ext cx="906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mquartieri</a:t>
            </a:r>
            <a:endParaRPr lang="en-US" sz="110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480BA36-0A14-627A-C533-601C1B527616}"/>
              </a:ext>
            </a:extLst>
          </p:cNvPr>
          <p:cNvSpPr/>
          <p:nvPr/>
        </p:nvSpPr>
        <p:spPr>
          <a:xfrm>
            <a:off x="1182222" y="3632887"/>
            <a:ext cx="1125071" cy="776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iFarming</a:t>
            </a:r>
            <a:br>
              <a:rPr lang="en-US" sz="1100" dirty="0"/>
            </a:br>
            <a:r>
              <a:rPr lang="en-US" sz="1100" dirty="0"/>
              <a:t>Website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8DFAB83-7F5A-CAAD-1E26-8439C4E9C906}"/>
              </a:ext>
            </a:extLst>
          </p:cNvPr>
          <p:cNvSpPr/>
          <p:nvPr/>
        </p:nvSpPr>
        <p:spPr>
          <a:xfrm>
            <a:off x="3649931" y="3632886"/>
            <a:ext cx="1125071" cy="776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Uni</a:t>
            </a:r>
            <a:r>
              <a:rPr lang="en-US" sz="1100" b="1" dirty="0" err="1"/>
              <a:t>B</a:t>
            </a:r>
            <a:r>
              <a:rPr lang="en-US" sz="1100" dirty="0" err="1"/>
              <a:t>o</a:t>
            </a:r>
            <a:br>
              <a:rPr lang="en-US" sz="1100" dirty="0"/>
            </a:br>
            <a:r>
              <a:rPr lang="en-US" sz="1100" dirty="0" err="1"/>
              <a:t>Webste</a:t>
            </a:r>
            <a:endParaRPr lang="en-US" sz="1100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325E836-95A8-671D-09BB-1207A86B5E8F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1313159" y="2733584"/>
            <a:ext cx="431599" cy="899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163B38-50DE-1447-528F-1A35EB6C5693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3868118" y="2765574"/>
            <a:ext cx="344349" cy="867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9D6AA28-C7A9-FC27-EFF3-E7DA6190BB9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4212467" y="2761612"/>
            <a:ext cx="474466" cy="871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9998316-D9BB-F483-E400-A8F5F1308B38}"/>
              </a:ext>
            </a:extLst>
          </p:cNvPr>
          <p:cNvSpPr txBox="1"/>
          <p:nvPr/>
        </p:nvSpPr>
        <p:spPr>
          <a:xfrm>
            <a:off x="233398" y="2602779"/>
            <a:ext cx="2842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LOGIN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B0A370E1-BF85-47FA-6EA2-08086B65F387}"/>
              </a:ext>
            </a:extLst>
          </p:cNvPr>
          <p:cNvSpPr/>
          <p:nvPr/>
        </p:nvSpPr>
        <p:spPr>
          <a:xfrm>
            <a:off x="592658" y="342283"/>
            <a:ext cx="4575148" cy="24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B2D975-5CFD-A2F8-424D-C2CCD1B5C4E5}"/>
              </a:ext>
            </a:extLst>
          </p:cNvPr>
          <p:cNvSpPr/>
          <p:nvPr/>
        </p:nvSpPr>
        <p:spPr>
          <a:xfrm>
            <a:off x="1129879" y="712649"/>
            <a:ext cx="1272573" cy="24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partner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0C79BF90-9FD7-2359-8599-45F36E163040}"/>
              </a:ext>
            </a:extLst>
          </p:cNvPr>
          <p:cNvSpPr/>
          <p:nvPr/>
        </p:nvSpPr>
        <p:spPr>
          <a:xfrm>
            <a:off x="3622356" y="712649"/>
            <a:ext cx="1272573" cy="24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D27597D6-B4D7-5DCB-EA54-B96226F9C4AD}"/>
              </a:ext>
            </a:extLst>
          </p:cNvPr>
          <p:cNvSpPr/>
          <p:nvPr/>
        </p:nvSpPr>
        <p:spPr>
          <a:xfrm>
            <a:off x="942090" y="1761412"/>
            <a:ext cx="533975" cy="196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BFC790B1-FBEE-3B77-50F5-076870EA8964}"/>
              </a:ext>
            </a:extLst>
          </p:cNvPr>
          <p:cNvSpPr/>
          <p:nvPr/>
        </p:nvSpPr>
        <p:spPr>
          <a:xfrm>
            <a:off x="3600148" y="1760866"/>
            <a:ext cx="533975" cy="196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E0599FE5-0A76-E706-C5F6-3C4D0598E9DC}"/>
              </a:ext>
            </a:extLst>
          </p:cNvPr>
          <p:cNvSpPr/>
          <p:nvPr/>
        </p:nvSpPr>
        <p:spPr>
          <a:xfrm>
            <a:off x="4401225" y="1760866"/>
            <a:ext cx="533975" cy="196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Connettore curvo 54">
            <a:extLst>
              <a:ext uri="{FF2B5EF4-FFF2-40B4-BE49-F238E27FC236}">
                <a16:creationId xmlns:a16="http://schemas.microsoft.com/office/drawing/2014/main" id="{930E0A6F-56B0-046C-13C8-17234BB688D2}"/>
              </a:ext>
            </a:extLst>
          </p:cNvPr>
          <p:cNvCxnSpPr>
            <a:cxnSpLocks/>
            <a:stCxn id="14" idx="3"/>
            <a:endCxn id="10" idx="3"/>
          </p:cNvCxnSpPr>
          <p:nvPr/>
        </p:nvCxnSpPr>
        <p:spPr>
          <a:xfrm flipH="1" flipV="1">
            <a:off x="4567231" y="1297709"/>
            <a:ext cx="393674" cy="972418"/>
          </a:xfrm>
          <a:prstGeom prst="curvedConnector3">
            <a:avLst>
              <a:gd name="adj1" fmla="val -580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curvo 56">
            <a:extLst>
              <a:ext uri="{FF2B5EF4-FFF2-40B4-BE49-F238E27FC236}">
                <a16:creationId xmlns:a16="http://schemas.microsoft.com/office/drawing/2014/main" id="{52E4D022-DB21-E587-C529-8E19E99E45C4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H="1">
            <a:off x="942089" y="1297710"/>
            <a:ext cx="474955" cy="969003"/>
          </a:xfrm>
          <a:prstGeom prst="curvedConnector3">
            <a:avLst>
              <a:gd name="adj1" fmla="val -481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1656529-24F8-E121-B86C-1758DF54574F}"/>
              </a:ext>
            </a:extLst>
          </p:cNvPr>
          <p:cNvSpPr txBox="1"/>
          <p:nvPr/>
        </p:nvSpPr>
        <p:spPr>
          <a:xfrm>
            <a:off x="5165527" y="1606296"/>
            <a:ext cx="731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affiliation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95AB182-7112-A4E2-D876-BC41843704B9}"/>
              </a:ext>
            </a:extLst>
          </p:cNvPr>
          <p:cNvSpPr txBox="1"/>
          <p:nvPr/>
        </p:nvSpPr>
        <p:spPr>
          <a:xfrm>
            <a:off x="24895" y="1606296"/>
            <a:ext cx="731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affiliation</a:t>
            </a:r>
          </a:p>
        </p:txBody>
      </p:sp>
      <p:cxnSp>
        <p:nvCxnSpPr>
          <p:cNvPr id="63" name="Connettore curvo 62">
            <a:extLst>
              <a:ext uri="{FF2B5EF4-FFF2-40B4-BE49-F238E27FC236}">
                <a16:creationId xmlns:a16="http://schemas.microsoft.com/office/drawing/2014/main" id="{02F25E60-5726-42FD-4C57-08B7C55DBBC3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rot="10800000" flipH="1">
            <a:off x="3559530" y="1297709"/>
            <a:ext cx="390525" cy="972418"/>
          </a:xfrm>
          <a:prstGeom prst="curvedConnector3">
            <a:avLst>
              <a:gd name="adj1" fmla="val -585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0D9E230A-78C5-4BB8-DC73-52656EC9FBDA}"/>
              </a:ext>
            </a:extLst>
          </p:cNvPr>
          <p:cNvSpPr txBox="1"/>
          <p:nvPr/>
        </p:nvSpPr>
        <p:spPr>
          <a:xfrm>
            <a:off x="2695042" y="1405734"/>
            <a:ext cx="731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affiliation</a:t>
            </a:r>
          </a:p>
        </p:txBody>
      </p:sp>
      <p:graphicFrame>
        <p:nvGraphicFramePr>
          <p:cNvPr id="71" name="Tabella 70">
            <a:extLst>
              <a:ext uri="{FF2B5EF4-FFF2-40B4-BE49-F238E27FC236}">
                <a16:creationId xmlns:a16="http://schemas.microsoft.com/office/drawing/2014/main" id="{D1B2980B-3CAD-A78F-8857-446B966A3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436367"/>
              </p:ext>
            </p:extLst>
          </p:nvPr>
        </p:nvGraphicFramePr>
        <p:xfrm>
          <a:off x="6067413" y="640758"/>
          <a:ext cx="2185354" cy="226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133">
                  <a:extLst>
                    <a:ext uri="{9D8B030D-6E8A-4147-A177-3AD203B41FA5}">
                      <a16:colId xmlns:a16="http://schemas.microsoft.com/office/drawing/2014/main" val="3692022456"/>
                    </a:ext>
                  </a:extLst>
                </a:gridCol>
                <a:gridCol w="1064221">
                  <a:extLst>
                    <a:ext uri="{9D8B030D-6E8A-4147-A177-3AD203B41FA5}">
                      <a16:colId xmlns:a16="http://schemas.microsoft.com/office/drawing/2014/main" val="2937685851"/>
                    </a:ext>
                  </a:extLst>
                </a:gridCol>
              </a:tblGrid>
              <a:tr h="2656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57850"/>
                  </a:ext>
                </a:extLst>
              </a:tr>
              <a:tr h="2656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abds@unibo.it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6825"/>
                  </a:ext>
                </a:extLst>
              </a:tr>
              <a:tr h="4348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ifarming@a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Partner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54520"/>
                  </a:ext>
                </a:extLst>
              </a:tr>
              <a:tr h="4329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mpasini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06945"/>
                  </a:ext>
                </a:extLst>
              </a:tr>
              <a:tr h="4348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mquartieri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3217"/>
                  </a:ext>
                </a:extLst>
              </a:tr>
              <a:tr h="4348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token_user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35472"/>
                  </a:ext>
                </a:extLst>
              </a:tr>
            </a:tbl>
          </a:graphicData>
        </a:graphic>
      </p:graphicFrame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8D64D4A8-E4C0-6945-30D7-103B228DF7A5}"/>
              </a:ext>
            </a:extLst>
          </p:cNvPr>
          <p:cNvSpPr txBox="1"/>
          <p:nvPr/>
        </p:nvSpPr>
        <p:spPr>
          <a:xfrm>
            <a:off x="8919434" y="4690321"/>
            <a:ext cx="5086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Actions per role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Admin: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Partner: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Create_user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Register_field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Grant_field_access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Monitoring permits on his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Based on permits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7C6C0B62-0962-F099-B926-F4E80CBCBFDD}"/>
              </a:ext>
            </a:extLst>
          </p:cNvPr>
          <p:cNvSpPr txBox="1"/>
          <p:nvPr/>
        </p:nvSpPr>
        <p:spPr>
          <a:xfrm>
            <a:off x="8919434" y="3287679"/>
            <a:ext cx="1307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</p:txBody>
      </p:sp>
      <p:graphicFrame>
        <p:nvGraphicFramePr>
          <p:cNvPr id="74" name="Tabella 73">
            <a:extLst>
              <a:ext uri="{FF2B5EF4-FFF2-40B4-BE49-F238E27FC236}">
                <a16:creationId xmlns:a16="http://schemas.microsoft.com/office/drawing/2014/main" id="{7B79084D-F76F-008D-8610-58787D61F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73373"/>
              </p:ext>
            </p:extLst>
          </p:nvPr>
        </p:nvGraphicFramePr>
        <p:xfrm>
          <a:off x="8607531" y="640760"/>
          <a:ext cx="3479694" cy="2288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44">
                  <a:extLst>
                    <a:ext uri="{9D8B030D-6E8A-4147-A177-3AD203B41FA5}">
                      <a16:colId xmlns:a16="http://schemas.microsoft.com/office/drawing/2014/main" val="3692022456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93768585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525812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3682580773"/>
                    </a:ext>
                  </a:extLst>
                </a:gridCol>
              </a:tblGrid>
              <a:tr h="4167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Auth_type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affiliation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pwd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57850"/>
                  </a:ext>
                </a:extLst>
              </a:tr>
              <a:tr h="3712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abds@unibo.it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pwd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6825"/>
                  </a:ext>
                </a:extLst>
              </a:tr>
              <a:tr h="3580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ifarming@a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pwd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54520"/>
                  </a:ext>
                </a:extLst>
              </a:tr>
              <a:tr h="4167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mpasini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pwd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linkClick r:id="rId6"/>
                        </a:rPr>
                        <a:t>abds@unibo.it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06945"/>
                  </a:ext>
                </a:extLst>
              </a:tr>
              <a:tr h="3580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mquartieri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pwd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linkClick r:id="rId7"/>
                        </a:rPr>
                        <a:t>abd@unibo.it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3217"/>
                  </a:ext>
                </a:extLst>
              </a:tr>
              <a:tr h="3580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token_user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ifarming@a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35472"/>
                  </a:ext>
                </a:extLst>
              </a:tr>
            </a:tbl>
          </a:graphicData>
        </a:graphic>
      </p:graphicFrame>
      <p:sp>
        <p:nvSpPr>
          <p:cNvPr id="75" name="Rettangolo 74">
            <a:extLst>
              <a:ext uri="{FF2B5EF4-FFF2-40B4-BE49-F238E27FC236}">
                <a16:creationId xmlns:a16="http://schemas.microsoft.com/office/drawing/2014/main" id="{A373FDBD-C40A-CAD5-C035-6D99A188F02D}"/>
              </a:ext>
            </a:extLst>
          </p:cNvPr>
          <p:cNvSpPr/>
          <p:nvPr/>
        </p:nvSpPr>
        <p:spPr>
          <a:xfrm>
            <a:off x="6067413" y="328584"/>
            <a:ext cx="2185354" cy="24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user_roles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E94D727C-3136-D2F6-6AE6-3DD9E3FC60F8}"/>
              </a:ext>
            </a:extLst>
          </p:cNvPr>
          <p:cNvSpPr/>
          <p:nvPr/>
        </p:nvSpPr>
        <p:spPr>
          <a:xfrm>
            <a:off x="8607531" y="328584"/>
            <a:ext cx="3479693" cy="24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F547A466-76DA-7E1E-0828-6D82792A25D7}"/>
              </a:ext>
            </a:extLst>
          </p:cNvPr>
          <p:cNvSpPr txBox="1"/>
          <p:nvPr/>
        </p:nvSpPr>
        <p:spPr>
          <a:xfrm>
            <a:off x="517672" y="4745597"/>
            <a:ext cx="522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“affiliation” given on registration and refers to the partner/admin that created such user</a:t>
            </a:r>
            <a:endParaRPr lang="en-US" dirty="0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4FE6857-2C0A-6D0F-2028-7C9998FC0617}"/>
              </a:ext>
            </a:extLst>
          </p:cNvPr>
          <p:cNvSpPr txBox="1"/>
          <p:nvPr/>
        </p:nvSpPr>
        <p:spPr>
          <a:xfrm>
            <a:off x="531939" y="5359021"/>
            <a:ext cx="522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with an </a:t>
            </a:r>
            <a:r>
              <a:rPr lang="en-US" b="1" i="1" dirty="0"/>
              <a:t>admin</a:t>
            </a:r>
            <a:r>
              <a:rPr lang="en-US" b="1" dirty="0"/>
              <a:t> as affiliation’s role can perform every action on every field</a:t>
            </a:r>
            <a:endParaRPr lang="en-US" dirty="0"/>
          </a:p>
        </p:txBody>
      </p:sp>
      <p:pic>
        <p:nvPicPr>
          <p:cNvPr id="99" name="Elemento grafico 98" descr="Utente con riempimento a tinta unita">
            <a:extLst>
              <a:ext uri="{FF2B5EF4-FFF2-40B4-BE49-F238E27FC236}">
                <a16:creationId xmlns:a16="http://schemas.microsoft.com/office/drawing/2014/main" id="{0E763859-26CE-2B1B-CCB8-36B07F2A1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0368" y="4137755"/>
            <a:ext cx="617175" cy="617175"/>
          </a:xfrm>
          <a:prstGeom prst="rect">
            <a:avLst/>
          </a:prstGeom>
        </p:spPr>
      </p:pic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F1517455-9760-A864-AC6C-BA61EC25B136}"/>
              </a:ext>
            </a:extLst>
          </p:cNvPr>
          <p:cNvSpPr txBox="1"/>
          <p:nvPr/>
        </p:nvSpPr>
        <p:spPr>
          <a:xfrm>
            <a:off x="5966855" y="4651605"/>
            <a:ext cx="784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Pwd_user</a:t>
            </a:r>
            <a:endParaRPr lang="en-US" sz="1100" dirty="0"/>
          </a:p>
        </p:txBody>
      </p:sp>
      <p:pic>
        <p:nvPicPr>
          <p:cNvPr id="101" name="Elemento grafico 100" descr="Utente con riempimento a tinta unita">
            <a:extLst>
              <a:ext uri="{FF2B5EF4-FFF2-40B4-BE49-F238E27FC236}">
                <a16:creationId xmlns:a16="http://schemas.microsoft.com/office/drawing/2014/main" id="{60F7EEAE-218F-EF65-7A7A-64B496970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7462" y="4112931"/>
            <a:ext cx="617175" cy="617175"/>
          </a:xfrm>
          <a:prstGeom prst="rect">
            <a:avLst/>
          </a:prstGeom>
        </p:spPr>
      </p:pic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D7E51276-D2E2-67FC-C795-F8C82D72E1F0}"/>
              </a:ext>
            </a:extLst>
          </p:cNvPr>
          <p:cNvSpPr txBox="1"/>
          <p:nvPr/>
        </p:nvSpPr>
        <p:spPr>
          <a:xfrm>
            <a:off x="7571099" y="4655356"/>
            <a:ext cx="784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mpasini</a:t>
            </a:r>
            <a:endParaRPr lang="en-US" sz="1100" dirty="0"/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F9B31FBD-0C80-149F-1218-49CF7B3C07F4}"/>
              </a:ext>
            </a:extLst>
          </p:cNvPr>
          <p:cNvSpPr/>
          <p:nvPr/>
        </p:nvSpPr>
        <p:spPr>
          <a:xfrm>
            <a:off x="5871548" y="5734602"/>
            <a:ext cx="603307" cy="309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field_1</a:t>
            </a: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C55253BB-57F6-E1F2-8593-2A8CF5D900BA}"/>
              </a:ext>
            </a:extLst>
          </p:cNvPr>
          <p:cNvSpPr/>
          <p:nvPr/>
        </p:nvSpPr>
        <p:spPr>
          <a:xfrm>
            <a:off x="6572236" y="5734602"/>
            <a:ext cx="603307" cy="309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field_2</a:t>
            </a: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3AEFD5BC-A615-C1CB-4B0C-850044BB542C}"/>
              </a:ext>
            </a:extLst>
          </p:cNvPr>
          <p:cNvSpPr/>
          <p:nvPr/>
        </p:nvSpPr>
        <p:spPr>
          <a:xfrm>
            <a:off x="7258369" y="5746587"/>
            <a:ext cx="603307" cy="309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field_3</a:t>
            </a:r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38F5E886-406D-D2F8-9BD4-40930C8794D8}"/>
              </a:ext>
            </a:extLst>
          </p:cNvPr>
          <p:cNvSpPr/>
          <p:nvPr/>
        </p:nvSpPr>
        <p:spPr>
          <a:xfrm>
            <a:off x="7931647" y="5746587"/>
            <a:ext cx="603307" cy="309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field_4</a:t>
            </a:r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5B3F9D76-DD2D-664D-848B-104B944A6958}"/>
              </a:ext>
            </a:extLst>
          </p:cNvPr>
          <p:cNvSpPr/>
          <p:nvPr/>
        </p:nvSpPr>
        <p:spPr>
          <a:xfrm>
            <a:off x="5871548" y="3389453"/>
            <a:ext cx="2663406" cy="24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permits</a:t>
            </a:r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322D0E41-7937-57EB-9945-E66C134E73FB}"/>
              </a:ext>
            </a:extLst>
          </p:cNvPr>
          <p:cNvSpPr/>
          <p:nvPr/>
        </p:nvSpPr>
        <p:spPr>
          <a:xfrm>
            <a:off x="5871548" y="3845794"/>
            <a:ext cx="959813" cy="24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 – field_1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B7BBDF9A-71E0-307A-514C-A5EA803A2AB3}"/>
              </a:ext>
            </a:extLst>
          </p:cNvPr>
          <p:cNvSpPr/>
          <p:nvPr/>
        </p:nvSpPr>
        <p:spPr>
          <a:xfrm>
            <a:off x="5871548" y="6557199"/>
            <a:ext cx="2663406" cy="24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Field Source</a:t>
            </a: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B683572D-A783-E429-0FEE-63D318CBD259}"/>
              </a:ext>
            </a:extLst>
          </p:cNvPr>
          <p:cNvSpPr/>
          <p:nvPr/>
        </p:nvSpPr>
        <p:spPr>
          <a:xfrm>
            <a:off x="5871548" y="6241330"/>
            <a:ext cx="1303995" cy="24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iFarming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EBCCB227-7822-7834-11A4-E6DDD589EE44}"/>
              </a:ext>
            </a:extLst>
          </p:cNvPr>
          <p:cNvSpPr/>
          <p:nvPr/>
        </p:nvSpPr>
        <p:spPr>
          <a:xfrm>
            <a:off x="7254051" y="6236566"/>
            <a:ext cx="1280903" cy="24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Partner_2</a:t>
            </a:r>
          </a:p>
        </p:txBody>
      </p: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133DD371-8094-3D58-9D45-C19FEB25AC89}"/>
              </a:ext>
            </a:extLst>
          </p:cNvPr>
          <p:cNvCxnSpPr>
            <a:cxnSpLocks/>
            <a:stCxn id="100" idx="2"/>
            <a:endCxn id="103" idx="0"/>
          </p:cNvCxnSpPr>
          <p:nvPr/>
        </p:nvCxnSpPr>
        <p:spPr>
          <a:xfrm flipH="1">
            <a:off x="6173202" y="4913215"/>
            <a:ext cx="185753" cy="821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5DAF81DE-E482-5ACB-154A-F92A5106EC55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>
            <a:off x="6358955" y="4913215"/>
            <a:ext cx="514935" cy="821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4C5E06C4-A927-6880-CB08-AE0CE90E6F97}"/>
              </a:ext>
            </a:extLst>
          </p:cNvPr>
          <p:cNvCxnSpPr>
            <a:cxnSpLocks/>
            <a:stCxn id="102" idx="2"/>
            <a:endCxn id="104" idx="0"/>
          </p:cNvCxnSpPr>
          <p:nvPr/>
        </p:nvCxnSpPr>
        <p:spPr>
          <a:xfrm flipH="1">
            <a:off x="6873890" y="4916966"/>
            <a:ext cx="1101786" cy="81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292D8C25-6B56-16CE-DCFD-C32EBB2A9044}"/>
              </a:ext>
            </a:extLst>
          </p:cNvPr>
          <p:cNvCxnSpPr>
            <a:cxnSpLocks/>
            <a:stCxn id="102" idx="2"/>
            <a:endCxn id="105" idx="0"/>
          </p:cNvCxnSpPr>
          <p:nvPr/>
        </p:nvCxnSpPr>
        <p:spPr>
          <a:xfrm flipH="1">
            <a:off x="7560023" y="4916966"/>
            <a:ext cx="415653" cy="829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53A91F24-5DF2-BEA0-9358-CC79BF8518F5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>
            <a:off x="7975676" y="4916966"/>
            <a:ext cx="257625" cy="829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E85581BB-45E0-7A91-A1E9-E30830BC80C0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flipH="1">
            <a:off x="6173202" y="4916966"/>
            <a:ext cx="1802474" cy="81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B68AE117-DC09-AD81-8E85-043C1C0CFC2A}"/>
              </a:ext>
            </a:extLst>
          </p:cNvPr>
          <p:cNvSpPr txBox="1"/>
          <p:nvPr/>
        </p:nvSpPr>
        <p:spPr>
          <a:xfrm>
            <a:off x="6402984" y="5005161"/>
            <a:ext cx="430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970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411F9B-8D0B-6DA9-F019-60B9BB4CE4C8}"/>
              </a:ext>
            </a:extLst>
          </p:cNvPr>
          <p:cNvSpPr txBox="1"/>
          <p:nvPr/>
        </p:nvSpPr>
        <p:spPr>
          <a:xfrm>
            <a:off x="550099" y="4828748"/>
            <a:ext cx="6239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Storyline </a:t>
            </a:r>
            <a:r>
              <a:rPr lang="en-US" b="1" dirty="0"/>
              <a:t>user_1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user_1 </a:t>
            </a:r>
            <a:r>
              <a:rPr lang="en-US" dirty="0"/>
              <a:t>accede al </a:t>
            </a:r>
            <a:r>
              <a:rPr lang="en-US" dirty="0" err="1"/>
              <a:t>portale</a:t>
            </a:r>
            <a:r>
              <a:rPr lang="en-US" dirty="0"/>
              <a:t> </a:t>
            </a:r>
            <a:r>
              <a:rPr lang="en-US" i="1" dirty="0" err="1"/>
              <a:t>iFarming</a:t>
            </a:r>
            <a:r>
              <a:rPr lang="en-US" i="1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user_1</a:t>
            </a:r>
            <a:r>
              <a:rPr lang="en-US" dirty="0"/>
              <a:t> </a:t>
            </a:r>
            <a:r>
              <a:rPr lang="en-US" dirty="0" err="1"/>
              <a:t>visualizza</a:t>
            </a:r>
            <a:r>
              <a:rPr lang="en-US" dirty="0"/>
              <a:t> </a:t>
            </a:r>
            <a:r>
              <a:rPr lang="en-US" dirty="0" err="1"/>
              <a:t>grafici</a:t>
            </a:r>
            <a:r>
              <a:rPr lang="en-US" dirty="0"/>
              <a:t> </a:t>
            </a:r>
            <a:r>
              <a:rPr lang="en-US" i="1" dirty="0"/>
              <a:t>field_1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user_1 </a:t>
            </a:r>
            <a:r>
              <a:rPr lang="en-US" dirty="0" err="1"/>
              <a:t>esegue</a:t>
            </a:r>
            <a:r>
              <a:rPr lang="en-US" dirty="0"/>
              <a:t> </a:t>
            </a:r>
            <a:r>
              <a:rPr lang="en-US" i="1" dirty="0" err="1"/>
              <a:t>set_opt_state</a:t>
            </a:r>
            <a:r>
              <a:rPr lang="en-US" i="1" dirty="0"/>
              <a:t>(field_1) -&gt; </a:t>
            </a:r>
            <a:r>
              <a:rPr lang="en-US" dirty="0"/>
              <a:t>non può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272E6D-DAED-05DB-0613-4619B84C233D}"/>
              </a:ext>
            </a:extLst>
          </p:cNvPr>
          <p:cNvSpPr txBox="1"/>
          <p:nvPr/>
        </p:nvSpPr>
        <p:spPr>
          <a:xfrm>
            <a:off x="550099" y="3169390"/>
            <a:ext cx="5845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Storyline </a:t>
            </a:r>
            <a:r>
              <a:rPr lang="en-US" b="1" dirty="0" err="1"/>
              <a:t>iFarming</a:t>
            </a:r>
            <a:r>
              <a:rPr lang="en-US" dirty="0"/>
              <a:t>: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iFarming</a:t>
            </a:r>
            <a:r>
              <a:rPr lang="en-US" dirty="0"/>
              <a:t> </a:t>
            </a:r>
            <a:r>
              <a:rPr lang="en-US" dirty="0" err="1"/>
              <a:t>effettua</a:t>
            </a:r>
            <a:r>
              <a:rPr lang="en-US" dirty="0"/>
              <a:t> login </a:t>
            </a:r>
            <a:r>
              <a:rPr lang="en-US" dirty="0" err="1"/>
              <a:t>tramite</a:t>
            </a:r>
            <a:r>
              <a:rPr lang="en-US" dirty="0"/>
              <a:t>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iFarming</a:t>
            </a:r>
            <a:r>
              <a:rPr lang="en-US" i="1" dirty="0"/>
              <a:t> </a:t>
            </a:r>
            <a:r>
              <a:rPr lang="en-US" dirty="0" err="1"/>
              <a:t>crea</a:t>
            </a:r>
            <a:r>
              <a:rPr lang="en-US" dirty="0"/>
              <a:t> campo </a:t>
            </a:r>
            <a:r>
              <a:rPr lang="en-US" i="1" dirty="0"/>
              <a:t>field_1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iFarming</a:t>
            </a:r>
            <a:r>
              <a:rPr lang="en-US" i="1" dirty="0"/>
              <a:t> </a:t>
            </a:r>
            <a:r>
              <a:rPr lang="en-US" dirty="0" err="1"/>
              <a:t>crea</a:t>
            </a:r>
            <a:r>
              <a:rPr lang="en-US" dirty="0"/>
              <a:t> user </a:t>
            </a:r>
            <a:r>
              <a:rPr lang="en-US" i="1" dirty="0"/>
              <a:t>user_1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iFarming</a:t>
            </a:r>
            <a:r>
              <a:rPr lang="en-US" i="1" dirty="0"/>
              <a:t> </a:t>
            </a:r>
            <a:r>
              <a:rPr lang="en-US" dirty="0"/>
              <a:t>da accesso </a:t>
            </a:r>
            <a:r>
              <a:rPr lang="en-US" b="1" dirty="0"/>
              <a:t>MO </a:t>
            </a:r>
            <a:r>
              <a:rPr lang="en-US" dirty="0"/>
              <a:t>a </a:t>
            </a:r>
            <a:r>
              <a:rPr lang="en-US" i="1" dirty="0"/>
              <a:t>user_1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/>
              <a:t>field_1</a:t>
            </a:r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94D9BC0-9421-05E3-84E8-AD4CC6528A66}"/>
              </a:ext>
            </a:extLst>
          </p:cNvPr>
          <p:cNvSpPr txBox="1"/>
          <p:nvPr/>
        </p:nvSpPr>
        <p:spPr>
          <a:xfrm>
            <a:off x="550099" y="469077"/>
            <a:ext cx="3952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Storyline </a:t>
            </a:r>
            <a:r>
              <a:rPr lang="en-US" b="1" dirty="0" err="1"/>
              <a:t>abds@unibo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UniBo</a:t>
            </a:r>
            <a:r>
              <a:rPr lang="en-US" dirty="0"/>
              <a:t> </a:t>
            </a:r>
            <a:r>
              <a:rPr lang="en-US" dirty="0" err="1"/>
              <a:t>registra</a:t>
            </a:r>
            <a:r>
              <a:rPr lang="en-US" dirty="0"/>
              <a:t> partner </a:t>
            </a:r>
            <a:r>
              <a:rPr lang="en-US" i="1" dirty="0" err="1"/>
              <a:t>iFarming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UniBo</a:t>
            </a:r>
            <a:r>
              <a:rPr lang="en-US" i="1" dirty="0"/>
              <a:t> </a:t>
            </a:r>
            <a:r>
              <a:rPr lang="en-US" dirty="0" err="1"/>
              <a:t>registra</a:t>
            </a:r>
            <a:r>
              <a:rPr lang="en-US" dirty="0"/>
              <a:t> user </a:t>
            </a:r>
            <a:r>
              <a:rPr lang="en-US" i="1" dirty="0" err="1"/>
              <a:t>mpasini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UniBo</a:t>
            </a:r>
            <a:r>
              <a:rPr lang="en-US" i="1" dirty="0"/>
              <a:t> </a:t>
            </a:r>
            <a:r>
              <a:rPr lang="en-US" dirty="0" err="1"/>
              <a:t>registra</a:t>
            </a:r>
            <a:r>
              <a:rPr lang="en-US" i="1" dirty="0"/>
              <a:t> </a:t>
            </a:r>
            <a:r>
              <a:rPr lang="en-US" dirty="0"/>
              <a:t>user</a:t>
            </a:r>
            <a:r>
              <a:rPr lang="en-US" i="1" dirty="0"/>
              <a:t> </a:t>
            </a:r>
            <a:r>
              <a:rPr lang="en-US" i="1" dirty="0" err="1"/>
              <a:t>mquartieri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A58A54-E569-E6AC-700E-DE8768DC5B47}"/>
              </a:ext>
            </a:extLst>
          </p:cNvPr>
          <p:cNvSpPr txBox="1"/>
          <p:nvPr/>
        </p:nvSpPr>
        <p:spPr>
          <a:xfrm>
            <a:off x="550099" y="1837489"/>
            <a:ext cx="4822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Storyline </a:t>
            </a:r>
            <a:r>
              <a:rPr lang="en-US" b="1" dirty="0" err="1"/>
              <a:t>mpasini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mpasini</a:t>
            </a:r>
            <a:r>
              <a:rPr lang="en-US" i="1" dirty="0"/>
              <a:t> </a:t>
            </a:r>
            <a:r>
              <a:rPr lang="en-US" dirty="0"/>
              <a:t> accede </a:t>
            </a:r>
            <a:r>
              <a:rPr lang="en-US" dirty="0" err="1"/>
              <a:t>portale</a:t>
            </a:r>
            <a:r>
              <a:rPr lang="en-US" dirty="0"/>
              <a:t> </a:t>
            </a:r>
            <a:r>
              <a:rPr lang="en-US" dirty="0" err="1"/>
              <a:t>UniBo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mpasini</a:t>
            </a:r>
            <a:r>
              <a:rPr lang="en-US" i="1" dirty="0"/>
              <a:t> </a:t>
            </a:r>
            <a:r>
              <a:rPr lang="en-US" dirty="0" err="1"/>
              <a:t>visualizza</a:t>
            </a:r>
            <a:r>
              <a:rPr lang="en-US" dirty="0"/>
              <a:t> </a:t>
            </a:r>
            <a:r>
              <a:rPr lang="en-US" dirty="0" err="1"/>
              <a:t>grafici</a:t>
            </a:r>
            <a:r>
              <a:rPr lang="en-US" dirty="0"/>
              <a:t> </a:t>
            </a:r>
            <a:r>
              <a:rPr lang="en-US" i="1" dirty="0"/>
              <a:t>field_1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mpasini</a:t>
            </a:r>
            <a:r>
              <a:rPr lang="en-US" i="1" dirty="0"/>
              <a:t> </a:t>
            </a:r>
            <a:r>
              <a:rPr lang="en-US" dirty="0" err="1"/>
              <a:t>richiede</a:t>
            </a:r>
            <a:r>
              <a:rPr lang="en-US" dirty="0"/>
              <a:t> </a:t>
            </a:r>
            <a:r>
              <a:rPr lang="en-US" dirty="0" err="1"/>
              <a:t>watering_advice</a:t>
            </a:r>
            <a:r>
              <a:rPr lang="en-US" dirty="0"/>
              <a:t> </a:t>
            </a:r>
            <a:r>
              <a:rPr lang="en-US" i="1" dirty="0"/>
              <a:t>field_1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BB9E5A-0BE3-FFEA-D49C-AFD69F4BFFD4}"/>
              </a:ext>
            </a:extLst>
          </p:cNvPr>
          <p:cNvSpPr txBox="1"/>
          <p:nvPr/>
        </p:nvSpPr>
        <p:spPr>
          <a:xfrm>
            <a:off x="292511" y="605182"/>
            <a:ext cx="10762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login(email,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pwd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) :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JWT_Token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{email, role, affiliation}</a:t>
            </a:r>
            <a:b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 u="sng" dirty="0">
                <a:solidFill>
                  <a:srgbClr val="000000"/>
                </a:solidFill>
                <a:latin typeface="Arial" panose="020B0604020202020204" pitchFamily="34" charset="0"/>
              </a:rPr>
              <a:t>E’ la stessa funziona </a:t>
            </a:r>
            <a:r>
              <a:rPr lang="en-US" sz="12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utilizzata</a:t>
            </a:r>
            <a:r>
              <a:rPr lang="en-US" sz="1200" u="sng" dirty="0">
                <a:solidFill>
                  <a:srgbClr val="000000"/>
                </a:solidFill>
                <a:latin typeface="Arial" panose="020B0604020202020204" pitchFamily="34" charset="0"/>
              </a:rPr>
              <a:t> per </a:t>
            </a:r>
            <a:r>
              <a:rPr lang="en-US" sz="12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autenticare</a:t>
            </a:r>
            <a:r>
              <a:rPr lang="en-US" sz="1200" u="sng" dirty="0">
                <a:solidFill>
                  <a:srgbClr val="000000"/>
                </a:solidFill>
                <a:latin typeface="Arial" panose="020B0604020202020204" pitchFamily="34" charset="0"/>
              </a:rPr>
              <a:t> gli </a:t>
            </a:r>
            <a:r>
              <a:rPr lang="en-US" sz="12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utenti</a:t>
            </a:r>
            <a:r>
              <a:rPr lang="en-US" sz="1200" u="sng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2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sul</a:t>
            </a:r>
            <a:r>
              <a:rPr lang="en-US" sz="1200" u="sng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2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portale</a:t>
            </a:r>
            <a:r>
              <a:rPr lang="en-US" sz="1200" u="sng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2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UniBo</a:t>
            </a:r>
            <a:r>
              <a:rPr lang="en-US" sz="1200" u="sng" dirty="0">
                <a:solidFill>
                  <a:srgbClr val="000000"/>
                </a:solidFill>
                <a:latin typeface="Arial" panose="020B0604020202020204" pitchFamily="34" charset="0"/>
              </a:rPr>
              <a:t> e per </a:t>
            </a:r>
            <a:r>
              <a:rPr lang="en-US" sz="12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permettere</a:t>
            </a:r>
            <a:r>
              <a:rPr lang="en-US" sz="1200" u="sng" dirty="0">
                <a:solidFill>
                  <a:srgbClr val="000000"/>
                </a:solidFill>
                <a:latin typeface="Arial" panose="020B0604020202020204" pitchFamily="34" charset="0"/>
              </a:rPr>
              <a:t> ai Partner di </a:t>
            </a:r>
            <a:r>
              <a:rPr lang="en-US" sz="12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effettuare</a:t>
            </a:r>
            <a:r>
              <a:rPr lang="en-US" sz="1200" u="sng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2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richieste</a:t>
            </a:r>
            <a:r>
              <a:rPr lang="en-US" sz="1200" u="sng" dirty="0">
                <a:solidFill>
                  <a:srgbClr val="000000"/>
                </a:solidFill>
                <a:latin typeface="Arial" panose="020B0604020202020204" pitchFamily="34" charset="0"/>
              </a:rPr>
              <a:t> per conto proprio o </a:t>
            </a:r>
            <a:r>
              <a:rPr lang="en-US" sz="12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dei</a:t>
            </a:r>
            <a:r>
              <a:rPr lang="en-US" sz="1200" u="sng" dirty="0">
                <a:solidFill>
                  <a:srgbClr val="000000"/>
                </a:solidFill>
                <a:latin typeface="Arial" panose="020B0604020202020204" pitchFamily="34" charset="0"/>
              </a:rPr>
              <a:t> loro </a:t>
            </a:r>
            <a:r>
              <a:rPr lang="en-US" sz="12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utenti</a:t>
            </a:r>
            <a:endParaRPr lang="en-US" sz="2800" u="sng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1403D7-A6D0-4946-3CD1-2A422AE3A3C0}"/>
              </a:ext>
            </a:extLst>
          </p:cNvPr>
          <p:cNvSpPr txBox="1"/>
          <p:nvPr/>
        </p:nvSpPr>
        <p:spPr>
          <a:xfrm>
            <a:off x="107950" y="1174750"/>
            <a:ext cx="4019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Partner/Admin actions</a:t>
            </a:r>
            <a:endParaRPr lang="en-US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8312EE-A0D8-A21A-8D98-686FB68017FC}"/>
              </a:ext>
            </a:extLst>
          </p:cNvPr>
          <p:cNvSpPr txBox="1"/>
          <p:nvPr/>
        </p:nvSpPr>
        <p:spPr>
          <a:xfrm>
            <a:off x="292511" y="1697970"/>
            <a:ext cx="11196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create_field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(token, field: JSON)</a:t>
            </a:r>
            <a:b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Stessa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logica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della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vecchia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, cambia la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definizione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del JSON,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avendo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già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costruito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la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logica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con il Vecchio payload, l’unica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cosa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da fare è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mappare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il nuovo payload</a:t>
            </a:r>
            <a:b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nel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vecchio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e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utilizzare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la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logica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già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implementata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sz="2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FBB6673-A765-412F-A947-06EC0481596F}"/>
              </a:ext>
            </a:extLst>
          </p:cNvPr>
          <p:cNvSpPr txBox="1"/>
          <p:nvPr/>
        </p:nvSpPr>
        <p:spPr>
          <a:xfrm>
            <a:off x="292511" y="2436634"/>
            <a:ext cx="76883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register_user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(token, user_id, authType, [user_pwd], name)</a:t>
            </a:r>
            <a:r>
              <a:rPr lang="nb-NO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La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struttura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degli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utenti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è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leggermenta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cambiata ma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seguendo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le prime due slide dovrebbe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risultarti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tutto chiaro</a:t>
            </a:r>
            <a:endParaRPr lang="en-US" sz="28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A9E33F8-5F60-30E8-FC54-FB4BD47E1502}"/>
              </a:ext>
            </a:extLst>
          </p:cNvPr>
          <p:cNvSpPr/>
          <p:nvPr/>
        </p:nvSpPr>
        <p:spPr>
          <a:xfrm>
            <a:off x="267638" y="5683250"/>
            <a:ext cx="11656723" cy="24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PUOI VEDERE I NUOVI PAYLOAD NEL .JSON CHE TI HO MESSO SULLA FOLDER /DOC DEL REPOSITORY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2D402F-CC5A-D87D-642B-05C207167D55}"/>
              </a:ext>
            </a:extLst>
          </p:cNvPr>
          <p:cNvSpPr txBox="1"/>
          <p:nvPr/>
        </p:nvSpPr>
        <p:spPr>
          <a:xfrm>
            <a:off x="292511" y="3019318"/>
            <a:ext cx="110209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rgbClr val="000000"/>
                </a:solidFill>
                <a:latin typeface="Arial" panose="020B0604020202020204" pitchFamily="34" charset="0"/>
              </a:rPr>
              <a:t>grant_field_access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(token, user_id, application,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structureName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companyName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fieldName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sectorName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nb-NO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Come sopra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 la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struttura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degli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utenti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è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leggermenta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cambiata ma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seguendo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le prime due slide dovrebbe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risultarti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tutto chiaro</a:t>
            </a:r>
            <a:endParaRPr lang="en-US" sz="2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3EFF567-4C4C-4F9F-1812-5C4F40F8D1E4}"/>
              </a:ext>
            </a:extLst>
          </p:cNvPr>
          <p:cNvSpPr txBox="1"/>
          <p:nvPr/>
        </p:nvSpPr>
        <p:spPr>
          <a:xfrm>
            <a:off x="107950" y="3573316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User actions</a:t>
            </a:r>
            <a:endParaRPr lang="en-US" sz="28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29A2A68-82BD-993A-0D7B-E9D966E59847}"/>
              </a:ext>
            </a:extLst>
          </p:cNvPr>
          <p:cNvSpPr txBox="1"/>
          <p:nvPr/>
        </p:nvSpPr>
        <p:spPr>
          <a:xfrm>
            <a:off x="268475" y="4096536"/>
            <a:ext cx="10496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set_opt_state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(token,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user_id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structureName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companyName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fieldName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sectorName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thesisName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valid_from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valid_to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opt_state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JSON)</a:t>
            </a:r>
            <a:endParaRPr lang="en-US" sz="13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2A203A6-EF37-711C-E4A8-8C05FE8EC462}"/>
              </a:ext>
            </a:extLst>
          </p:cNvPr>
          <p:cNvSpPr txBox="1"/>
          <p:nvPr/>
        </p:nvSpPr>
        <p:spPr>
          <a:xfrm>
            <a:off x="268475" y="4435090"/>
            <a:ext cx="773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get_watering_advice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(token,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user_id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structureName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companyName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fieldName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sectorName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20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9EDCA8D-73E2-5C45-29C3-31FBCE2A98E5}"/>
              </a:ext>
            </a:extLst>
          </p:cNvPr>
          <p:cNvSpPr/>
          <p:nvPr/>
        </p:nvSpPr>
        <p:spPr>
          <a:xfrm>
            <a:off x="267637" y="6052582"/>
            <a:ext cx="11656723" cy="24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E’ </a:t>
            </a:r>
            <a:r>
              <a:rPr lang="en-US" dirty="0" err="1">
                <a:solidFill>
                  <a:schemeClr val="tx1"/>
                </a:solidFill>
              </a:rPr>
              <a:t>necessario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ragionare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come passare </a:t>
            </a:r>
            <a:r>
              <a:rPr lang="en-US" dirty="0" err="1">
                <a:solidFill>
                  <a:schemeClr val="tx1"/>
                </a:solidFill>
              </a:rPr>
              <a:t>l’user_id</a:t>
            </a:r>
            <a:r>
              <a:rPr lang="en-US" dirty="0">
                <a:solidFill>
                  <a:schemeClr val="tx1"/>
                </a:solidFill>
              </a:rPr>
              <a:t>:  header? payload?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6BF5F34-2510-2B47-AD5C-211DDA7FB5A5}"/>
              </a:ext>
            </a:extLst>
          </p:cNvPr>
          <p:cNvSpPr txBox="1"/>
          <p:nvPr/>
        </p:nvSpPr>
        <p:spPr>
          <a:xfrm>
            <a:off x="107950" y="-39754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API 2.0</a:t>
            </a:r>
            <a:endParaRPr lang="en-US" sz="36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CBCF470-48CC-7818-0DBA-37BA25C29BBD}"/>
              </a:ext>
            </a:extLst>
          </p:cNvPr>
          <p:cNvSpPr txBox="1"/>
          <p:nvPr/>
        </p:nvSpPr>
        <p:spPr>
          <a:xfrm>
            <a:off x="268475" y="4828704"/>
            <a:ext cx="119298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err="1">
                <a:solidFill>
                  <a:srgbClr val="000000"/>
                </a:solidFill>
                <a:latin typeface="Arial" panose="020B0604020202020204" pitchFamily="34" charset="0"/>
              </a:rPr>
              <a:t>reschedule_watering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(token,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user_id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structureName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companyName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fieldName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sectorName</a:t>
            </a:r>
            <a:r>
              <a:rPr 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, date,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[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start_watering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], [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end_watering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], [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unexpected_watering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]))</a:t>
            </a:r>
            <a:endParaRPr lang="en-US" sz="1300" dirty="0"/>
          </a:p>
        </p:txBody>
      </p: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12B604BD-C67B-73BF-EFAB-6FB5B9591244}"/>
              </a:ext>
            </a:extLst>
          </p:cNvPr>
          <p:cNvCxnSpPr>
            <a:cxnSpLocks/>
          </p:cNvCxnSpPr>
          <p:nvPr/>
        </p:nvCxnSpPr>
        <p:spPr>
          <a:xfrm>
            <a:off x="478554" y="5086992"/>
            <a:ext cx="338446" cy="242315"/>
          </a:xfrm>
          <a:prstGeom prst="bentConnector3">
            <a:avLst>
              <a:gd name="adj1" fmla="val -26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03E12043-1897-9F8C-1A1A-031737C1011C}"/>
              </a:ext>
            </a:extLst>
          </p:cNvPr>
          <p:cNvSpPr/>
          <p:nvPr/>
        </p:nvSpPr>
        <p:spPr>
          <a:xfrm>
            <a:off x="885621" y="5207590"/>
            <a:ext cx="11038739" cy="24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Gli </a:t>
            </a:r>
            <a:r>
              <a:rPr lang="en-US" sz="1050" dirty="0" err="1">
                <a:solidFill>
                  <a:schemeClr val="tx1"/>
                </a:solidFill>
              </a:rPr>
              <a:t>intervendi</a:t>
            </a:r>
            <a:r>
              <a:rPr lang="en-US" sz="1050" dirty="0">
                <a:solidFill>
                  <a:schemeClr val="tx1"/>
                </a:solidFill>
              </a:rPr>
              <a:t> di re-schedulazione </a:t>
            </a:r>
            <a:r>
              <a:rPr lang="en-US" sz="1050" dirty="0" err="1">
                <a:solidFill>
                  <a:schemeClr val="tx1"/>
                </a:solidFill>
              </a:rPr>
              <a:t>devono</a:t>
            </a:r>
            <a:r>
              <a:rPr lang="en-US" sz="1050" dirty="0">
                <a:solidFill>
                  <a:schemeClr val="tx1"/>
                </a:solidFill>
              </a:rPr>
              <a:t> essere </a:t>
            </a:r>
            <a:r>
              <a:rPr lang="en-US" sz="1050" dirty="0" err="1">
                <a:solidFill>
                  <a:schemeClr val="tx1"/>
                </a:solidFill>
              </a:rPr>
              <a:t>storicizzati</a:t>
            </a:r>
            <a:r>
              <a:rPr lang="en-US" sz="1050" dirty="0">
                <a:solidFill>
                  <a:schemeClr val="tx1"/>
                </a:solidFill>
              </a:rPr>
              <a:t> in un </a:t>
            </a:r>
            <a:r>
              <a:rPr lang="en-US" sz="1050" dirty="0" err="1">
                <a:solidFill>
                  <a:schemeClr val="tx1"/>
                </a:solidFill>
              </a:rPr>
              <a:t>calendario</a:t>
            </a:r>
            <a:r>
              <a:rPr lang="en-US" sz="1050" dirty="0">
                <a:solidFill>
                  <a:schemeClr val="tx1"/>
                </a:solidFill>
              </a:rPr>
              <a:t>, uno per ogni campo, in modo tale </a:t>
            </a:r>
            <a:r>
              <a:rPr lang="en-US" sz="1050" dirty="0" err="1">
                <a:solidFill>
                  <a:schemeClr val="tx1"/>
                </a:solidFill>
              </a:rPr>
              <a:t>che</a:t>
            </a:r>
            <a:r>
              <a:rPr lang="en-US" sz="1050" dirty="0">
                <a:solidFill>
                  <a:schemeClr val="tx1"/>
                </a:solidFill>
              </a:rPr>
              <a:t> al momento del </a:t>
            </a:r>
            <a:r>
              <a:rPr lang="en-US" sz="1050" dirty="0" err="1">
                <a:solidFill>
                  <a:schemeClr val="tx1"/>
                </a:solidFill>
              </a:rPr>
              <a:t>calcolo</a:t>
            </a:r>
            <a:r>
              <a:rPr lang="en-US" sz="1050" dirty="0">
                <a:solidFill>
                  <a:schemeClr val="tx1"/>
                </a:solidFill>
              </a:rPr>
              <a:t> del consiglio irriguo possono essere </a:t>
            </a:r>
            <a:r>
              <a:rPr lang="en-US" sz="1050" dirty="0" err="1">
                <a:solidFill>
                  <a:schemeClr val="tx1"/>
                </a:solidFill>
              </a:rPr>
              <a:t>considerati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70F02C6A-DE40-60AF-E9C1-74B67126B4FC}"/>
              </a:ext>
            </a:extLst>
          </p:cNvPr>
          <p:cNvSpPr/>
          <p:nvPr/>
        </p:nvSpPr>
        <p:spPr>
          <a:xfrm>
            <a:off x="5516867" y="1424322"/>
            <a:ext cx="4204316" cy="24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</a:t>
            </a:r>
            <a:r>
              <a:rPr lang="en-US" dirty="0" err="1">
                <a:solidFill>
                  <a:schemeClr val="tx1"/>
                </a:solidFill>
              </a:rPr>
              <a:t>campi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racchiusi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[] sono </a:t>
            </a:r>
            <a:r>
              <a:rPr lang="en-US" dirty="0" err="1">
                <a:solidFill>
                  <a:schemeClr val="tx1"/>
                </a:solidFill>
              </a:rPr>
              <a:t>opzionali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30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641</Words>
  <Application>Microsoft Office PowerPoint</Application>
  <PresentationFormat>Widescreen</PresentationFormat>
  <Paragraphs>113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Manuele Pasini - manuele.pasini@studio.unibo.it</dc:creator>
  <cp:lastModifiedBy>Manuele Pasini - manuele.pasini@studio.unibo.it</cp:lastModifiedBy>
  <cp:revision>3</cp:revision>
  <dcterms:created xsi:type="dcterms:W3CDTF">2024-01-17T14:24:41Z</dcterms:created>
  <dcterms:modified xsi:type="dcterms:W3CDTF">2024-01-19T07:51:55Z</dcterms:modified>
</cp:coreProperties>
</file>