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A8DEB-0D40-701F-CA8B-E504612F7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EE050A-4013-FAF9-5633-9A4A1E28A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D104BF-EE50-04C3-B2CC-079DEB27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BD07-115C-430D-B927-EDD86C58D32D}" type="datetimeFigureOut">
              <a:rPr lang="es-CO" smtClean="0"/>
              <a:t>8/05/2024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9BAB7F-BB86-AA24-6354-FE55009E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003356-07E9-D0AF-F502-2E2EA5069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49DA-6A5A-4B96-9BE9-951BE6C413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406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0D91F-BC6C-1D52-1E3B-FAAA49C4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C79544-769D-020B-0ACC-15CAAFA4A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B66414-8DBF-5C54-E4B4-DCF4E092A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BD07-115C-430D-B927-EDD86C58D32D}" type="datetimeFigureOut">
              <a:rPr lang="es-CO" smtClean="0"/>
              <a:t>8/05/2024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5FD258-E478-B0E4-0C10-FEDE9F7BD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50751E-2049-7D74-740B-4670C326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49DA-6A5A-4B96-9BE9-951BE6C413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699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DBB33C-3CE9-01CA-CD70-F8A1A270E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443180-0800-8A74-0CC7-1540B5A63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8895E3-C976-1529-1535-FBCC171B3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BD07-115C-430D-B927-EDD86C58D32D}" type="datetimeFigureOut">
              <a:rPr lang="es-CO" smtClean="0"/>
              <a:t>8/05/2024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7B0402-3D6F-38E4-F8C7-96902D6E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A8ECAB-857D-0080-54ED-A886F123C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49DA-6A5A-4B96-9BE9-951BE6C413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344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46EDF-0E42-3F46-3D02-E733E5643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BA793D-FF02-B8A5-CE29-E24DE0CD1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1B2BCE-8B6E-255D-4D0D-7084D7637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BD07-115C-430D-B927-EDD86C58D32D}" type="datetimeFigureOut">
              <a:rPr lang="es-CO" smtClean="0"/>
              <a:t>8/05/2024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05146B-A77F-7226-68A3-E8837F88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9863FD-FDA4-2565-1CFF-7CA29EE0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49DA-6A5A-4B96-9BE9-951BE6C413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950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65559-AE9C-2246-D3D0-F84806E30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377350-1FAF-DF63-1356-6EC889BEF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3071F3-45BA-74EA-AED1-1485454C0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BD07-115C-430D-B927-EDD86C58D32D}" type="datetimeFigureOut">
              <a:rPr lang="es-CO" smtClean="0"/>
              <a:t>8/05/2024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4B4C3-3A55-C431-0D64-84930F07F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A800D2-FDD5-52E2-95A4-427A000D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49DA-6A5A-4B96-9BE9-951BE6C413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617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3AEE2-943E-AF2C-5BFB-869333ED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69D395-47C7-22ED-7E5D-22AF26EAD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BAD447-7DF6-E70E-77B1-721A7B449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D709C3-2290-6E50-BB98-CEE8A392E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BD07-115C-430D-B927-EDD86C58D32D}" type="datetimeFigureOut">
              <a:rPr lang="es-CO" smtClean="0"/>
              <a:t>8/05/2024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EAA43C-0045-862C-9D5F-DEAD03042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537376-0453-C6BB-191B-F21D6089A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49DA-6A5A-4B96-9BE9-951BE6C413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777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B2FFB-7CA7-3327-8812-AAC3CC8C3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89B025-86EA-0AE3-C22C-79C11857F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44C4D0-4211-1E2D-51FC-B4AD3C1D6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C861804-2AEA-F11A-4128-F4B7B43DA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161378-E245-D96B-BC24-C9EFCED0D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19C7D3E-7BF6-31CF-41AA-B3B28EFA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BD07-115C-430D-B927-EDD86C58D32D}" type="datetimeFigureOut">
              <a:rPr lang="es-CO" smtClean="0"/>
              <a:t>8/05/2024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48A3A80-5B8A-36A6-9AD4-A04BC95D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F4D975-4A5E-7D08-8E78-0A9C7EE7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49DA-6A5A-4B96-9BE9-951BE6C413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675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9DCBC-FC49-3A53-A169-E4EEC506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052BBD-5E3A-7935-5B45-C88E745E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BD07-115C-430D-B927-EDD86C58D32D}" type="datetimeFigureOut">
              <a:rPr lang="es-CO" smtClean="0"/>
              <a:t>8/05/2024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000F18-903A-AA39-14C6-7DA57D95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14FD3D-3EC2-2B55-17FE-969AD066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49DA-6A5A-4B96-9BE9-951BE6C413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281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050F7DB-2F07-A9BF-93C7-DCC3CF31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BD07-115C-430D-B927-EDD86C58D32D}" type="datetimeFigureOut">
              <a:rPr lang="es-CO" smtClean="0"/>
              <a:t>8/05/2024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1A32947-01FE-EECF-C74E-B6BCD391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545513-B353-ECF1-1465-D171C411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49DA-6A5A-4B96-9BE9-951BE6C413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454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C19EC-E445-560B-C46D-7866CC5CD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56E6E5-CD84-5598-47DF-16A8F2999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48E681-D5ED-A30B-5AA1-585723739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F8A53E-84C4-E05B-9595-4A92F076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BD07-115C-430D-B927-EDD86C58D32D}" type="datetimeFigureOut">
              <a:rPr lang="es-CO" smtClean="0"/>
              <a:t>8/05/2024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CFAA27-5DA5-8854-8752-47417B1E2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88974A-0E64-FA82-D027-F576A22D5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49DA-6A5A-4B96-9BE9-951BE6C413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68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9EE0E-EA8E-0F40-D2AA-0B4B92D1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33E7F8-EF32-7C67-73B9-D00DC235F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87EA7D-38DF-7BFF-B0DD-B47B39B71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C895A6-1C24-CAB6-3B67-1641ADC54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BD07-115C-430D-B927-EDD86C58D32D}" type="datetimeFigureOut">
              <a:rPr lang="es-CO" smtClean="0"/>
              <a:t>8/05/2024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8445D1-EE13-DA7B-7001-4545FC17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890550-855B-6381-7F16-CA9238A6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49DA-6A5A-4B96-9BE9-951BE6C413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005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20C2E11-9D38-3FD5-C52B-C0261391D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E96840-A17F-5195-3A18-C74C3FE4F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90ADAE-BEA1-9D52-B748-48E957EF5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38BD07-115C-430D-B927-EDD86C58D32D}" type="datetimeFigureOut">
              <a:rPr lang="es-CO" smtClean="0"/>
              <a:t>8/05/2024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73DA3D-EFEB-A562-9836-20937D14C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C2720F-5821-5B7F-6BD1-9A6415B63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DA49DA-6A5A-4B96-9BE9-951BE6C413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502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Tabla 46">
            <a:extLst>
              <a:ext uri="{FF2B5EF4-FFF2-40B4-BE49-F238E27FC236}">
                <a16:creationId xmlns:a16="http://schemas.microsoft.com/office/drawing/2014/main" id="{23BD52ED-B0A2-CEDC-9D6A-04ADEC0F5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732870"/>
              </p:ext>
            </p:extLst>
          </p:nvPr>
        </p:nvGraphicFramePr>
        <p:xfrm>
          <a:off x="1087620" y="2880360"/>
          <a:ext cx="2330137" cy="1630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0137">
                  <a:extLst>
                    <a:ext uri="{9D8B030D-6E8A-4147-A177-3AD203B41FA5}">
                      <a16:colId xmlns:a16="http://schemas.microsoft.com/office/drawing/2014/main" val="827443071"/>
                    </a:ext>
                  </a:extLst>
                </a:gridCol>
              </a:tblGrid>
              <a:tr h="372506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Red_Metro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130542"/>
                  </a:ext>
                </a:extLst>
              </a:tr>
              <a:tr h="628837">
                <a:tc>
                  <a:txBody>
                    <a:bodyPr/>
                    <a:lstStyle/>
                    <a:p>
                      <a:r>
                        <a:rPr lang="es-CO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724199"/>
                  </a:ext>
                </a:extLst>
              </a:tr>
              <a:tr h="628837">
                <a:tc>
                  <a:txBody>
                    <a:bodyPr/>
                    <a:lstStyle/>
                    <a:p>
                      <a:r>
                        <a:rPr lang="es-CO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977483"/>
                  </a:ext>
                </a:extLst>
              </a:tr>
            </a:tbl>
          </a:graphicData>
        </a:graphic>
      </p:graphicFrame>
      <p:graphicFrame>
        <p:nvGraphicFramePr>
          <p:cNvPr id="48" name="Tabla 47">
            <a:extLst>
              <a:ext uri="{FF2B5EF4-FFF2-40B4-BE49-F238E27FC236}">
                <a16:creationId xmlns:a16="http://schemas.microsoft.com/office/drawing/2014/main" id="{BCAE6D20-F297-0F7C-353D-D4DF5158A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599509"/>
              </p:ext>
            </p:extLst>
          </p:nvPr>
        </p:nvGraphicFramePr>
        <p:xfrm>
          <a:off x="4762709" y="1250180"/>
          <a:ext cx="2330137" cy="1630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0137">
                  <a:extLst>
                    <a:ext uri="{9D8B030D-6E8A-4147-A177-3AD203B41FA5}">
                      <a16:colId xmlns:a16="http://schemas.microsoft.com/office/drawing/2014/main" val="827443071"/>
                    </a:ext>
                  </a:extLst>
                </a:gridCol>
              </a:tblGrid>
              <a:tr h="372506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Línea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130542"/>
                  </a:ext>
                </a:extLst>
              </a:tr>
              <a:tr h="628837">
                <a:tc>
                  <a:txBody>
                    <a:bodyPr/>
                    <a:lstStyle/>
                    <a:p>
                      <a:r>
                        <a:rPr lang="es-CO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724199"/>
                  </a:ext>
                </a:extLst>
              </a:tr>
              <a:tr h="628837">
                <a:tc>
                  <a:txBody>
                    <a:bodyPr/>
                    <a:lstStyle/>
                    <a:p>
                      <a:r>
                        <a:rPr lang="es-CO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977483"/>
                  </a:ext>
                </a:extLst>
              </a:tr>
            </a:tbl>
          </a:graphicData>
        </a:graphic>
      </p:graphicFrame>
      <p:graphicFrame>
        <p:nvGraphicFramePr>
          <p:cNvPr id="49" name="Tabla 48">
            <a:extLst>
              <a:ext uri="{FF2B5EF4-FFF2-40B4-BE49-F238E27FC236}">
                <a16:creationId xmlns:a16="http://schemas.microsoft.com/office/drawing/2014/main" id="{0532A37C-EEE2-6352-7490-442587FA2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691847"/>
              </p:ext>
            </p:extLst>
          </p:nvPr>
        </p:nvGraphicFramePr>
        <p:xfrm>
          <a:off x="8572708" y="2696730"/>
          <a:ext cx="3209560" cy="24756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9560">
                  <a:extLst>
                    <a:ext uri="{9D8B030D-6E8A-4147-A177-3AD203B41FA5}">
                      <a16:colId xmlns:a16="http://schemas.microsoft.com/office/drawing/2014/main" val="827443071"/>
                    </a:ext>
                  </a:extLst>
                </a:gridCol>
              </a:tblGrid>
              <a:tr h="372506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Estación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130542"/>
                  </a:ext>
                </a:extLst>
              </a:tr>
              <a:tr h="628837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CO" dirty="0"/>
                        <a:t>string Nombre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O" dirty="0"/>
                        <a:t>b</a:t>
                      </a:r>
                      <a:r>
                        <a:rPr lang="es-CO"/>
                        <a:t>ool </a:t>
                      </a:r>
                      <a:r>
                        <a:rPr lang="es-CO" dirty="0"/>
                        <a:t>Transferencia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O" dirty="0"/>
                        <a:t>int </a:t>
                      </a:r>
                      <a:r>
                        <a:rPr lang="es-CO" dirty="0" err="1"/>
                        <a:t>Tiempo_Anterior</a:t>
                      </a:r>
                      <a:endParaRPr lang="es-CO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O" dirty="0"/>
                        <a:t>int </a:t>
                      </a:r>
                      <a:r>
                        <a:rPr lang="es-CO" dirty="0" err="1"/>
                        <a:t>Tiempo_Siguiente</a:t>
                      </a:r>
                      <a:endParaRPr lang="es-CO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724199"/>
                  </a:ext>
                </a:extLst>
              </a:tr>
              <a:tr h="628837">
                <a:tc>
                  <a:txBody>
                    <a:bodyPr/>
                    <a:lstStyle/>
                    <a:p>
                      <a:r>
                        <a:rPr lang="es-CO" dirty="0" err="1"/>
                        <a:t>Estacion</a:t>
                      </a:r>
                      <a:r>
                        <a:rPr lang="es-CO" dirty="0"/>
                        <a:t>(string, bool, int, int)</a:t>
                      </a:r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977483"/>
                  </a:ext>
                </a:extLst>
              </a:tr>
            </a:tbl>
          </a:graphicData>
        </a:graphic>
      </p:graphicFrame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04A85520-87CB-F361-E10A-3797E25CB657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flipV="1">
            <a:off x="3417757" y="2065270"/>
            <a:ext cx="1344952" cy="16301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064BD945-8CB0-0F94-7997-4735036514F9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7092846" y="2065270"/>
            <a:ext cx="1479862" cy="18692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ectángulo: esquina doblada 55">
            <a:extLst>
              <a:ext uri="{FF2B5EF4-FFF2-40B4-BE49-F238E27FC236}">
                <a16:creationId xmlns:a16="http://schemas.microsoft.com/office/drawing/2014/main" id="{9D9C7002-41E1-E49A-6D22-D510B3E5310A}"/>
              </a:ext>
            </a:extLst>
          </p:cNvPr>
          <p:cNvSpPr/>
          <p:nvPr/>
        </p:nvSpPr>
        <p:spPr>
          <a:xfrm>
            <a:off x="1143416" y="5325630"/>
            <a:ext cx="2218544" cy="98935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La </a:t>
            </a:r>
            <a:r>
              <a:rPr lang="es-CO" dirty="0" err="1"/>
              <a:t>def</a:t>
            </a:r>
            <a:r>
              <a:rPr lang="es-CO" dirty="0"/>
              <a:t>. de esta clase se encuentra en la página 2.</a:t>
            </a:r>
          </a:p>
        </p:txBody>
      </p:sp>
      <p:sp>
        <p:nvSpPr>
          <p:cNvPr id="57" name="Rectángulo: esquina doblada 56">
            <a:extLst>
              <a:ext uri="{FF2B5EF4-FFF2-40B4-BE49-F238E27FC236}">
                <a16:creationId xmlns:a16="http://schemas.microsoft.com/office/drawing/2014/main" id="{51AF535C-9E60-DE62-07BC-9FB6C1E4C3CF}"/>
              </a:ext>
            </a:extLst>
          </p:cNvPr>
          <p:cNvSpPr/>
          <p:nvPr/>
        </p:nvSpPr>
        <p:spPr>
          <a:xfrm>
            <a:off x="4893455" y="3854344"/>
            <a:ext cx="2218544" cy="98935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La </a:t>
            </a:r>
            <a:r>
              <a:rPr lang="es-CO" dirty="0" err="1"/>
              <a:t>def</a:t>
            </a:r>
            <a:r>
              <a:rPr lang="es-CO" dirty="0"/>
              <a:t>. de esta clase se encuentra en la página 3.</a:t>
            </a:r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868398D1-E59F-13C7-504B-B13EA2701585}"/>
              </a:ext>
            </a:extLst>
          </p:cNvPr>
          <p:cNvCxnSpPr>
            <a:endCxn id="56" idx="0"/>
          </p:cNvCxnSpPr>
          <p:nvPr/>
        </p:nvCxnSpPr>
        <p:spPr>
          <a:xfrm>
            <a:off x="2252688" y="4510540"/>
            <a:ext cx="0" cy="8150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BAA42AC7-26C9-BD40-2343-06CE55F81FB3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6002727" y="2880360"/>
            <a:ext cx="0" cy="973984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EE33DA44-E1DA-40BE-0B02-91C718168DDB}"/>
              </a:ext>
            </a:extLst>
          </p:cNvPr>
          <p:cNvCxnSpPr>
            <a:cxnSpLocks/>
          </p:cNvCxnSpPr>
          <p:nvPr/>
        </p:nvCxnSpPr>
        <p:spPr>
          <a:xfrm flipH="1">
            <a:off x="7639154" y="2065270"/>
            <a:ext cx="620426" cy="63146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09523E6D-4FF2-B3D9-3EE5-700BD99F7756}"/>
              </a:ext>
            </a:extLst>
          </p:cNvPr>
          <p:cNvCxnSpPr>
            <a:cxnSpLocks/>
          </p:cNvCxnSpPr>
          <p:nvPr/>
        </p:nvCxnSpPr>
        <p:spPr>
          <a:xfrm>
            <a:off x="3522691" y="2065270"/>
            <a:ext cx="693710" cy="614034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ángulo: esquina doblada 67">
            <a:extLst>
              <a:ext uri="{FF2B5EF4-FFF2-40B4-BE49-F238E27FC236}">
                <a16:creationId xmlns:a16="http://schemas.microsoft.com/office/drawing/2014/main" id="{BB1DAAC4-5E41-CC7E-3C4E-B2C35B86F6F9}"/>
              </a:ext>
            </a:extLst>
          </p:cNvPr>
          <p:cNvSpPr/>
          <p:nvPr/>
        </p:nvSpPr>
        <p:spPr>
          <a:xfrm>
            <a:off x="7949367" y="1722372"/>
            <a:ext cx="1933731" cy="34289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Relación 1 - N</a:t>
            </a:r>
          </a:p>
        </p:txBody>
      </p:sp>
      <p:sp>
        <p:nvSpPr>
          <p:cNvPr id="69" name="Rectángulo: esquina doblada 68">
            <a:extLst>
              <a:ext uri="{FF2B5EF4-FFF2-40B4-BE49-F238E27FC236}">
                <a16:creationId xmlns:a16="http://schemas.microsoft.com/office/drawing/2014/main" id="{7C5CF1F5-3866-C3B6-F98C-F63022169113}"/>
              </a:ext>
            </a:extLst>
          </p:cNvPr>
          <p:cNvSpPr/>
          <p:nvPr/>
        </p:nvSpPr>
        <p:spPr>
          <a:xfrm>
            <a:off x="2212301" y="1719560"/>
            <a:ext cx="1933731" cy="34289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Relación 1 - N</a:t>
            </a:r>
          </a:p>
        </p:txBody>
      </p:sp>
    </p:spTree>
    <p:extLst>
      <p:ext uri="{BB962C8B-B14F-4D97-AF65-F5344CB8AC3E}">
        <p14:creationId xmlns:p14="http://schemas.microsoft.com/office/powerpoint/2010/main" val="363130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5F849AA-5DBF-12D6-F096-05CEA01E3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763753"/>
              </p:ext>
            </p:extLst>
          </p:nvPr>
        </p:nvGraphicFramePr>
        <p:xfrm>
          <a:off x="293140" y="195009"/>
          <a:ext cx="11594059" cy="64756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94059">
                  <a:extLst>
                    <a:ext uri="{9D8B030D-6E8A-4147-A177-3AD203B41FA5}">
                      <a16:colId xmlns:a16="http://schemas.microsoft.com/office/drawing/2014/main" val="2684894745"/>
                    </a:ext>
                  </a:extLst>
                </a:gridCol>
              </a:tblGrid>
              <a:tr h="417782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Red_Metro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696092"/>
                  </a:ext>
                </a:extLst>
              </a:tr>
              <a:tr h="940009">
                <a:tc>
                  <a:txBody>
                    <a:bodyPr/>
                    <a:lstStyle/>
                    <a:p>
                      <a:r>
                        <a:rPr lang="es-CO" sz="1600" dirty="0"/>
                        <a:t>- Linea *Metro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O" sz="1600" dirty="0"/>
                        <a:t>- int Tamaño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O" sz="1600" dirty="0"/>
                        <a:t>- </a:t>
                      </a:r>
                      <a:r>
                        <a:rPr lang="es-CO" sz="1600" dirty="0" err="1"/>
                        <a:t>bool</a:t>
                      </a:r>
                      <a:r>
                        <a:rPr lang="es-CO" sz="1600" dirty="0"/>
                        <a:t> Primera Conexión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030030"/>
                  </a:ext>
                </a:extLst>
              </a:tr>
              <a:tr h="5117823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CO" sz="1600" dirty="0"/>
                        <a:t>- bool Validacion_Error1(Linea)                                                                         - int </a:t>
                      </a:r>
                      <a:r>
                        <a:rPr lang="es-CO" sz="1600" dirty="0" err="1"/>
                        <a:t>Buscar_Posicion_Linea</a:t>
                      </a:r>
                      <a:r>
                        <a:rPr lang="es-CO" sz="1600" dirty="0"/>
                        <a:t>(string)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O" sz="1600" dirty="0"/>
                        <a:t>- bool Validacion_Error2(Linea)                                                                         - void </a:t>
                      </a:r>
                      <a:r>
                        <a:rPr lang="es-CO" sz="1600" dirty="0" err="1"/>
                        <a:t>ModificarNombreEstacion</a:t>
                      </a:r>
                      <a:r>
                        <a:rPr lang="es-CO" sz="1600" dirty="0"/>
                        <a:t>(string)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O" sz="1600" dirty="0"/>
                        <a:t>- bool Validacion_Error3(int)                                                                               - void </a:t>
                      </a:r>
                      <a:r>
                        <a:rPr lang="es-CO" sz="1600" dirty="0" err="1"/>
                        <a:t>Estacion_Transferencia_Establecida</a:t>
                      </a:r>
                      <a:r>
                        <a:rPr lang="es-CO" sz="1600" dirty="0"/>
                        <a:t>(Linea, string, int)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O" sz="1600" dirty="0"/>
                        <a:t>- bool Validacion_Error4(int)                                                                               - void </a:t>
                      </a:r>
                      <a:r>
                        <a:rPr lang="es-CO" sz="1600" dirty="0" err="1"/>
                        <a:t>Validacion_Estacion_Tranferencia</a:t>
                      </a:r>
                      <a:r>
                        <a:rPr lang="es-CO" sz="1600" dirty="0"/>
                        <a:t>(Linea, Linea, int)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O" sz="1600" dirty="0"/>
                        <a:t>- bool Validacion_Error5(string)                                                                         - void </a:t>
                      </a:r>
                      <a:r>
                        <a:rPr lang="es-CO" sz="1600" dirty="0" err="1"/>
                        <a:t>Realizar_Conexion</a:t>
                      </a:r>
                      <a:r>
                        <a:rPr lang="es-CO" sz="1600" dirty="0"/>
                        <a:t>(Linea, Linea, int)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O" sz="1600" dirty="0"/>
                        <a:t>- bool Validacion_Error6(int, Linea)                                                                 - void </a:t>
                      </a:r>
                      <a:r>
                        <a:rPr lang="es-CO" sz="1600" dirty="0" err="1"/>
                        <a:t>Conectar_EstacionNueva</a:t>
                      </a:r>
                      <a:r>
                        <a:rPr lang="es-CO" sz="1600" dirty="0"/>
                        <a:t>(</a:t>
                      </a:r>
                      <a:r>
                        <a:rPr lang="es-CO" sz="1600" dirty="0" err="1"/>
                        <a:t>Estacion</a:t>
                      </a:r>
                      <a:r>
                        <a:rPr lang="es-CO" sz="1600" dirty="0"/>
                        <a:t>*, int, Linea, Linea)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O" sz="1600" dirty="0"/>
                        <a:t>- bool Validacion_Error7(string, int, Linea, string)                                    - void </a:t>
                      </a:r>
                      <a:r>
                        <a:rPr lang="es-CO" sz="1600" dirty="0" err="1"/>
                        <a:t>Conectar_EstacionExistente</a:t>
                      </a:r>
                      <a:r>
                        <a:rPr lang="es-CO" sz="1600" dirty="0"/>
                        <a:t>(</a:t>
                      </a:r>
                      <a:r>
                        <a:rPr lang="es-CO" sz="1600" dirty="0" err="1"/>
                        <a:t>Estacion</a:t>
                      </a:r>
                      <a:r>
                        <a:rPr lang="es-CO" sz="1600" dirty="0"/>
                        <a:t>*, int, Linea, Linea)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O" sz="1600" dirty="0"/>
                        <a:t>- void Validacion_Error9(Linea, bool, int, bool)                                         + void </a:t>
                      </a:r>
                      <a:r>
                        <a:rPr lang="es-CO" sz="1600" dirty="0" err="1"/>
                        <a:t>Añadir_Linea</a:t>
                      </a:r>
                      <a:r>
                        <a:rPr lang="es-CO" sz="1600" dirty="0"/>
                        <a:t>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O" sz="1600" dirty="0"/>
                        <a:t>- void Error1_LineaVacia()                                                                                    + void </a:t>
                      </a:r>
                      <a:r>
                        <a:rPr lang="es-CO" sz="1600" dirty="0" err="1"/>
                        <a:t>Eliminar_Linea</a:t>
                      </a:r>
                      <a:r>
                        <a:rPr lang="es-CO" sz="1600" dirty="0"/>
                        <a:t>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O" sz="1600" dirty="0"/>
                        <a:t>- void Error2_EstacionTransferenciaEncontrada()                                   + void </a:t>
                      </a:r>
                      <a:r>
                        <a:rPr lang="es-CO" sz="1600" dirty="0" err="1"/>
                        <a:t>Añadir_Estacion</a:t>
                      </a:r>
                      <a:r>
                        <a:rPr lang="es-CO" sz="1600" dirty="0"/>
                        <a:t>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O" sz="1600" dirty="0"/>
                        <a:t>-  void Error3_RedVacia()                                                                                      + void </a:t>
                      </a:r>
                      <a:r>
                        <a:rPr lang="es-CO" sz="1600" dirty="0" err="1"/>
                        <a:t>Añadir_Estacion</a:t>
                      </a:r>
                      <a:r>
                        <a:rPr lang="es-CO" sz="1600" dirty="0"/>
                        <a:t>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O" sz="1600" dirty="0"/>
                        <a:t>- void Error4_PosicionInvalida()                                                                        + void </a:t>
                      </a:r>
                      <a:r>
                        <a:rPr lang="es-CO" sz="1600" dirty="0" err="1"/>
                        <a:t>Eliminar_Estacion</a:t>
                      </a:r>
                      <a:r>
                        <a:rPr lang="es-CO" sz="1600" dirty="0"/>
                        <a:t>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O" sz="1600" dirty="0"/>
                        <a:t>- void Error5_NombreLineaRepetido()                                                           + void </a:t>
                      </a:r>
                      <a:r>
                        <a:rPr lang="es-CO" sz="1600" dirty="0" err="1"/>
                        <a:t>Calcular_TiempoEstaciones</a:t>
                      </a:r>
                      <a:r>
                        <a:rPr lang="es-CO" sz="1600" dirty="0"/>
                        <a:t>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O" sz="1600" dirty="0"/>
                        <a:t>- void Error6_CrearEstacionTransConUnaSolaLinea()                           + void </a:t>
                      </a:r>
                      <a:r>
                        <a:rPr lang="es-CO" sz="1600" dirty="0" err="1"/>
                        <a:t>Estacion_Pertenece_A_Linea_Especifica</a:t>
                      </a:r>
                      <a:r>
                        <a:rPr lang="es-CO" sz="1600" dirty="0"/>
                        <a:t>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O" sz="1600" dirty="0"/>
                        <a:t>- void Error7_LineaIngresadaNoHaceParteDeLaRed()                          + void </a:t>
                      </a:r>
                      <a:r>
                        <a:rPr lang="es-CO" sz="1600" dirty="0" err="1"/>
                        <a:t>Cantidad_Estaciones_Red_Metro</a:t>
                      </a:r>
                      <a:r>
                        <a:rPr lang="es-CO" sz="1600" dirty="0"/>
                        <a:t>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O" sz="1600" dirty="0"/>
                        <a:t>- void Error8_LineaInvalida()                                                                               + void </a:t>
                      </a:r>
                      <a:r>
                        <a:rPr lang="es-CO" sz="1600" dirty="0" err="1"/>
                        <a:t>Cantidad_Estaciones_Linea</a:t>
                      </a:r>
                      <a:r>
                        <a:rPr lang="es-CO" sz="1600" dirty="0"/>
                        <a:t>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O" sz="1600" dirty="0"/>
                        <a:t>- void Error9_AñadirEstacion_En_LineaAislada()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O" sz="1600" dirty="0"/>
                        <a:t>- void Error10_LineaSinEstacionesDeTransferencia()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O" sz="1600" dirty="0"/>
                        <a:t>- void </a:t>
                      </a:r>
                      <a:r>
                        <a:rPr lang="es-CO" sz="1600" dirty="0" err="1"/>
                        <a:t>Mostrar_Lineas</a:t>
                      </a:r>
                      <a:r>
                        <a:rPr lang="es-CO" sz="1600" dirty="0"/>
                        <a:t>();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O" sz="1600" dirty="0"/>
                        <a:t>- void </a:t>
                      </a:r>
                      <a:r>
                        <a:rPr lang="es-CO" sz="1600" dirty="0" err="1"/>
                        <a:t>Mostrar_Lineas_Para_Conectar</a:t>
                      </a:r>
                      <a:r>
                        <a:rPr lang="es-CO" sz="1600" dirty="0"/>
                        <a:t>(string);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510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96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FC36252-2A69-A0CA-F517-AA9E08D6F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560688"/>
              </p:ext>
            </p:extLst>
          </p:nvPr>
        </p:nvGraphicFramePr>
        <p:xfrm>
          <a:off x="742844" y="165960"/>
          <a:ext cx="10769601" cy="6610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69601">
                  <a:extLst>
                    <a:ext uri="{9D8B030D-6E8A-4147-A177-3AD203B41FA5}">
                      <a16:colId xmlns:a16="http://schemas.microsoft.com/office/drawing/2014/main" val="2571091522"/>
                    </a:ext>
                  </a:extLst>
                </a:gridCol>
              </a:tblGrid>
              <a:tr h="594506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Linea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113173"/>
                  </a:ext>
                </a:extLst>
              </a:tr>
              <a:tr h="129180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CO" sz="1600" dirty="0"/>
                        <a:t>string Nombre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O" sz="1600" dirty="0"/>
                        <a:t>int Tamaño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O" sz="1600" dirty="0" err="1"/>
                        <a:t>Estacion</a:t>
                      </a:r>
                      <a:r>
                        <a:rPr lang="es-CO" sz="1600" dirty="0"/>
                        <a:t> *Linea_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O" sz="1600" dirty="0"/>
                        <a:t>bool </a:t>
                      </a:r>
                      <a:r>
                        <a:rPr lang="es-CO" sz="1600" dirty="0" err="1"/>
                        <a:t>Linea_Conectada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228098"/>
                  </a:ext>
                </a:extLst>
              </a:tr>
              <a:tr h="466332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it-IT" sz="1600" dirty="0"/>
                        <a:t>Linea(string, int)</a:t>
                      </a:r>
                      <a:endParaRPr lang="es-CO" sz="16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O" sz="1600" dirty="0"/>
                        <a:t>bool Validacion_Error1(string)                                                                  + void </a:t>
                      </a:r>
                      <a:r>
                        <a:rPr lang="es-CO" sz="1600" dirty="0" err="1"/>
                        <a:t>Eliminar_Estacion</a:t>
                      </a:r>
                      <a:r>
                        <a:rPr lang="es-CO" sz="1600" dirty="0"/>
                        <a:t>()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O" sz="1600" dirty="0"/>
                        <a:t>bool Validacion_Error2(int)                                                                        + void </a:t>
                      </a:r>
                      <a:r>
                        <a:rPr lang="es-CO" sz="1600" dirty="0" err="1"/>
                        <a:t>Eliminar_Estacion</a:t>
                      </a:r>
                      <a:r>
                        <a:rPr lang="es-CO" sz="1600" dirty="0"/>
                        <a:t>(int)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O" sz="1600" dirty="0"/>
                        <a:t>bool Validacion_Error3(bool)                                                                    + int </a:t>
                      </a:r>
                      <a:r>
                        <a:rPr lang="es-CO" sz="1600" dirty="0" err="1"/>
                        <a:t>Cantidad_Estaciones_Transferencia</a:t>
                      </a:r>
                      <a:r>
                        <a:rPr lang="es-CO" sz="1600" dirty="0"/>
                        <a:t>()      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O" sz="1600" dirty="0"/>
                        <a:t>bool Validacion_Error4_Añadir(int)                                                        + void </a:t>
                      </a:r>
                      <a:r>
                        <a:rPr lang="es-CO" sz="1600" dirty="0" err="1"/>
                        <a:t>Mostar_Estaciones_Linea</a:t>
                      </a:r>
                      <a:r>
                        <a:rPr lang="es-CO" sz="1600" dirty="0"/>
                        <a:t>()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O" sz="1600" dirty="0"/>
                        <a:t>bool Validacion_Error4_Eliminar(int )                                                   + void </a:t>
                      </a:r>
                      <a:r>
                        <a:rPr lang="es-CO" sz="1600" dirty="0" err="1"/>
                        <a:t>Estacion_Especifica_Pertenece_Linea</a:t>
                      </a:r>
                      <a:r>
                        <a:rPr lang="es-CO" sz="1600" dirty="0"/>
                        <a:t>()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O" sz="1600" dirty="0"/>
                        <a:t>bool </a:t>
                      </a:r>
                      <a:r>
                        <a:rPr lang="es-CO" sz="1600" dirty="0" err="1"/>
                        <a:t>Validacion_Linea_Vacia</a:t>
                      </a:r>
                      <a:r>
                        <a:rPr lang="es-CO" sz="1600" dirty="0"/>
                        <a:t>(int)                                                           + void </a:t>
                      </a:r>
                      <a:r>
                        <a:rPr lang="es-CO" sz="1600" dirty="0" err="1"/>
                        <a:t>Calcular_Tiempo_Entre_Estaciones</a:t>
                      </a:r>
                      <a:r>
                        <a:rPr lang="es-CO" sz="1600" dirty="0"/>
                        <a:t>()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sz="1600" dirty="0"/>
                        <a:t>void Error1_EstacionRepetida()                                                              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sz="1600" dirty="0"/>
                        <a:t>void Error2_EstacionDeTransferenciaEncontrada()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sz="1600" dirty="0"/>
                        <a:t>void Error3_RequerimientoTransferenciaInvalido()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sz="1600" dirty="0"/>
                        <a:t>void Error4_PosicionInvalida()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O" sz="1600" dirty="0"/>
                        <a:t>void </a:t>
                      </a:r>
                      <a:r>
                        <a:rPr lang="es-CO" sz="1600" dirty="0" err="1"/>
                        <a:t>Mostrar_Estaciones</a:t>
                      </a:r>
                      <a:r>
                        <a:rPr lang="es-CO" sz="1600" dirty="0"/>
                        <a:t>()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O" sz="1600" dirty="0"/>
                        <a:t>void </a:t>
                      </a:r>
                      <a:r>
                        <a:rPr lang="es-CO" sz="1600" dirty="0" err="1"/>
                        <a:t>Inicializar_Tiempos</a:t>
                      </a:r>
                      <a:r>
                        <a:rPr lang="es-CO" sz="1600" dirty="0"/>
                        <a:t>(int)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O" sz="1600" dirty="0"/>
                        <a:t>void </a:t>
                      </a:r>
                      <a:r>
                        <a:rPr lang="es-CO" sz="1600" dirty="0" err="1"/>
                        <a:t>Eliminar_Tiempos</a:t>
                      </a:r>
                      <a:r>
                        <a:rPr lang="es-CO" sz="1600" dirty="0"/>
                        <a:t>(int)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O" sz="1600" dirty="0"/>
                        <a:t>int </a:t>
                      </a:r>
                      <a:r>
                        <a:rPr lang="es-CO" sz="1600" dirty="0" err="1"/>
                        <a:t>Ingresar_Cambio_Tiempo</a:t>
                      </a:r>
                      <a:r>
                        <a:rPr lang="es-CO" sz="1600" dirty="0"/>
                        <a:t>(int)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O" sz="1600" dirty="0"/>
                        <a:t>void </a:t>
                      </a:r>
                      <a:r>
                        <a:rPr lang="es-CO" sz="1600" dirty="0" err="1"/>
                        <a:t>Calcular_Tiempo</a:t>
                      </a:r>
                      <a:r>
                        <a:rPr lang="es-CO" sz="1600" dirty="0"/>
                        <a:t>(int, int, int)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O" sz="1600" dirty="0"/>
                        <a:t>void </a:t>
                      </a:r>
                      <a:r>
                        <a:rPr lang="es-CO" sz="1600" dirty="0" err="1"/>
                        <a:t>Operar_Tiempo</a:t>
                      </a:r>
                      <a:r>
                        <a:rPr lang="es-CO" sz="1600" dirty="0"/>
                        <a:t>(int, int, int)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MX" sz="1600" dirty="0"/>
                        <a:t>+ void </a:t>
                      </a:r>
                      <a:r>
                        <a:rPr lang="es-MX" sz="1600" dirty="0" err="1"/>
                        <a:t>Añadir_Estacion</a:t>
                      </a:r>
                      <a:r>
                        <a:rPr lang="es-MX" sz="1600" dirty="0"/>
                        <a:t>(</a:t>
                      </a:r>
                      <a:r>
                        <a:rPr lang="es-MX" sz="1600" dirty="0" err="1"/>
                        <a:t>bool</a:t>
                      </a:r>
                      <a:r>
                        <a:rPr lang="es-MX" sz="1600" dirty="0"/>
                        <a:t> , </a:t>
                      </a:r>
                      <a:r>
                        <a:rPr lang="es-MX" sz="1600" dirty="0" err="1"/>
                        <a:t>bool</a:t>
                      </a:r>
                      <a:r>
                        <a:rPr lang="es-MX" sz="1600" dirty="0"/>
                        <a:t>, </a:t>
                      </a:r>
                      <a:r>
                        <a:rPr lang="es-MX" sz="1600" dirty="0" err="1"/>
                        <a:t>int</a:t>
                      </a:r>
                      <a:r>
                        <a:rPr lang="es-MX" sz="1600" dirty="0"/>
                        <a:t>);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MX" sz="1600" dirty="0"/>
                        <a:t>+ void </a:t>
                      </a:r>
                      <a:r>
                        <a:rPr lang="es-MX" sz="1600" dirty="0" err="1"/>
                        <a:t>Añadir_Estacion</a:t>
                      </a:r>
                      <a:r>
                        <a:rPr lang="es-MX" sz="1600" dirty="0"/>
                        <a:t>(</a:t>
                      </a:r>
                      <a:r>
                        <a:rPr lang="es-MX" sz="1600" dirty="0" err="1"/>
                        <a:t>bool</a:t>
                      </a:r>
                      <a:r>
                        <a:rPr lang="es-MX" sz="1600" dirty="0"/>
                        <a:t>, </a:t>
                      </a:r>
                      <a:r>
                        <a:rPr lang="es-MX" sz="1600" dirty="0" err="1"/>
                        <a:t>string</a:t>
                      </a:r>
                      <a:r>
                        <a:rPr lang="es-MX" sz="1600" dirty="0"/>
                        <a:t>);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185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306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598</Words>
  <Application>Microsoft Office PowerPoint</Application>
  <PresentationFormat>Panorámica</PresentationFormat>
  <Paragraphs>64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</vt:vector>
  </TitlesOfParts>
  <Company>Dixguel03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Manuel Orjuela</dc:creator>
  <cp:lastModifiedBy>Manuel Orjuela</cp:lastModifiedBy>
  <cp:revision>3</cp:revision>
  <dcterms:created xsi:type="dcterms:W3CDTF">2024-05-08T22:30:19Z</dcterms:created>
  <dcterms:modified xsi:type="dcterms:W3CDTF">2024-05-08T22:58:12Z</dcterms:modified>
</cp:coreProperties>
</file>