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F236-9668-D7C2-BB45-2FAA1EC5D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5B679-2A6C-1AAF-8783-51A1CF8E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99545-7BCB-A89C-A178-A79261EF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2B353-2A63-0A24-EA79-F4761216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3909A-915A-07E2-0D8B-64F99821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99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67EBB-FC18-A26F-F0AB-D3A9250F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095CE6-2B12-4FA3-D937-05C4493C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E1B44A-C901-E8A3-66BA-4264816B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F21F2-03A9-FC65-3BBF-55D06EC2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065036-3D0D-558D-D493-A52D1FE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08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CE648F-AF54-3F29-7F65-AB1489B2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030079-6A08-FA65-5E9B-C32F1E9AE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64922A-DD2A-CA17-2F38-81479050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22828-AFC6-79FA-0F6E-63AA5A53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0328A-C5F3-05F2-1F4C-3F208017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3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05818-2148-5C17-9024-6C692208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B9F54-CB2B-3B46-172F-1EADF210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CF1496-4297-24B7-487E-4375AF03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191D2-F7AE-C42B-7AA3-85126D0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FFB0F-DB78-31DF-EBD3-7152171A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99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19CBC-CB91-F428-3571-34A5266E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D6F97A-9603-CAEC-7866-845D3D3C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A1267-44D7-6261-68A1-718EE5BB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410EA-BD70-A096-3784-7CB2E57F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2041E-B80C-6866-B2D1-C945F9E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79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D5AE5-6D3E-475C-F22C-B20E5663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37632-8A3E-C35E-D0BD-21964199C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BC581D-0FF1-3552-BD8F-64334450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E7499B-6CC9-8C33-0DC6-34B0BF12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2472A8-0E53-666A-0B92-23CC5192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EDD6CD-70B0-F384-9ED1-BC645B60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5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894A2-70BE-0EF6-518C-09103322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31CD6D-54C7-9DE3-41C0-3F3B46BB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BCA1A7-202A-4EAE-0CF8-8C218C2F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F512B3-CA1C-35B0-4FF1-E12E281D3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6A78EB-0828-D7BA-02D1-975779CE9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48EF49-B918-7568-FE40-EAD6005B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CF13E0-63F5-CF2D-087B-4CC13B7A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A864E8-9CDD-4DB3-8AF8-ED747C11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38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C644-5987-459A-910B-7F32E84E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48F11B-D4C1-DB7E-8A28-8614E74A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4F7570-A0B9-2B72-3D4E-58F3136D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F21809-FB2E-5C36-E98F-5E661E20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46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14C6C4-5503-CE20-B76B-8EF9A065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741C12-2A53-481C-6634-43A3E212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E9D0C0-3689-7DB6-D1BE-23ECF03B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A5598-DA76-FE68-C71E-EE5C88AC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045F7-24D8-1CA8-55B7-EE6263A9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C8E4A8-1098-0062-A2A8-46D34B0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6A7E-5626-3DC9-C032-1FABCE01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A54062-13E2-00A7-8798-34DFAE4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774F85-3156-DA87-CCA2-6BFCC5F8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0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B4853-EA09-B3FA-2109-55A55D05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7744B6-3F9B-B7F2-CF04-E067EAF50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646232-43EB-F5BE-7B36-B42D92749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504D5E-5462-7F38-6248-BB3FE368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AC180D-7DC1-3957-FC5A-4094E1C5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3E2C58-AB23-430F-72C4-38C12E8B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624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A3B495-6440-C233-32C6-6D149812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77255-40E2-E04E-EA6D-42365564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A609D-2DE7-CA8D-D9F6-E15841B73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D6728-F022-4D08-8263-B0F0C2DEF60E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FFFD2-9D80-4A51-6084-8B493817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EDE00-B60A-53D2-665D-757E0B15F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3C7BC-DFC0-4A81-AAA6-9168039EF6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29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73A6171-FB1C-5294-AC2C-CD1E5C2E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6181"/>
              </p:ext>
            </p:extLst>
          </p:nvPr>
        </p:nvGraphicFramePr>
        <p:xfrm>
          <a:off x="5331501" y="2804380"/>
          <a:ext cx="165271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7">
                  <a:extLst>
                    <a:ext uri="{9D8B030D-6E8A-4147-A177-3AD203B41FA5}">
                      <a16:colId xmlns:a16="http://schemas.microsoft.com/office/drawing/2014/main" val="827443071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QMainWindow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0542"/>
                  </a:ext>
                </a:extLst>
              </a:tr>
              <a:tr h="287461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199"/>
                  </a:ext>
                </a:extLst>
              </a:tr>
              <a:tr h="287461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7748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23C7F6D-8DAB-513F-2FBD-463240ACD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0942"/>
              </p:ext>
            </p:extLst>
          </p:nvPr>
        </p:nvGraphicFramePr>
        <p:xfrm>
          <a:off x="430427" y="2835552"/>
          <a:ext cx="1409077" cy="114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077">
                  <a:extLst>
                    <a:ext uri="{9D8B030D-6E8A-4147-A177-3AD203B41FA5}">
                      <a16:colId xmlns:a16="http://schemas.microsoft.com/office/drawing/2014/main" val="827443071"/>
                    </a:ext>
                  </a:extLst>
                </a:gridCol>
              </a:tblGrid>
              <a:tr h="32095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Soldados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0542"/>
                  </a:ext>
                </a:extLst>
              </a:tr>
              <a:tr h="388164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199"/>
                  </a:ext>
                </a:extLst>
              </a:tr>
              <a:tr h="388164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77483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92D0A63-2E5F-9089-FEB0-3F50D2F60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48307"/>
              </p:ext>
            </p:extLst>
          </p:nvPr>
        </p:nvGraphicFramePr>
        <p:xfrm>
          <a:off x="5336846" y="444044"/>
          <a:ext cx="1409077" cy="114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077">
                  <a:extLst>
                    <a:ext uri="{9D8B030D-6E8A-4147-A177-3AD203B41FA5}">
                      <a16:colId xmlns:a16="http://schemas.microsoft.com/office/drawing/2014/main" val="827443071"/>
                    </a:ext>
                  </a:extLst>
                </a:gridCol>
              </a:tblGrid>
              <a:tr h="32095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Nivel1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0542"/>
                  </a:ext>
                </a:extLst>
              </a:tr>
              <a:tr h="388164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199"/>
                  </a:ext>
                </a:extLst>
              </a:tr>
              <a:tr h="388164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7748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5170914-F9E8-935F-5B45-90609937E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55515"/>
              </p:ext>
            </p:extLst>
          </p:nvPr>
        </p:nvGraphicFramePr>
        <p:xfrm>
          <a:off x="8086684" y="2804380"/>
          <a:ext cx="151900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003">
                  <a:extLst>
                    <a:ext uri="{9D8B030D-6E8A-4147-A177-3AD203B41FA5}">
                      <a16:colId xmlns:a16="http://schemas.microsoft.com/office/drawing/2014/main" val="827443071"/>
                    </a:ext>
                  </a:extLst>
                </a:gridCol>
              </a:tblGrid>
              <a:tr h="29361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jugador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0542"/>
                  </a:ext>
                </a:extLst>
              </a:tr>
              <a:tr h="355097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199"/>
                  </a:ext>
                </a:extLst>
              </a:tr>
              <a:tr h="355097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77483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6149A86-89F3-BE82-1252-DA44E942F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41248"/>
              </p:ext>
            </p:extLst>
          </p:nvPr>
        </p:nvGraphicFramePr>
        <p:xfrm>
          <a:off x="10500419" y="2804380"/>
          <a:ext cx="1399084" cy="114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084">
                  <a:extLst>
                    <a:ext uri="{9D8B030D-6E8A-4147-A177-3AD203B41FA5}">
                      <a16:colId xmlns:a16="http://schemas.microsoft.com/office/drawing/2014/main" val="827443071"/>
                    </a:ext>
                  </a:extLst>
                </a:gridCol>
              </a:tblGrid>
              <a:tr h="32095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Objetos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0542"/>
                  </a:ext>
                </a:extLst>
              </a:tr>
              <a:tr h="388164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199"/>
                  </a:ext>
                </a:extLst>
              </a:tr>
              <a:tr h="388164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77483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11455CB1-E0B2-5502-2337-80121039D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62071"/>
              </p:ext>
            </p:extLst>
          </p:nvPr>
        </p:nvGraphicFramePr>
        <p:xfrm>
          <a:off x="5346839" y="5119908"/>
          <a:ext cx="1399084" cy="114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084">
                  <a:extLst>
                    <a:ext uri="{9D8B030D-6E8A-4147-A177-3AD203B41FA5}">
                      <a16:colId xmlns:a16="http://schemas.microsoft.com/office/drawing/2014/main" val="827443071"/>
                    </a:ext>
                  </a:extLst>
                </a:gridCol>
              </a:tblGrid>
              <a:tr h="32095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nivel2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0542"/>
                  </a:ext>
                </a:extLst>
              </a:tr>
              <a:tr h="388164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199"/>
                  </a:ext>
                </a:extLst>
              </a:tr>
              <a:tr h="388164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77483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7DDA0B9C-B513-5462-49FC-3E97E5859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7305"/>
              </p:ext>
            </p:extLst>
          </p:nvPr>
        </p:nvGraphicFramePr>
        <p:xfrm>
          <a:off x="2576320" y="2835552"/>
          <a:ext cx="152899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996">
                  <a:extLst>
                    <a:ext uri="{9D8B030D-6E8A-4147-A177-3AD203B41FA5}">
                      <a16:colId xmlns:a16="http://schemas.microsoft.com/office/drawing/2014/main" val="827443071"/>
                    </a:ext>
                  </a:extLst>
                </a:gridCol>
              </a:tblGrid>
              <a:tr h="2800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niveles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0542"/>
                  </a:ext>
                </a:extLst>
              </a:tr>
              <a:tr h="338644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199"/>
                  </a:ext>
                </a:extLst>
              </a:tr>
              <a:tr h="338644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77483"/>
                  </a:ext>
                </a:extLst>
              </a:tr>
            </a:tbl>
          </a:graphicData>
        </a:graphic>
      </p:graphicFrame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0EAF8A0-E98A-D231-5369-3491C13BEB3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003601" y="1015088"/>
            <a:ext cx="4333245" cy="1820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4264FA2-DE9E-670D-575C-74BCA9C446F1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>
            <a:off x="1134965" y="3977640"/>
            <a:ext cx="4211874" cy="1713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E2481DD-D586-C6BE-47B8-588EFCF73B0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45923" y="3946468"/>
            <a:ext cx="4454038" cy="17496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52C476F-ED1A-5DAC-3700-0CA5D418D5E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745923" y="975205"/>
            <a:ext cx="4454038" cy="1829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FA80CC5-EF48-583F-73E6-EB95200E2A0D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105316" y="3353020"/>
            <a:ext cx="1226185" cy="311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68CE92C-288E-E5CB-55A0-8DC8FFB7F24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984218" y="3353020"/>
            <a:ext cx="11024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BD206BC6-010B-105A-B2F4-F10ED4F2A234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041384" y="1586132"/>
            <a:ext cx="116475" cy="1218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0544972-BEDC-83EC-DC8D-31352AFA6F7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78685" y="3901660"/>
            <a:ext cx="79174" cy="117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67CA7A7-6AE5-1FEA-2290-EF195F48F2B7}"/>
              </a:ext>
            </a:extLst>
          </p:cNvPr>
          <p:cNvCxnSpPr>
            <a:cxnSpLocks/>
          </p:cNvCxnSpPr>
          <p:nvPr/>
        </p:nvCxnSpPr>
        <p:spPr>
          <a:xfrm>
            <a:off x="2926080" y="1586132"/>
            <a:ext cx="343950" cy="3391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26D785AD-51A7-6786-107E-52BFFC4B7CC8}"/>
              </a:ext>
            </a:extLst>
          </p:cNvPr>
          <p:cNvCxnSpPr>
            <a:cxnSpLocks/>
          </p:cNvCxnSpPr>
          <p:nvPr/>
        </p:nvCxnSpPr>
        <p:spPr>
          <a:xfrm>
            <a:off x="9414045" y="4704560"/>
            <a:ext cx="343950" cy="3391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B17347D2-9EA2-5E31-C5E9-12D99F51B743}"/>
              </a:ext>
            </a:extLst>
          </p:cNvPr>
          <p:cNvCxnSpPr>
            <a:cxnSpLocks/>
          </p:cNvCxnSpPr>
          <p:nvPr/>
        </p:nvCxnSpPr>
        <p:spPr>
          <a:xfrm flipH="1">
            <a:off x="8800967" y="1364566"/>
            <a:ext cx="328965" cy="40327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202E7F2B-30CA-0AD6-5A6E-CE1655475024}"/>
              </a:ext>
            </a:extLst>
          </p:cNvPr>
          <p:cNvCxnSpPr>
            <a:cxnSpLocks/>
          </p:cNvCxnSpPr>
          <p:nvPr/>
        </p:nvCxnSpPr>
        <p:spPr>
          <a:xfrm flipH="1">
            <a:off x="3270030" y="5031985"/>
            <a:ext cx="328965" cy="40327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D2FF73C1-D755-813C-8024-FB887FF6311C}"/>
              </a:ext>
            </a:extLst>
          </p:cNvPr>
          <p:cNvCxnSpPr>
            <a:cxnSpLocks/>
          </p:cNvCxnSpPr>
          <p:nvPr/>
        </p:nvCxnSpPr>
        <p:spPr>
          <a:xfrm flipH="1">
            <a:off x="6040556" y="2269840"/>
            <a:ext cx="57125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9DA6FD3E-40A4-E504-A21F-C64C17532307}"/>
              </a:ext>
            </a:extLst>
          </p:cNvPr>
          <p:cNvCxnSpPr>
            <a:cxnSpLocks/>
          </p:cNvCxnSpPr>
          <p:nvPr/>
        </p:nvCxnSpPr>
        <p:spPr>
          <a:xfrm>
            <a:off x="5613009" y="4488380"/>
            <a:ext cx="48299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DE7A049A-A087-BBDE-9A3E-7A6BE1643EDD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4718409" y="2675572"/>
            <a:ext cx="0" cy="67744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A75FA0CF-221C-C1FD-6BC6-C105D55C553F}"/>
              </a:ext>
            </a:extLst>
          </p:cNvPr>
          <p:cNvCxnSpPr>
            <a:cxnSpLocks/>
          </p:cNvCxnSpPr>
          <p:nvPr/>
        </p:nvCxnSpPr>
        <p:spPr>
          <a:xfrm>
            <a:off x="7248249" y="3353020"/>
            <a:ext cx="0" cy="62462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ángulo: esquina doblada 70">
            <a:extLst>
              <a:ext uri="{FF2B5EF4-FFF2-40B4-BE49-F238E27FC236}">
                <a16:creationId xmlns:a16="http://schemas.microsoft.com/office/drawing/2014/main" id="{D84DD3AC-1066-DD2F-B5EC-08B9DBB6E491}"/>
              </a:ext>
            </a:extLst>
          </p:cNvPr>
          <p:cNvSpPr/>
          <p:nvPr/>
        </p:nvSpPr>
        <p:spPr>
          <a:xfrm>
            <a:off x="8249534" y="1005226"/>
            <a:ext cx="1420557" cy="32932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1 - N</a:t>
            </a:r>
          </a:p>
        </p:txBody>
      </p:sp>
      <p:sp>
        <p:nvSpPr>
          <p:cNvPr id="72" name="Rectángulo: esquina doblada 71">
            <a:extLst>
              <a:ext uri="{FF2B5EF4-FFF2-40B4-BE49-F238E27FC236}">
                <a16:creationId xmlns:a16="http://schemas.microsoft.com/office/drawing/2014/main" id="{AAB04519-EC73-EE1D-4B1D-9163F5F00A40}"/>
              </a:ext>
            </a:extLst>
          </p:cNvPr>
          <p:cNvSpPr/>
          <p:nvPr/>
        </p:nvSpPr>
        <p:spPr>
          <a:xfrm>
            <a:off x="9024067" y="5083634"/>
            <a:ext cx="1213948" cy="30264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1 - N</a:t>
            </a:r>
          </a:p>
        </p:txBody>
      </p:sp>
      <p:sp>
        <p:nvSpPr>
          <p:cNvPr id="73" name="Rectángulo: esquina doblada 72">
            <a:extLst>
              <a:ext uri="{FF2B5EF4-FFF2-40B4-BE49-F238E27FC236}">
                <a16:creationId xmlns:a16="http://schemas.microsoft.com/office/drawing/2014/main" id="{C82A3ECB-4F37-E5F4-0D41-83593DC38325}"/>
              </a:ext>
            </a:extLst>
          </p:cNvPr>
          <p:cNvSpPr/>
          <p:nvPr/>
        </p:nvSpPr>
        <p:spPr>
          <a:xfrm>
            <a:off x="2449286" y="1223305"/>
            <a:ext cx="1216156" cy="31801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 – N</a:t>
            </a:r>
          </a:p>
        </p:txBody>
      </p:sp>
      <p:sp>
        <p:nvSpPr>
          <p:cNvPr id="74" name="Rectángulo: esquina doblada 73">
            <a:extLst>
              <a:ext uri="{FF2B5EF4-FFF2-40B4-BE49-F238E27FC236}">
                <a16:creationId xmlns:a16="http://schemas.microsoft.com/office/drawing/2014/main" id="{8FF06939-DEFD-73F1-8974-65609D66187C}"/>
              </a:ext>
            </a:extLst>
          </p:cNvPr>
          <p:cNvSpPr/>
          <p:nvPr/>
        </p:nvSpPr>
        <p:spPr>
          <a:xfrm>
            <a:off x="2303164" y="5434837"/>
            <a:ext cx="1933731" cy="3428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1 - N</a:t>
            </a:r>
          </a:p>
        </p:txBody>
      </p:sp>
      <p:sp>
        <p:nvSpPr>
          <p:cNvPr id="76" name="Rectángulo: esquina doblada 75">
            <a:extLst>
              <a:ext uri="{FF2B5EF4-FFF2-40B4-BE49-F238E27FC236}">
                <a16:creationId xmlns:a16="http://schemas.microsoft.com/office/drawing/2014/main" id="{88B12B88-3496-997C-3BD2-2C31C6F4A98B}"/>
              </a:ext>
            </a:extLst>
          </p:cNvPr>
          <p:cNvSpPr/>
          <p:nvPr/>
        </p:nvSpPr>
        <p:spPr>
          <a:xfrm>
            <a:off x="6717413" y="4000288"/>
            <a:ext cx="924360" cy="35039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1 - 1</a:t>
            </a:r>
          </a:p>
        </p:txBody>
      </p:sp>
      <p:sp>
        <p:nvSpPr>
          <p:cNvPr id="78" name="Rectángulo: esquina doblada 77">
            <a:extLst>
              <a:ext uri="{FF2B5EF4-FFF2-40B4-BE49-F238E27FC236}">
                <a16:creationId xmlns:a16="http://schemas.microsoft.com/office/drawing/2014/main" id="{FAF4A832-64CF-CF62-27A3-5B8B21A46E44}"/>
              </a:ext>
            </a:extLst>
          </p:cNvPr>
          <p:cNvSpPr/>
          <p:nvPr/>
        </p:nvSpPr>
        <p:spPr>
          <a:xfrm>
            <a:off x="6611816" y="2071648"/>
            <a:ext cx="1029956" cy="3138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1 - 1</a:t>
            </a:r>
          </a:p>
        </p:txBody>
      </p:sp>
      <p:sp>
        <p:nvSpPr>
          <p:cNvPr id="79" name="Rectángulo: esquina doblada 78">
            <a:extLst>
              <a:ext uri="{FF2B5EF4-FFF2-40B4-BE49-F238E27FC236}">
                <a16:creationId xmlns:a16="http://schemas.microsoft.com/office/drawing/2014/main" id="{F92F6B3F-F3CC-AC82-51BE-E30C8DDFD74B}"/>
              </a:ext>
            </a:extLst>
          </p:cNvPr>
          <p:cNvSpPr/>
          <p:nvPr/>
        </p:nvSpPr>
        <p:spPr>
          <a:xfrm>
            <a:off x="4105317" y="4350679"/>
            <a:ext cx="1471972" cy="30533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 1 - 1</a:t>
            </a:r>
          </a:p>
        </p:txBody>
      </p:sp>
      <p:sp>
        <p:nvSpPr>
          <p:cNvPr id="80" name="Rectángulo: esquina doblada 79">
            <a:extLst>
              <a:ext uri="{FF2B5EF4-FFF2-40B4-BE49-F238E27FC236}">
                <a16:creationId xmlns:a16="http://schemas.microsoft.com/office/drawing/2014/main" id="{69F7E318-7592-1333-1C3C-E432EE199813}"/>
              </a:ext>
            </a:extLst>
          </p:cNvPr>
          <p:cNvSpPr/>
          <p:nvPr/>
        </p:nvSpPr>
        <p:spPr>
          <a:xfrm>
            <a:off x="3989631" y="2355361"/>
            <a:ext cx="1457555" cy="32021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1 - 1</a:t>
            </a:r>
          </a:p>
        </p:txBody>
      </p:sp>
      <p:graphicFrame>
        <p:nvGraphicFramePr>
          <p:cNvPr id="85" name="Tabla 84">
            <a:extLst>
              <a:ext uri="{FF2B5EF4-FFF2-40B4-BE49-F238E27FC236}">
                <a16:creationId xmlns:a16="http://schemas.microsoft.com/office/drawing/2014/main" id="{FFC5256E-DFEB-B1C4-1739-64E29F740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88690"/>
              </p:ext>
            </p:extLst>
          </p:nvPr>
        </p:nvGraphicFramePr>
        <p:xfrm>
          <a:off x="103629" y="4654632"/>
          <a:ext cx="1750758" cy="1007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758">
                  <a:extLst>
                    <a:ext uri="{9D8B030D-6E8A-4147-A177-3AD203B41FA5}">
                      <a16:colId xmlns:a16="http://schemas.microsoft.com/office/drawing/2014/main" val="2387409587"/>
                    </a:ext>
                  </a:extLst>
                </a:gridCol>
              </a:tblGrid>
              <a:tr h="48945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&lt;&lt;enumeración&gt;&gt;</a:t>
                      </a:r>
                    </a:p>
                    <a:p>
                      <a:pPr algn="ctr"/>
                      <a:r>
                        <a:rPr lang="es-CO" sz="1400" dirty="0"/>
                        <a:t>Nacionalidad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7391"/>
                  </a:ext>
                </a:extLst>
              </a:tr>
              <a:tr h="489454">
                <a:tc>
                  <a:txBody>
                    <a:bodyPr/>
                    <a:lstStyle/>
                    <a:p>
                      <a:r>
                        <a:rPr lang="es-CO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10896"/>
                  </a:ext>
                </a:extLst>
              </a:tr>
            </a:tbl>
          </a:graphicData>
        </a:graphic>
      </p:graphicFrame>
      <p:graphicFrame>
        <p:nvGraphicFramePr>
          <p:cNvPr id="86" name="Tabla 85">
            <a:extLst>
              <a:ext uri="{FF2B5EF4-FFF2-40B4-BE49-F238E27FC236}">
                <a16:creationId xmlns:a16="http://schemas.microsoft.com/office/drawing/2014/main" id="{66173E99-E9D0-AE2C-F5D1-86AB1E012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2972"/>
              </p:ext>
            </p:extLst>
          </p:nvPr>
        </p:nvGraphicFramePr>
        <p:xfrm>
          <a:off x="10324582" y="1054735"/>
          <a:ext cx="1750758" cy="1007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758">
                  <a:extLst>
                    <a:ext uri="{9D8B030D-6E8A-4147-A177-3AD203B41FA5}">
                      <a16:colId xmlns:a16="http://schemas.microsoft.com/office/drawing/2014/main" val="2387409587"/>
                    </a:ext>
                  </a:extLst>
                </a:gridCol>
              </a:tblGrid>
              <a:tr h="48945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&lt;&lt;enumeración&gt;&gt;</a:t>
                      </a:r>
                    </a:p>
                    <a:p>
                      <a:pPr algn="ctr"/>
                      <a:r>
                        <a:rPr lang="es-CO" sz="14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7391"/>
                  </a:ext>
                </a:extLst>
              </a:tr>
              <a:tr h="489454">
                <a:tc>
                  <a:txBody>
                    <a:bodyPr/>
                    <a:lstStyle/>
                    <a:p>
                      <a:r>
                        <a:rPr lang="es-CO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10896"/>
                  </a:ext>
                </a:extLst>
              </a:tr>
            </a:tbl>
          </a:graphicData>
        </a:graphic>
      </p:graphicFrame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25C70CD2-DA51-56A4-5D66-A416BE047D76}"/>
              </a:ext>
            </a:extLst>
          </p:cNvPr>
          <p:cNvCxnSpPr>
            <a:cxnSpLocks/>
          </p:cNvCxnSpPr>
          <p:nvPr/>
        </p:nvCxnSpPr>
        <p:spPr>
          <a:xfrm flipV="1">
            <a:off x="1003601" y="3977640"/>
            <a:ext cx="3659" cy="646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48B2CB5-2ACB-7B25-9A53-4A2770F8B075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11199961" y="2062349"/>
            <a:ext cx="0" cy="735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 doblada 91">
            <a:extLst>
              <a:ext uri="{FF2B5EF4-FFF2-40B4-BE49-F238E27FC236}">
                <a16:creationId xmlns:a16="http://schemas.microsoft.com/office/drawing/2014/main" id="{026C6DB5-EEFF-FD92-5AC9-46308871336C}"/>
              </a:ext>
            </a:extLst>
          </p:cNvPr>
          <p:cNvSpPr/>
          <p:nvPr/>
        </p:nvSpPr>
        <p:spPr>
          <a:xfrm>
            <a:off x="274730" y="338610"/>
            <a:ext cx="1564774" cy="67647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Información, página 2</a:t>
            </a:r>
          </a:p>
        </p:txBody>
      </p:sp>
    </p:spTree>
    <p:extLst>
      <p:ext uri="{BB962C8B-B14F-4D97-AF65-F5344CB8AC3E}">
        <p14:creationId xmlns:p14="http://schemas.microsoft.com/office/powerpoint/2010/main" val="112696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49B0FA0-27B4-A7D3-ED44-533AA80B1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68628"/>
              </p:ext>
            </p:extLst>
          </p:nvPr>
        </p:nvGraphicFramePr>
        <p:xfrm>
          <a:off x="0" y="0"/>
          <a:ext cx="12192000" cy="7038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84894745"/>
                    </a:ext>
                  </a:extLst>
                </a:gridCol>
              </a:tblGrid>
              <a:tr h="38002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nivel2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092"/>
                  </a:ext>
                </a:extLst>
              </a:tr>
              <a:tr h="949769">
                <a:tc>
                  <a:txBody>
                    <a:bodyPr/>
                    <a:lstStyle/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 err="1"/>
                        <a:t>QGraphicsScene</a:t>
                      </a:r>
                      <a:r>
                        <a:rPr lang="es-CO" sz="1600" dirty="0"/>
                        <a:t> *Nivel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LIMITE_IZQUIERDO 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LIMITE_DERECHO 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LIMITE_ARRIBA 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LIMITE_ABAJO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 err="1"/>
                        <a:t>QGraphicsPixmapItem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item</a:t>
                      </a:r>
                      <a:endParaRPr lang="es-CO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Soldados Adolfo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Agachado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Colisiones_Personaje</a:t>
                      </a:r>
                      <a:endParaRPr lang="es-CO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vector&lt;Objetos&gt; </a:t>
                      </a:r>
                      <a:r>
                        <a:rPr lang="es-CO" sz="1600" dirty="0" err="1"/>
                        <a:t>Ametralladoras_EnEscena</a:t>
                      </a:r>
                      <a:endParaRPr lang="es-CO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* Disparos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Colisiones_Ametralladoras</a:t>
                      </a:r>
                      <a:r>
                        <a:rPr lang="es-CO" sz="1600" dirty="0"/>
                        <a:t>_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Ejecucion_Nivel</a:t>
                      </a:r>
                      <a:endParaRPr lang="es-CO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Ganar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Terminar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0030"/>
                  </a:ext>
                </a:extLst>
              </a:tr>
              <a:tr h="2909834">
                <a:tc>
                  <a:txBody>
                    <a:bodyPr/>
                    <a:lstStyle/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Movimiento_Parabolico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 *Objeto, </a:t>
                      </a:r>
                      <a:r>
                        <a:rPr lang="es-MX" sz="1600" dirty="0" err="1"/>
                        <a:t>QTimer</a:t>
                      </a:r>
                      <a:r>
                        <a:rPr lang="es-MX" sz="1600" dirty="0"/>
                        <a:t> *</a:t>
                      </a:r>
                      <a:r>
                        <a:rPr lang="es-MX" sz="1600" dirty="0" err="1"/>
                        <a:t>timer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x0,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y0,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vx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vy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t);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Movimiento_Armonico_Simple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 *Objeto, </a:t>
                      </a:r>
                      <a:r>
                        <a:rPr lang="es-MX" sz="1600" dirty="0" err="1"/>
                        <a:t>QTimer</a:t>
                      </a:r>
                      <a:r>
                        <a:rPr lang="es-MX" sz="1600" dirty="0"/>
                        <a:t> *</a:t>
                      </a:r>
                      <a:r>
                        <a:rPr lang="es-MX" sz="1600" dirty="0" err="1"/>
                        <a:t>timer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x0,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y0,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amplitud_x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frecuencia_x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velocidad_y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t,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Limite);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Secuencia_Animaciones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 </a:t>
                      </a:r>
                      <a:r>
                        <a:rPr lang="es-MX" sz="1600" dirty="0" err="1"/>
                        <a:t>Explosion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Frame</a:t>
                      </a:r>
                      <a:r>
                        <a:rPr lang="es-MX" sz="1600" dirty="0"/>
                        <a:t>, vector&lt;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*&gt; </a:t>
                      </a:r>
                      <a:r>
                        <a:rPr lang="es-MX" sz="1600" dirty="0" err="1"/>
                        <a:t>Secuencia_Explosiones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Timer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Case);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Movimiento_Rectilineo_Disparos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 *Objeto, </a:t>
                      </a:r>
                      <a:r>
                        <a:rPr lang="es-MX" sz="1600" dirty="0" err="1"/>
                        <a:t>QTimer</a:t>
                      </a:r>
                      <a:r>
                        <a:rPr lang="es-MX" sz="1600" dirty="0"/>
                        <a:t> *</a:t>
                      </a:r>
                      <a:r>
                        <a:rPr lang="es-MX" sz="1600" dirty="0" err="1"/>
                        <a:t>timer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v0,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x0,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t);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Inicializar_TodasLas_Colisiones</a:t>
                      </a:r>
                      <a:r>
                        <a:rPr lang="es-MX" sz="1600" dirty="0"/>
                        <a:t>();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Ubicar_PersonajePrincipal</a:t>
                      </a:r>
                      <a:r>
                        <a:rPr lang="es-MX" sz="1600" dirty="0"/>
                        <a:t>();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MoverPersonaje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deltaX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deltaY</a:t>
                      </a:r>
                      <a:r>
                        <a:rPr lang="es-MX" sz="1600" dirty="0"/>
                        <a:t>);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Ubicar_Personaje_Izquierda</a:t>
                      </a:r>
                      <a:r>
                        <a:rPr lang="es-MX" sz="1600" dirty="0"/>
                        <a:t>();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Ubicar_Personaje_Derecha</a:t>
                      </a:r>
                      <a:r>
                        <a:rPr lang="es-MX" sz="1600" dirty="0"/>
                        <a:t>();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Agachar_Personaje</a:t>
                      </a:r>
                      <a:r>
                        <a:rPr lang="es-MX" sz="16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88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51A9950-8A3B-B041-2AF0-86924ACE9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85152"/>
              </p:ext>
            </p:extLst>
          </p:nvPr>
        </p:nvGraphicFramePr>
        <p:xfrm>
          <a:off x="0" y="0"/>
          <a:ext cx="12192000" cy="519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84894745"/>
                    </a:ext>
                  </a:extLst>
                </a:gridCol>
              </a:tblGrid>
              <a:tr h="38002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nivel2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ptos" panose="020B0004020202020204" pitchFamily="34" charset="0"/>
                        <a:buNone/>
                      </a:pPr>
                      <a:r>
                        <a:rPr lang="es-CO" sz="1600" dirty="0"/>
                        <a:t>Atributos ya definidos…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0030"/>
                  </a:ext>
                </a:extLst>
              </a:tr>
              <a:tr h="2909834">
                <a:tc>
                  <a:txBody>
                    <a:bodyPr/>
                    <a:lstStyle/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Colisiones_Personaje_Principal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Muerte_Adolfo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Daño)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Lanzar_Bengalas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Lanzar_Bombardeo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Posicion_X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Posicion_Y</a:t>
                      </a:r>
                      <a:r>
                        <a:rPr lang="es-MX" sz="1600" dirty="0"/>
                        <a:t>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Inicializar_Ametralladoras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Ubicar_Ametralladoras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Probabilidad_Disparos</a:t>
                      </a:r>
                      <a:r>
                        <a:rPr lang="es-MX" sz="1600" dirty="0"/>
                        <a:t>(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Disparos_Ametralladora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Inicializar_Disparos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Colisiones_Ametralladoras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Daño_Ametralladoras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Daño, Objetos *Ametralladora)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Inicializar_Ejecucion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Validar_Estados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0" indent="0">
                        <a:buFont typeface="Aptos" panose="020B0004020202020204" pitchFamily="34" charset="0"/>
                        <a:buNone/>
                      </a:pP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keyPressEvent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QKeyEvent</a:t>
                      </a:r>
                      <a:r>
                        <a:rPr lang="es-MX" sz="1600" dirty="0"/>
                        <a:t> *</a:t>
                      </a:r>
                      <a:r>
                        <a:rPr lang="es-MX" sz="1600" dirty="0" err="1"/>
                        <a:t>event</a:t>
                      </a:r>
                      <a:r>
                        <a:rPr lang="es-MX" sz="1600" dirty="0"/>
                        <a:t>) </a:t>
                      </a:r>
                      <a:r>
                        <a:rPr lang="es-MX" sz="1600" dirty="0" err="1"/>
                        <a:t>override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Modulo()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get_Ganar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get_Terminar</a:t>
                      </a:r>
                      <a:r>
                        <a:rPr lang="es-MX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8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24C85D8-CEDA-8149-BC61-0676640D4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53304"/>
              </p:ext>
            </p:extLst>
          </p:nvPr>
        </p:nvGraphicFramePr>
        <p:xfrm>
          <a:off x="2032000" y="719666"/>
          <a:ext cx="2572657" cy="19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2657">
                  <a:extLst>
                    <a:ext uri="{9D8B030D-6E8A-4147-A177-3AD203B41FA5}">
                      <a16:colId xmlns:a16="http://schemas.microsoft.com/office/drawing/2014/main" val="3762212898"/>
                    </a:ext>
                  </a:extLst>
                </a:gridCol>
              </a:tblGrid>
              <a:tr h="6192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&lt;&lt;Enumeración&gt;&gt;</a:t>
                      </a:r>
                    </a:p>
                    <a:p>
                      <a:pPr algn="ctr"/>
                      <a:r>
                        <a:rPr lang="es-CO" dirty="0"/>
                        <a:t>Nacionalidad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79747"/>
                  </a:ext>
                </a:extLst>
              </a:tr>
              <a:tr h="127302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Franceses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3891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CF4126C-4708-5516-96A8-2367D46DD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29710"/>
              </p:ext>
            </p:extLst>
          </p:nvPr>
        </p:nvGraphicFramePr>
        <p:xfrm>
          <a:off x="6903357" y="719665"/>
          <a:ext cx="257265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2657">
                  <a:extLst>
                    <a:ext uri="{9D8B030D-6E8A-4147-A177-3AD203B41FA5}">
                      <a16:colId xmlns:a16="http://schemas.microsoft.com/office/drawing/2014/main" val="3762212898"/>
                    </a:ext>
                  </a:extLst>
                </a:gridCol>
              </a:tblGrid>
              <a:tr h="61927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&lt;&lt;Enumeración&gt;&gt;</a:t>
                      </a:r>
                    </a:p>
                    <a:p>
                      <a:pPr algn="ctr"/>
                      <a:r>
                        <a:rPr lang="es-CO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79747"/>
                  </a:ext>
                </a:extLst>
              </a:tr>
              <a:tr h="1273024">
                <a:tc>
                  <a:txBody>
                    <a:bodyPr/>
                    <a:lstStyle/>
                    <a:p>
                      <a:r>
                        <a:rPr lang="es-MX" dirty="0"/>
                        <a:t>Cañones</a:t>
                      </a:r>
                    </a:p>
                    <a:p>
                      <a:r>
                        <a:rPr lang="es-MX" dirty="0"/>
                        <a:t>Granadas</a:t>
                      </a:r>
                    </a:p>
                    <a:p>
                      <a:r>
                        <a:rPr lang="es-MX" dirty="0"/>
                        <a:t>Balas</a:t>
                      </a:r>
                    </a:p>
                    <a:p>
                      <a:r>
                        <a:rPr lang="es-MX" dirty="0" err="1"/>
                        <a:t>Gas_Mostaza</a:t>
                      </a:r>
                      <a:endParaRPr lang="es-MX" dirty="0"/>
                    </a:p>
                    <a:p>
                      <a:r>
                        <a:rPr lang="es-MX" dirty="0" err="1"/>
                        <a:t>Explosion</a:t>
                      </a:r>
                      <a:endParaRPr lang="es-MX" dirty="0"/>
                    </a:p>
                    <a:p>
                      <a:r>
                        <a:rPr lang="es-MX" dirty="0"/>
                        <a:t>Gas</a:t>
                      </a:r>
                    </a:p>
                    <a:p>
                      <a:r>
                        <a:rPr lang="es-MX" dirty="0"/>
                        <a:t>Ametralladoras</a:t>
                      </a:r>
                    </a:p>
                    <a:p>
                      <a:r>
                        <a:rPr lang="es-MX" dirty="0"/>
                        <a:t>Bengala</a:t>
                      </a:r>
                    </a:p>
                    <a:p>
                      <a:r>
                        <a:rPr lang="es-MX" dirty="0"/>
                        <a:t> </a:t>
                      </a:r>
                      <a:r>
                        <a:rPr lang="es-MX" dirty="0" err="1"/>
                        <a:t>Señal_Humo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3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0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CB91-1D5B-F0B6-0850-D46ED750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Información del diagrama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6AFEA-38FA-5FC8-2257-831D30E8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6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2000" b="1" i="1" dirty="0"/>
              <a:t>Definición clases:</a:t>
            </a:r>
          </a:p>
          <a:p>
            <a:pPr marL="0" indent="0">
              <a:buNone/>
            </a:pPr>
            <a:r>
              <a:rPr lang="es-CO" sz="2000" dirty="0" err="1"/>
              <a:t>QMainWindow</a:t>
            </a:r>
            <a:r>
              <a:rPr lang="es-CO" sz="2000" dirty="0"/>
              <a:t>…. Pag 3</a:t>
            </a:r>
          </a:p>
          <a:p>
            <a:pPr marL="0" indent="0">
              <a:buNone/>
            </a:pPr>
            <a:r>
              <a:rPr lang="es-CO" sz="2000" dirty="0"/>
              <a:t>Jugador… Pag 4</a:t>
            </a:r>
          </a:p>
          <a:p>
            <a:pPr marL="0" indent="0">
              <a:buNone/>
            </a:pPr>
            <a:r>
              <a:rPr lang="es-CO" sz="2000" dirty="0"/>
              <a:t>Niveles… Pag 5</a:t>
            </a:r>
          </a:p>
          <a:p>
            <a:pPr marL="0" indent="0">
              <a:buNone/>
            </a:pPr>
            <a:r>
              <a:rPr lang="es-CO" sz="2000" dirty="0"/>
              <a:t>Objetos… Pag 6</a:t>
            </a:r>
          </a:p>
          <a:p>
            <a:pPr marL="0" indent="0">
              <a:buNone/>
            </a:pPr>
            <a:r>
              <a:rPr lang="es-CO" sz="2000" dirty="0"/>
              <a:t>Soldados… Pag 7</a:t>
            </a:r>
          </a:p>
          <a:p>
            <a:pPr marL="0" indent="0">
              <a:buNone/>
            </a:pPr>
            <a:r>
              <a:rPr lang="es-CO" sz="2000" dirty="0"/>
              <a:t>Nivel1… Pag 8 y 9</a:t>
            </a:r>
          </a:p>
          <a:p>
            <a:pPr marL="0" indent="0">
              <a:buNone/>
            </a:pPr>
            <a:r>
              <a:rPr lang="es-CO" sz="2000" dirty="0"/>
              <a:t>Nivel2.. Pag 10 y 11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b="1" dirty="0"/>
              <a:t>Definición enumeraciones:</a:t>
            </a:r>
          </a:p>
          <a:p>
            <a:pPr marL="0" indent="0">
              <a:buNone/>
            </a:pPr>
            <a:r>
              <a:rPr lang="es-CO" sz="2000" dirty="0"/>
              <a:t>Nacionalidad… Pag 12</a:t>
            </a:r>
          </a:p>
          <a:p>
            <a:pPr marL="0" indent="0">
              <a:buNone/>
            </a:pPr>
            <a:r>
              <a:rPr lang="es-CO" sz="2000" dirty="0"/>
              <a:t>Tipo… Pag 12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614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6BE7473-5FD9-0DE4-A764-4950A43D8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84710"/>
              </p:ext>
            </p:extLst>
          </p:nvPr>
        </p:nvGraphicFramePr>
        <p:xfrm>
          <a:off x="298970" y="0"/>
          <a:ext cx="11594059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4059">
                  <a:extLst>
                    <a:ext uri="{9D8B030D-6E8A-4147-A177-3AD203B41FA5}">
                      <a16:colId xmlns:a16="http://schemas.microsoft.com/office/drawing/2014/main" val="2684894745"/>
                    </a:ext>
                  </a:extLst>
                </a:gridCol>
              </a:tblGrid>
              <a:tr h="287215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QMainWindow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092"/>
                  </a:ext>
                </a:extLst>
              </a:tr>
              <a:tr h="2561004">
                <a:tc>
                  <a:txBody>
                    <a:bodyPr/>
                    <a:lstStyle/>
                    <a:p>
                      <a:r>
                        <a:rPr lang="es-CO" sz="1600" dirty="0"/>
                        <a:t>-Niveles *Fondos</a:t>
                      </a:r>
                    </a:p>
                    <a:p>
                      <a:r>
                        <a:rPr lang="es-CO" sz="1600" dirty="0"/>
                        <a:t>-</a:t>
                      </a:r>
                      <a:r>
                        <a:rPr lang="es-CO" sz="1600" dirty="0" err="1"/>
                        <a:t>QGraphicsScene</a:t>
                      </a:r>
                      <a:r>
                        <a:rPr lang="es-CO" sz="1600" dirty="0"/>
                        <a:t> *Escena</a:t>
                      </a:r>
                    </a:p>
                    <a:p>
                      <a:r>
                        <a:rPr lang="es-CO" sz="1600" dirty="0"/>
                        <a:t>-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 </a:t>
                      </a:r>
                      <a:r>
                        <a:rPr lang="es-CO" sz="1600" dirty="0" err="1"/>
                        <a:t>Cambio_Nivel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-</a:t>
                      </a:r>
                      <a:r>
                        <a:rPr lang="es-CO" sz="1600" dirty="0" err="1"/>
                        <a:t>Ui</a:t>
                      </a:r>
                      <a:r>
                        <a:rPr lang="es-CO" sz="1600" dirty="0"/>
                        <a:t>::</a:t>
                      </a:r>
                      <a:r>
                        <a:rPr lang="es-CO" sz="1600" dirty="0" err="1"/>
                        <a:t>MainWindow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ui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-Nivel1 *</a:t>
                      </a:r>
                      <a:r>
                        <a:rPr lang="es-CO" sz="1600" dirty="0" err="1"/>
                        <a:t>Primer_Nivel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-Nivel2 *</a:t>
                      </a:r>
                      <a:r>
                        <a:rPr lang="es-CO" sz="1600" dirty="0" err="1"/>
                        <a:t>Segundo_Nivel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-jugador Jugador</a:t>
                      </a:r>
                    </a:p>
                    <a:p>
                      <a:r>
                        <a:rPr lang="es-MX" sz="1600" dirty="0"/>
                        <a:t>-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Nivel2_Completado;</a:t>
                      </a:r>
                    </a:p>
                    <a:p>
                      <a:r>
                        <a:rPr lang="es-MX" sz="1600" dirty="0"/>
                        <a:t>-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Nivel2_Ganado;</a:t>
                      </a:r>
                    </a:p>
                    <a:p>
                      <a:r>
                        <a:rPr lang="es-MX" sz="1600" dirty="0"/>
                        <a:t>-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Nivel1_Completado;</a:t>
                      </a:r>
                    </a:p>
                    <a:p>
                      <a:r>
                        <a:rPr lang="es-MX" sz="1600" dirty="0"/>
                        <a:t>-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Nivel1_Ganado;</a:t>
                      </a:r>
                    </a:p>
                    <a:p>
                      <a:r>
                        <a:rPr lang="es-MX" sz="1600" dirty="0"/>
                        <a:t>-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Ejecucion_PrimerNivel</a:t>
                      </a:r>
                      <a:r>
                        <a:rPr lang="es-MX" sz="1600" dirty="0"/>
                        <a:t>;</a:t>
                      </a:r>
                    </a:p>
                    <a:p>
                      <a:r>
                        <a:rPr lang="es-MX" sz="1600" dirty="0"/>
                        <a:t>-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Ejecucion_SegundoNivel</a:t>
                      </a:r>
                      <a:r>
                        <a:rPr lang="es-MX" sz="1600" dirty="0"/>
                        <a:t>;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0030"/>
                  </a:ext>
                </a:extLst>
              </a:tr>
              <a:tr h="2752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-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Aviso_Partida_Terminada</a:t>
                      </a:r>
                      <a:r>
                        <a:rPr lang="es-MX" sz="1600" dirty="0"/>
                        <a:t>()                                      -</a:t>
                      </a:r>
                      <a:r>
                        <a:rPr lang="en-US" sz="1600" dirty="0"/>
                        <a:t> void </a:t>
                      </a:r>
                      <a:r>
                        <a:rPr lang="en-US" sz="1600" dirty="0" err="1"/>
                        <a:t>on_Registros_clicked</a:t>
                      </a:r>
                      <a:r>
                        <a:rPr lang="en-US" sz="1600" dirty="0"/>
                        <a:t>()</a:t>
                      </a:r>
                      <a:endParaRPr lang="es-MX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600" dirty="0"/>
                        <a:t>-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Primer_Nivel</a:t>
                      </a:r>
                      <a:r>
                        <a:rPr lang="es-MX" sz="1600" dirty="0"/>
                        <a:t>_()                                                              -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keyPressEvent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QKeyEvent</a:t>
                      </a:r>
                      <a:r>
                        <a:rPr lang="es-MX" sz="1600" dirty="0"/>
                        <a:t> *</a:t>
                      </a:r>
                      <a:r>
                        <a:rPr lang="es-MX" sz="1600" dirty="0" err="1"/>
                        <a:t>event</a:t>
                      </a:r>
                      <a:r>
                        <a:rPr lang="es-MX" sz="16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600" dirty="0"/>
                        <a:t>-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Segundo_Nivel</a:t>
                      </a:r>
                      <a:r>
                        <a:rPr lang="es-MX" sz="1600" dirty="0"/>
                        <a:t>_()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600" dirty="0"/>
                        <a:t>-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Inicializar_Cambio_Primer_Nivel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600" dirty="0"/>
                        <a:t>-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Inicializar_Cambio_Segundo_Nivel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600" dirty="0"/>
                        <a:t>-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Inicializar_Juego</a:t>
                      </a:r>
                      <a:r>
                        <a:rPr lang="es-MX" sz="1600" dirty="0"/>
                        <a:t>();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void </a:t>
                      </a:r>
                      <a:r>
                        <a:rPr lang="en-US" sz="1600" dirty="0" err="1"/>
                        <a:t>on_Iniciar_Partida_clicked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void </a:t>
                      </a:r>
                      <a:r>
                        <a:rPr lang="en-US" sz="1600" dirty="0" err="1"/>
                        <a:t>on_Salir_clicked</a:t>
                      </a:r>
                      <a:r>
                        <a:rPr lang="en-US" sz="1600" dirty="0"/>
                        <a:t>();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void Nivel1_Completado_()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void Nivel2_Completado_()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void </a:t>
                      </a:r>
                      <a:r>
                        <a:rPr lang="en-US" sz="1600" dirty="0" err="1"/>
                        <a:t>on_Volver_clicked</a:t>
                      </a:r>
                      <a:r>
                        <a:rPr lang="en-US" sz="1600" dirty="0"/>
                        <a:t>();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void </a:t>
                      </a:r>
                      <a:r>
                        <a:rPr lang="en-US" sz="1600" dirty="0" err="1"/>
                        <a:t>on_Informacion_clicked</a:t>
                      </a:r>
                      <a:r>
                        <a:rPr lang="en-US" sz="1600" dirty="0"/>
                        <a:t>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MX" sz="16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04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D2932F8-CCD3-39E8-175F-4C88C82D3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54515"/>
              </p:ext>
            </p:extLst>
          </p:nvPr>
        </p:nvGraphicFramePr>
        <p:xfrm>
          <a:off x="0" y="0"/>
          <a:ext cx="12192000" cy="5253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84894745"/>
                    </a:ext>
                  </a:extLst>
                </a:gridCol>
              </a:tblGrid>
              <a:tr h="38002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Jugador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092"/>
                  </a:ext>
                </a:extLst>
              </a:tr>
              <a:tr h="1612064">
                <a:tc>
                  <a:txBody>
                    <a:bodyPr/>
                    <a:lstStyle/>
                    <a:p>
                      <a:r>
                        <a:rPr lang="es-MX" sz="1600" dirty="0"/>
                        <a:t>- </a:t>
                      </a:r>
                      <a:r>
                        <a:rPr lang="es-MX" sz="1600" dirty="0" err="1"/>
                        <a:t>string</a:t>
                      </a:r>
                      <a:r>
                        <a:rPr lang="es-MX" sz="1600" dirty="0"/>
                        <a:t> Fecha</a:t>
                      </a:r>
                    </a:p>
                    <a:p>
                      <a:r>
                        <a:rPr lang="es-MX" sz="1600" dirty="0"/>
                        <a:t>- </a:t>
                      </a:r>
                      <a:r>
                        <a:rPr lang="es-MX" sz="1600" dirty="0" err="1"/>
                        <a:t>string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Informacion_Guardada</a:t>
                      </a:r>
                      <a:endParaRPr lang="es-MX" sz="1600" dirty="0"/>
                    </a:p>
                    <a:p>
                      <a:r>
                        <a:rPr lang="es-MX" sz="1600" dirty="0"/>
                        <a:t>-  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Estado_Primer_Nivel</a:t>
                      </a:r>
                      <a:endParaRPr lang="es-MX" sz="1600" dirty="0"/>
                    </a:p>
                    <a:p>
                      <a:r>
                        <a:rPr lang="es-MX" sz="1600" dirty="0"/>
                        <a:t>- 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Estado_Segundo_Nivel</a:t>
                      </a:r>
                      <a:endParaRPr lang="es-MX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600" dirty="0"/>
                        <a:t>-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Tiempo_Inicial</a:t>
                      </a:r>
                      <a:endParaRPr lang="es-MX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600" dirty="0"/>
                        <a:t>-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Tiempo_Final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0030"/>
                  </a:ext>
                </a:extLst>
              </a:tr>
              <a:tr h="29098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s-MX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Cargar_Informacion_Guardada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Nombre_Archivo</a:t>
                      </a:r>
                      <a:r>
                        <a:rPr lang="es-CO" sz="16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void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Asignar_Fecha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unsigned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long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long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Tamano_Archivo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Nombre_Archivo</a:t>
                      </a:r>
                      <a:r>
                        <a:rPr lang="es-CO" sz="16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Calculo_Tiempo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Determinar_Estado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Estado)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void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Guardar_Informacion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Mostrar_Mejor_Marca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CO" sz="1600" dirty="0" err="1"/>
                        <a:t>void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Almacenar_NuevaMarca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CO" sz="1600" dirty="0" err="1"/>
                        <a:t>void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Asignar_Tiempo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Case)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Mejor_Tiempo_Registrado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CO" sz="1600" dirty="0" err="1"/>
                        <a:t>void</a:t>
                      </a:r>
                      <a:r>
                        <a:rPr lang="es-CO" sz="1600" dirty="0"/>
                        <a:t> set_Estado_Nivel1(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Estado)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CO" sz="1600" dirty="0" err="1"/>
                        <a:t>void</a:t>
                      </a:r>
                      <a:r>
                        <a:rPr lang="es-CO" sz="1600" dirty="0"/>
                        <a:t> set_Estado_Nivel2(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Estado)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9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3E007E7-2B0E-4F7C-0975-0738EE446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18426"/>
              </p:ext>
            </p:extLst>
          </p:nvPr>
        </p:nvGraphicFramePr>
        <p:xfrm>
          <a:off x="0" y="0"/>
          <a:ext cx="12192000" cy="4542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84894745"/>
                    </a:ext>
                  </a:extLst>
                </a:gridCol>
              </a:tblGrid>
              <a:tr h="38002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Niveles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092"/>
                  </a:ext>
                </a:extLst>
              </a:tr>
              <a:tr h="1252835">
                <a:tc>
                  <a:txBody>
                    <a:bodyPr/>
                    <a:lstStyle/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</a:t>
                      </a:r>
                      <a:r>
                        <a:rPr lang="es-MX" sz="1600" dirty="0" err="1"/>
                        <a:t>QString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Direccion_Fondo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QGraphicsScene</a:t>
                      </a:r>
                      <a:r>
                        <a:rPr lang="es-MX" sz="1600" dirty="0"/>
                        <a:t> *Escena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*</a:t>
                      </a:r>
                      <a:r>
                        <a:rPr lang="es-MX" sz="1600" dirty="0" err="1"/>
                        <a:t>Pixmap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PixmapAjustado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0030"/>
                  </a:ext>
                </a:extLst>
              </a:tr>
              <a:tr h="2909834">
                <a:tc>
                  <a:txBody>
                    <a:bodyPr/>
                    <a:lstStyle/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Cargar_PantallaInicial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Cargar_Primer_Nivel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Cargar_Segundo_Nivel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Remover_Fondo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QGraphicsScene</a:t>
                      </a:r>
                      <a:r>
                        <a:rPr lang="es-MX" sz="1600" dirty="0"/>
                        <a:t> *</a:t>
                      </a:r>
                      <a:r>
                        <a:rPr lang="es-MX" sz="1600" dirty="0" err="1"/>
                        <a:t>Get_Escena</a:t>
                      </a:r>
                      <a:r>
                        <a:rPr lang="es-MX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4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EC810F1-7EA6-4666-7A02-C7F100B27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87061"/>
              </p:ext>
            </p:extLst>
          </p:nvPr>
        </p:nvGraphicFramePr>
        <p:xfrm>
          <a:off x="0" y="0"/>
          <a:ext cx="12192000" cy="6902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84894745"/>
                    </a:ext>
                  </a:extLst>
                </a:gridCol>
              </a:tblGrid>
              <a:tr h="38002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Objetos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092"/>
                  </a:ext>
                </a:extLst>
              </a:tr>
              <a:tr h="1612064">
                <a:tc>
                  <a:txBody>
                    <a:bodyPr/>
                    <a:lstStyle/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 </a:t>
                      </a:r>
                      <a:r>
                        <a:rPr lang="es-MX" sz="1600" dirty="0" err="1"/>
                        <a:t>Objeto_En_La_Pantalla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Direccion_Imagen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velocidadenX</a:t>
                      </a:r>
                      <a:r>
                        <a:rPr lang="es-MX" sz="1600" dirty="0"/>
                        <a:t>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velocidadenY</a:t>
                      </a:r>
                      <a:r>
                        <a:rPr lang="es-MX" sz="1600" dirty="0"/>
                        <a:t>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Velocidad_Angular</a:t>
                      </a:r>
                      <a:r>
                        <a:rPr lang="es-MX" sz="1600" dirty="0"/>
                        <a:t>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Radio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Num_Vueltas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Punto_Explosion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Tipo </a:t>
                      </a:r>
                      <a:r>
                        <a:rPr lang="es-MX" sz="1600" dirty="0" err="1"/>
                        <a:t>Clasificacion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vector &lt;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*&gt; </a:t>
                      </a:r>
                      <a:r>
                        <a:rPr lang="es-MX" sz="1600" dirty="0" err="1"/>
                        <a:t>Secuencia_Explosiones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Bala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Durabilidad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0030"/>
                  </a:ext>
                </a:extLst>
              </a:tr>
              <a:tr h="2909834">
                <a:tc>
                  <a:txBody>
                    <a:bodyPr/>
                    <a:lstStyle/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Velocidad_X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Velocidad_Y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Get_Punto_Explosion</a:t>
                      </a:r>
                      <a:r>
                        <a:rPr lang="es-MX" sz="1600" dirty="0"/>
                        <a:t>() </a:t>
                      </a:r>
                      <a:r>
                        <a:rPr lang="es-MX" sz="1600" dirty="0" err="1"/>
                        <a:t>const</a:t>
                      </a:r>
                      <a:r>
                        <a:rPr lang="es-MX" sz="1600" dirty="0"/>
                        <a:t> 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Tipo </a:t>
                      </a:r>
                      <a:r>
                        <a:rPr lang="es-MX" sz="1600" dirty="0" err="1"/>
                        <a:t>Get_Clasificacion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 </a:t>
                      </a:r>
                      <a:r>
                        <a:rPr lang="es-MX" sz="1600" dirty="0" err="1"/>
                        <a:t>Get_Objeto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get_Direcccion_Imagen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get_Velocidad_Angular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get_Radio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get_NumVueltas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Oricntacion_Imagen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Dir</a:t>
                      </a:r>
                      <a:r>
                        <a:rPr lang="es-MX" sz="1600" dirty="0"/>
                        <a:t>_);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vector &lt;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*&gt; </a:t>
                      </a:r>
                      <a:r>
                        <a:rPr lang="es-MX" sz="1600" dirty="0" err="1"/>
                        <a:t>Get_Secuencia_Explosiones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Set_Durabilidad_Ametralladoras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Nueva_Durabilidad</a:t>
                      </a:r>
                      <a:r>
                        <a:rPr lang="es-MX" sz="1600" dirty="0"/>
                        <a:t>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Get_Durabilidad_Ametralladoras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generarNumeroAleatorio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15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A9B57E-A7EE-6ACF-B18E-2342855DF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296"/>
              </p:ext>
            </p:extLst>
          </p:nvPr>
        </p:nvGraphicFramePr>
        <p:xfrm>
          <a:off x="0" y="0"/>
          <a:ext cx="12192000" cy="6902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84894745"/>
                    </a:ext>
                  </a:extLst>
                </a:gridCol>
              </a:tblGrid>
              <a:tr h="38002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Soldados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092"/>
                  </a:ext>
                </a:extLst>
              </a:tr>
              <a:tr h="1283204">
                <a:tc>
                  <a:txBody>
                    <a:bodyPr/>
                    <a:lstStyle/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Vida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Direccion_Imagen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Direccion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Orientacion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Nacionalidad </a:t>
                      </a:r>
                      <a:r>
                        <a:rPr lang="es-MX" sz="1600" dirty="0" err="1"/>
                        <a:t>nacionalidad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 </a:t>
                      </a:r>
                      <a:r>
                        <a:rPr lang="es-MX" sz="1600" dirty="0" err="1"/>
                        <a:t>Objeto_En_La_Pantalla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vector &lt;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*&gt; </a:t>
                      </a:r>
                      <a:r>
                        <a:rPr lang="es-MX" sz="1600" dirty="0" err="1"/>
                        <a:t>Secuencia_Muerte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Agachado_Derecha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Agachado_Izquierda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Parado_Derecha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Parado_Izquierda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Vivo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0030"/>
                  </a:ext>
                </a:extLst>
              </a:tr>
              <a:tr h="290983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Inicializar_Muerte_Franceses</a:t>
                      </a:r>
                      <a:r>
                        <a:rPr lang="es-MX" sz="1600" dirty="0"/>
                        <a:t>()                                                                        -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Set_Vivo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Estado)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Inicializar_Muerte_Alemanes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setIamgen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NuevaImagen</a:t>
                      </a:r>
                      <a:r>
                        <a:rPr lang="es-MX" sz="1600" dirty="0"/>
                        <a:t>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 *</a:t>
                      </a:r>
                      <a:r>
                        <a:rPr lang="es-MX" sz="1600" dirty="0" err="1"/>
                        <a:t>get_Objeto_En_La_Pantalla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Get_Imagen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vector &lt;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*&gt; </a:t>
                      </a:r>
                      <a:r>
                        <a:rPr lang="es-MX" sz="1600" dirty="0" err="1"/>
                        <a:t>get_Secuencia_Muerte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Get_Vida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Set_Vida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Nueva_vida</a:t>
                      </a:r>
                      <a:r>
                        <a:rPr lang="es-MX" sz="1600" dirty="0"/>
                        <a:t>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Get_Imagen_Agachado_Derecha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Get_Imagen_Agachado_Izquierda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Get_Imagen_Parado_Izquierda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QPixmap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Get_Imagen_Parado_Derecha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Set_Direccion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Direccion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Pos</a:t>
                      </a:r>
                      <a:r>
                        <a:rPr lang="es-MX" sz="1600" dirty="0"/>
                        <a:t>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Direccion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Get_Direccion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+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Get_Vivo</a:t>
                      </a:r>
                      <a:r>
                        <a:rPr lang="es-MX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8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44F28BB-79F9-C173-BDAD-41C002BE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29230"/>
              </p:ext>
            </p:extLst>
          </p:nvPr>
        </p:nvGraphicFramePr>
        <p:xfrm>
          <a:off x="1" y="0"/>
          <a:ext cx="12192000" cy="7282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84894745"/>
                    </a:ext>
                  </a:extLst>
                </a:gridCol>
              </a:tblGrid>
              <a:tr h="38002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Nivel1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092"/>
                  </a:ext>
                </a:extLst>
              </a:tr>
              <a:tr h="133534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tos" panose="020B0004020202020204" pitchFamily="34" charset="0"/>
                        <a:buChar char="–"/>
                        <a:tabLst/>
                        <a:defRPr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QGraphicsScene</a:t>
                      </a:r>
                      <a:r>
                        <a:rPr lang="es-CO" sz="1600" dirty="0"/>
                        <a:t> *Nivel                                                                              -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Cantidad_Soldados_Alemanes</a:t>
                      </a:r>
                      <a:r>
                        <a:rPr lang="es-CO" sz="1600" dirty="0"/>
                        <a:t>                                                                                            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tos" panose="020B0004020202020204" pitchFamily="34" charset="0"/>
                        <a:buChar char="–"/>
                        <a:tabLst/>
                        <a:defRPr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Ejecucion_Nivel</a:t>
                      </a:r>
                      <a:r>
                        <a:rPr lang="es-CO" sz="1600" dirty="0"/>
                        <a:t>                                                                         -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Cantidad_Cañones_Alemanes</a:t>
                      </a:r>
                      <a:endParaRPr lang="es-CO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tos" panose="020B0004020202020204" pitchFamily="34" charset="0"/>
                        <a:buChar char="–"/>
                        <a:tabLst/>
                        <a:defRPr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Timer</a:t>
                      </a:r>
                      <a:r>
                        <a:rPr lang="es-CO" sz="1600" dirty="0"/>
                        <a:t>                                                                                               -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LIMITE_IZQUIERDO          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tos" panose="020B0004020202020204" pitchFamily="34" charset="0"/>
                        <a:buChar char="–"/>
                        <a:tabLst/>
                        <a:defRPr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*Colisiones                                                                                   -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LIMITE_DERECHO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tos" panose="020B0004020202020204" pitchFamily="34" charset="0"/>
                        <a:buChar char="–"/>
                        <a:tabLst/>
                        <a:defRPr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Colisiones_Aliados</a:t>
                      </a:r>
                      <a:r>
                        <a:rPr lang="es-CO" sz="1600" dirty="0"/>
                        <a:t>                                                                 -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LIMITE_ARRIBA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tos" panose="020B0004020202020204" pitchFamily="34" charset="0"/>
                        <a:buChar char="–"/>
                        <a:tabLst/>
                        <a:defRPr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Colisiones_Enemigos</a:t>
                      </a:r>
                      <a:r>
                        <a:rPr lang="es-CO" sz="1600" dirty="0"/>
                        <a:t>                                                            - 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LIMITE_ABAJO                                         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tos" panose="020B0004020202020204" pitchFamily="34" charset="0"/>
                        <a:buChar char="–"/>
                        <a:tabLst/>
                        <a:defRPr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Llegada_Alemanes</a:t>
                      </a:r>
                      <a:r>
                        <a:rPr lang="es-CO" sz="1600" dirty="0"/>
                        <a:t>                                                                  -  vector&lt;Objetos&gt; </a:t>
                      </a:r>
                      <a:r>
                        <a:rPr lang="es-CO" sz="1600" dirty="0" err="1"/>
                        <a:t>Proyectiles_Ronda</a:t>
                      </a:r>
                      <a:endParaRPr lang="es-CO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tos" panose="020B0004020202020204" pitchFamily="34" charset="0"/>
                        <a:buChar char="–"/>
                        <a:tabLst/>
                        <a:defRPr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DisparosEnemigos</a:t>
                      </a:r>
                      <a:r>
                        <a:rPr lang="es-CO" sz="1600" dirty="0"/>
                        <a:t>                                                                   - vector&lt;Objetos&gt; Explosiones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–"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QTimer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Movimiento_Enemigos</a:t>
                      </a:r>
                      <a:r>
                        <a:rPr lang="es-CO" sz="1600" dirty="0"/>
                        <a:t>                                                          - 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Agachado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tos" panose="020B0004020202020204" pitchFamily="34" charset="0"/>
                        <a:buChar char="–"/>
                        <a:tabLst/>
                        <a:defRPr/>
                      </a:pPr>
                      <a:r>
                        <a:rPr lang="es-CO" sz="1600" dirty="0"/>
                        <a:t>    vector&lt;Soldados&gt; </a:t>
                      </a:r>
                      <a:r>
                        <a:rPr lang="es-CO" sz="1600" dirty="0" err="1"/>
                        <a:t>Soldados_Franceses_EnEscena</a:t>
                      </a:r>
                      <a:r>
                        <a:rPr lang="es-CO" sz="1600" dirty="0"/>
                        <a:t>                 - vector&lt;Objetos&gt; </a:t>
                      </a:r>
                      <a:r>
                        <a:rPr lang="es-CO" sz="1600" dirty="0" err="1"/>
                        <a:t>Fumagacion_Gas</a:t>
                      </a:r>
                      <a:endParaRPr lang="es-CO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tos" panose="020B0004020202020204" pitchFamily="34" charset="0"/>
                        <a:buChar char="–"/>
                        <a:tabLst/>
                        <a:defRPr/>
                      </a:pPr>
                      <a:r>
                        <a:rPr lang="es-CO" sz="1600" dirty="0"/>
                        <a:t>    vector &lt;Soldados&gt; </a:t>
                      </a:r>
                      <a:r>
                        <a:rPr lang="es-CO" sz="1600" dirty="0" err="1"/>
                        <a:t>Soldados_Alemanes_EnEscena</a:t>
                      </a:r>
                      <a:r>
                        <a:rPr lang="es-CO" sz="1600" dirty="0"/>
                        <a:t>              - vector&lt;Objetos&gt;  </a:t>
                      </a:r>
                      <a:r>
                        <a:rPr lang="es-CO" sz="1600" dirty="0" err="1"/>
                        <a:t>Efecto_Gas_Mostaza</a:t>
                      </a:r>
                      <a:endParaRPr lang="es-CO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–"/>
                      </a:pPr>
                      <a:r>
                        <a:rPr lang="es-CO" sz="1600" dirty="0"/>
                        <a:t>    Soldados* </a:t>
                      </a:r>
                      <a:r>
                        <a:rPr lang="es-CO" sz="1600" dirty="0" err="1"/>
                        <a:t>Pierre_De_Gaulle</a:t>
                      </a:r>
                      <a:r>
                        <a:rPr lang="es-CO" sz="1600" dirty="0"/>
                        <a:t>;                                                              - 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Ganar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–"/>
                      </a:pPr>
                      <a:r>
                        <a:rPr lang="es-CO" sz="1600" dirty="0"/>
                        <a:t>vector&lt;Objetos&gt; </a:t>
                      </a:r>
                      <a:r>
                        <a:rPr lang="es-CO" sz="1600" dirty="0" err="1"/>
                        <a:t>Cañones_Alemanes_EnEscena</a:t>
                      </a:r>
                      <a:r>
                        <a:rPr lang="es-CO" sz="1600" dirty="0"/>
                        <a:t>                       - 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Termino Nivel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–"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QGraphicsPixmapItem</a:t>
                      </a:r>
                      <a:r>
                        <a:rPr lang="es-CO" sz="1600" dirty="0"/>
                        <a:t> *</a:t>
                      </a:r>
                      <a:r>
                        <a:rPr lang="es-CO" sz="1600" dirty="0" err="1"/>
                        <a:t>item</a:t>
                      </a:r>
                      <a:endParaRPr lang="es-CO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–"/>
                      </a:pPr>
                      <a:r>
                        <a:rPr lang="es-CO" sz="1600" dirty="0"/>
                        <a:t>    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Cantidad_Soldados_Franceses</a:t>
                      </a:r>
                      <a:endParaRPr lang="es-CO" sz="1600" dirty="0"/>
                    </a:p>
                    <a:p>
                      <a:pPr marL="0" indent="0">
                        <a:buFont typeface="Aptos" panose="020B0004020202020204" pitchFamily="34" charset="0"/>
                        <a:buNone/>
                      </a:pP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0030"/>
                  </a:ext>
                </a:extLst>
              </a:tr>
              <a:tr h="2909834">
                <a:tc>
                  <a:txBody>
                    <a:bodyPr/>
                    <a:lstStyle/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Lanzamiento_Proyectiles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Ubicar_Proyectiles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Ejecutar_Movimiento_Parabolico_Bombas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Inicializar_Proyectiles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/>
                        <a:t>vector &lt;Objetos&gt; Explosiones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/>
                        <a:t>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Inicializar_Explosiones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/>
                        <a:t>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Muerte_Pierre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Daño)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Inicializar_Colisiones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Muerte_Soldados_Grupo</a:t>
                      </a:r>
                      <a:r>
                        <a:rPr lang="es-MX" sz="1600" dirty="0"/>
                        <a:t>(Soldados *&amp;Soldado,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Daño)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-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Inicializar_Soldados_Alemanes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0" indent="0">
                        <a:buFont typeface="Aptos" panose="020B0004020202020204" pitchFamily="34" charset="0"/>
                        <a:buNone/>
                      </a:pP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AFDAEBA-5E8D-41C8-D1F8-E4CDD36BD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44759"/>
              </p:ext>
            </p:extLst>
          </p:nvPr>
        </p:nvGraphicFramePr>
        <p:xfrm>
          <a:off x="0" y="0"/>
          <a:ext cx="12192000" cy="6658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84894745"/>
                    </a:ext>
                  </a:extLst>
                </a:gridCol>
              </a:tblGrid>
              <a:tr h="38002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Nivel1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ptos" panose="020B0004020202020204" pitchFamily="34" charset="0"/>
                        <a:buNone/>
                      </a:pPr>
                      <a:r>
                        <a:rPr lang="es-CO" sz="1600" dirty="0"/>
                        <a:t>Atributos ya definidos…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0030"/>
                  </a:ext>
                </a:extLst>
              </a:tr>
              <a:tr h="2909834">
                <a:tc>
                  <a:txBody>
                    <a:bodyPr/>
                    <a:lstStyle/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Añadir_SoldadosAlemanes_EnEscena</a:t>
                      </a:r>
                      <a:r>
                        <a:rPr lang="es-MX" sz="1600" dirty="0"/>
                        <a:t>()                         +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keyPressEvent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QKeyEvent</a:t>
                      </a:r>
                      <a:r>
                        <a:rPr lang="es-MX" sz="1600" dirty="0"/>
                        <a:t> *</a:t>
                      </a:r>
                      <a:r>
                        <a:rPr lang="es-MX" sz="1600" dirty="0" err="1"/>
                        <a:t>event</a:t>
                      </a:r>
                      <a:r>
                        <a:rPr lang="es-MX" sz="1600" dirty="0"/>
                        <a:t>) </a:t>
                      </a:r>
                      <a:r>
                        <a:rPr lang="es-MX" sz="1600" dirty="0" err="1"/>
                        <a:t>override</a:t>
                      </a:r>
                      <a:endParaRPr lang="es-MX" sz="1600" dirty="0"/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Ubicar_Soldados_Alemanes</a:t>
                      </a:r>
                      <a:r>
                        <a:rPr lang="es-MX" sz="1600" dirty="0"/>
                        <a:t>()                                          +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Primer_Modulo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Inicializar_Efecto_Gas</a:t>
                      </a:r>
                      <a:r>
                        <a:rPr lang="es-MX" sz="1600" dirty="0"/>
                        <a:t>()                                                          + </a:t>
                      </a:r>
                      <a:r>
                        <a:rPr lang="es-MX" sz="1600" dirty="0" err="1"/>
                        <a:t>void_Segundo_Modulo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Inicializar_Barrido_De_Gas</a:t>
                      </a:r>
                      <a:r>
                        <a:rPr lang="es-MX" sz="1600" dirty="0"/>
                        <a:t>()                                             + 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get_Ganar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Lanzamiento_Gas</a:t>
                      </a:r>
                      <a:r>
                        <a:rPr lang="es-MX" sz="1600" dirty="0"/>
                        <a:t>()                                                                  + 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get_TerminoNivel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Ubicar_Gas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Ejecutar_Movimiento_Parabolico_Gas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Disparo_Personaje_Principal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Disparos_Enemigos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Avance_Enemigos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Inicializar_Dinamicas_Enemigos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Probabilidadi_Para_Disparos_Enemigos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Inicializar_Ejecucion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Terminar_Nivel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Colisiones_SoldadosAlemanes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Colisiones_PersonajePrincipal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Colisiones_SoldadosFranceses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Ejecutar_Movimiento_Circular</a:t>
                      </a:r>
                      <a:r>
                        <a:rPr lang="es-MX" sz="1600" dirty="0"/>
                        <a:t>()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Posicionar_Enemigos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Repeticiones,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Posicion_Final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QTimer</a:t>
                      </a:r>
                      <a:r>
                        <a:rPr lang="es-MX" sz="1600" dirty="0"/>
                        <a:t>* </a:t>
                      </a:r>
                      <a:r>
                        <a:rPr lang="es-MX" sz="1600" dirty="0" err="1"/>
                        <a:t>Timer</a:t>
                      </a:r>
                      <a:r>
                        <a:rPr lang="es-MX" sz="1600" dirty="0"/>
                        <a:t>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Secuencia_Animaciones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 </a:t>
                      </a:r>
                      <a:r>
                        <a:rPr lang="es-MX" sz="1600" dirty="0" err="1"/>
                        <a:t>Explosion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Frame</a:t>
                      </a:r>
                      <a:r>
                        <a:rPr lang="es-MX" sz="1600" dirty="0"/>
                        <a:t>, vector&lt;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*&gt; </a:t>
                      </a:r>
                      <a:r>
                        <a:rPr lang="es-MX" sz="1600" dirty="0" err="1"/>
                        <a:t>Secuencia_Explosiones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Timer</a:t>
                      </a:r>
                      <a:r>
                        <a:rPr lang="es-MX" sz="1600" dirty="0"/>
                        <a:t>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Movimiento_Parabolico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 Proyectil, </a:t>
                      </a:r>
                      <a:r>
                        <a:rPr lang="es-MX" sz="1600" dirty="0" err="1"/>
                        <a:t>QTimer</a:t>
                      </a:r>
                      <a:r>
                        <a:rPr lang="es-MX" sz="1600" dirty="0"/>
                        <a:t>* </a:t>
                      </a:r>
                      <a:r>
                        <a:rPr lang="es-MX" sz="1600" dirty="0" err="1"/>
                        <a:t>timer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x0,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y0,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vx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vy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t,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Limite, 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 </a:t>
                      </a:r>
                      <a:r>
                        <a:rPr lang="es-MX" sz="1600" dirty="0" err="1"/>
                        <a:t>Explosion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 Case,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Escala)</a:t>
                      </a:r>
                    </a:p>
                    <a:p>
                      <a:pPr marL="285750" indent="-285750">
                        <a:buFont typeface="Aptos" panose="020B0004020202020204" pitchFamily="34" charset="0"/>
                        <a:buChar char="­"/>
                      </a:pPr>
                      <a:r>
                        <a:rPr lang="es-MX" sz="1600" dirty="0"/>
                        <a:t>    </a:t>
                      </a:r>
                      <a:r>
                        <a:rPr lang="es-MX" sz="1600" dirty="0" err="1"/>
                        <a:t>void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Movimiento_Rectilineo_Disparos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QGraphicsPixmapItem</a:t>
                      </a:r>
                      <a:r>
                        <a:rPr lang="es-MX" sz="1600" dirty="0"/>
                        <a:t>* Bala, </a:t>
                      </a:r>
                      <a:r>
                        <a:rPr lang="es-MX" sz="1600" dirty="0" err="1"/>
                        <a:t>QTimer</a:t>
                      </a:r>
                      <a:r>
                        <a:rPr lang="es-MX" sz="1600" dirty="0"/>
                        <a:t>* </a:t>
                      </a:r>
                      <a:r>
                        <a:rPr lang="es-MX" sz="1600" dirty="0" err="1"/>
                        <a:t>timer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v0,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x0, </a:t>
                      </a:r>
                      <a:r>
                        <a:rPr lang="es-MX" sz="1600" dirty="0" err="1"/>
                        <a:t>double</a:t>
                      </a:r>
                      <a:r>
                        <a:rPr lang="es-MX" sz="1600" dirty="0"/>
                        <a:t> t0);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585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1714</Words>
  <Application>Microsoft Office PowerPoint</Application>
  <PresentationFormat>Panorámica</PresentationFormat>
  <Paragraphs>273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Presentación de PowerPoint</vt:lpstr>
      <vt:lpstr>Información del diagrama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Orjuela</dc:creator>
  <cp:lastModifiedBy>Manuel Orjuela</cp:lastModifiedBy>
  <cp:revision>1</cp:revision>
  <dcterms:created xsi:type="dcterms:W3CDTF">2024-06-11T21:24:59Z</dcterms:created>
  <dcterms:modified xsi:type="dcterms:W3CDTF">2024-06-11T21:50:26Z</dcterms:modified>
</cp:coreProperties>
</file>