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6858000" cy="9144000"/>
  <p:embeddedFontLst>
    <p:embeddedFont>
      <p:font typeface="Amatic SC"/>
      <p:regular r:id="rId47"/>
      <p:bold r:id="rId48"/>
    </p:embeddedFont>
    <p:embeddedFont>
      <p:font typeface="Source Code Pro"/>
      <p:regular r:id="rId49"/>
      <p:bold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AmaticSC-bold.fntdata"/><Relationship Id="rId47" Type="http://schemas.openxmlformats.org/officeDocument/2006/relationships/font" Target="fonts/AmaticSC-regular.fntdata"/><Relationship Id="rId49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SourceCode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8000"/>
            </a:lvl1pPr>
            <a:lvl2pPr lvl="1" rtl="0" algn="ctr">
              <a:spcBef>
                <a:spcPts val="0"/>
              </a:spcBef>
              <a:buSzPct val="100000"/>
              <a:defRPr sz="8000"/>
            </a:lvl2pPr>
            <a:lvl3pPr lvl="2" rtl="0" algn="ctr">
              <a:spcBef>
                <a:spcPts val="0"/>
              </a:spcBef>
              <a:buSzPct val="100000"/>
              <a:defRPr sz="8000"/>
            </a:lvl3pPr>
            <a:lvl4pPr lvl="3" rtl="0" algn="ctr">
              <a:spcBef>
                <a:spcPts val="0"/>
              </a:spcBef>
              <a:buSzPct val="100000"/>
              <a:defRPr sz="8000"/>
            </a:lvl4pPr>
            <a:lvl5pPr lvl="4" rtl="0" algn="ctr">
              <a:spcBef>
                <a:spcPts val="0"/>
              </a:spcBef>
              <a:buSzPct val="100000"/>
              <a:defRPr sz="8000"/>
            </a:lvl5pPr>
            <a:lvl6pPr lvl="5" rtl="0" algn="ctr">
              <a:spcBef>
                <a:spcPts val="0"/>
              </a:spcBef>
              <a:buSzPct val="100000"/>
              <a:defRPr sz="8000"/>
            </a:lvl6pPr>
            <a:lvl7pPr lvl="6" rtl="0" algn="ctr">
              <a:spcBef>
                <a:spcPts val="0"/>
              </a:spcBef>
              <a:buSzPct val="100000"/>
              <a:defRPr sz="8000"/>
            </a:lvl7pPr>
            <a:lvl8pPr lvl="7" rtl="0" algn="ctr">
              <a:spcBef>
                <a:spcPts val="0"/>
              </a:spcBef>
              <a:buSzPct val="100000"/>
              <a:defRPr sz="8000"/>
            </a:lvl8pPr>
            <a:lvl9pPr lvl="8" rtl="0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4000"/>
            </a:lvl2pPr>
            <a:lvl3pPr lvl="2" rtl="0">
              <a:spcBef>
                <a:spcPts val="0"/>
              </a:spcBef>
              <a:buSzPct val="100000"/>
              <a:defRPr sz="4000"/>
            </a:lvl3pPr>
            <a:lvl4pPr lvl="3" rtl="0">
              <a:spcBef>
                <a:spcPts val="0"/>
              </a:spcBef>
              <a:buSzPct val="100000"/>
              <a:defRPr sz="4000"/>
            </a:lvl4pPr>
            <a:lvl5pPr lvl="4" rtl="0">
              <a:spcBef>
                <a:spcPts val="0"/>
              </a:spcBef>
              <a:buSzPct val="100000"/>
              <a:defRPr sz="4000"/>
            </a:lvl5pPr>
            <a:lvl6pPr lvl="5" rtl="0">
              <a:spcBef>
                <a:spcPts val="0"/>
              </a:spcBef>
              <a:buSzPct val="100000"/>
              <a:defRPr sz="4000"/>
            </a:lvl6pPr>
            <a:lvl7pPr lvl="6" rtl="0">
              <a:spcBef>
                <a:spcPts val="0"/>
              </a:spcBef>
              <a:buSzPct val="100000"/>
              <a:defRPr sz="4000"/>
            </a:lvl7pPr>
            <a:lvl8pPr lvl="7" rtl="0">
              <a:spcBef>
                <a:spcPts val="0"/>
              </a:spcBef>
              <a:buSzPct val="100000"/>
              <a:defRPr sz="4000"/>
            </a:lvl8pPr>
            <a:lvl9pPr lvl="8" rtl="0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400"/>
            </a:lvl1pPr>
            <a:lvl2pPr lvl="1" rtl="0" algn="ctr">
              <a:spcBef>
                <a:spcPts val="0"/>
              </a:spcBef>
              <a:buSzPct val="100000"/>
              <a:defRPr sz="5400"/>
            </a:lvl2pPr>
            <a:lvl3pPr lvl="2" rtl="0" algn="ctr">
              <a:spcBef>
                <a:spcPts val="0"/>
              </a:spcBef>
              <a:buSzPct val="100000"/>
              <a:defRPr sz="5400"/>
            </a:lvl3pPr>
            <a:lvl4pPr lvl="3" rtl="0" algn="ctr">
              <a:spcBef>
                <a:spcPts val="0"/>
              </a:spcBef>
              <a:buSzPct val="100000"/>
              <a:defRPr sz="5400"/>
            </a:lvl4pPr>
            <a:lvl5pPr lvl="4" rtl="0" algn="ctr">
              <a:spcBef>
                <a:spcPts val="0"/>
              </a:spcBef>
              <a:buSzPct val="100000"/>
              <a:defRPr sz="5400"/>
            </a:lvl5pPr>
            <a:lvl6pPr lvl="5" rtl="0" algn="ctr">
              <a:spcBef>
                <a:spcPts val="0"/>
              </a:spcBef>
              <a:buSzPct val="100000"/>
              <a:defRPr sz="5400"/>
            </a:lvl6pPr>
            <a:lvl7pPr lvl="6" rtl="0" algn="ctr">
              <a:spcBef>
                <a:spcPts val="0"/>
              </a:spcBef>
              <a:buSzPct val="100000"/>
              <a:defRPr sz="5400"/>
            </a:lvl7pPr>
            <a:lvl8pPr lvl="7" rtl="0" algn="ctr">
              <a:spcBef>
                <a:spcPts val="0"/>
              </a:spcBef>
              <a:buSzPct val="100000"/>
              <a:defRPr sz="5400"/>
            </a:lvl8pPr>
            <a:lvl9pPr lvl="8" rtl="0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pkg.jenkins-ci.org/redhat/jenkins.repo" TargetMode="External"/><Relationship Id="rId4" Type="http://schemas.openxmlformats.org/officeDocument/2006/relationships/hyperlink" Target="http://pkg.jenkins-ci.org/redhat/jenkins-ci.org.key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Manuelinux/project1" TargetMode="External"/><Relationship Id="rId4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github.com/Manuelinux/projectfail" TargetMode="External"/><Relationship Id="rId4" Type="http://schemas.openxmlformats.org/officeDocument/2006/relationships/image" Target="../media/image2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A9CB0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ctrTitle"/>
          </p:nvPr>
        </p:nvSpPr>
        <p:spPr>
          <a:xfrm>
            <a:off x="262350" y="276940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Jenkins</a:t>
            </a:r>
          </a:p>
        </p:txBody>
      </p:sp>
      <p:sp>
        <p:nvSpPr>
          <p:cNvPr id="102" name="Shape 102"/>
          <p:cNvSpPr txBox="1"/>
          <p:nvPr>
            <p:ph idx="1" type="subTitle"/>
          </p:nvPr>
        </p:nvSpPr>
        <p:spPr>
          <a:xfrm>
            <a:off x="311700" y="45000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Integrar y entregar nuestro código de manera continua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4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A9CB0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¿Qué es un job/Proyecto?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228675"/>
            <a:ext cx="52551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lang="en" sz="3000">
                <a:solidFill>
                  <a:srgbClr val="292B2C"/>
                </a:solidFill>
                <a:highlight>
                  <a:srgbClr val="FFFFFF"/>
                </a:highlight>
                <a:latin typeface="Amatic SC"/>
                <a:ea typeface="Amatic SC"/>
                <a:cs typeface="Amatic SC"/>
                <a:sym typeface="Amatic SC"/>
              </a:rPr>
              <a:t>Una descripción de trabajo que jenkins debe ejecutar, puede ser la construcción (build) de una aplicación.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8975" y="793750"/>
            <a:ext cx="3555976" cy="3555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A9CB0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Pipeline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1228675"/>
            <a:ext cx="82185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 sz="3000">
                <a:solidFill>
                  <a:srgbClr val="292B2C"/>
                </a:solidFill>
                <a:highlight>
                  <a:srgbClr val="FFFFFF"/>
                </a:highlight>
                <a:latin typeface="Amatic SC"/>
                <a:ea typeface="Amatic SC"/>
                <a:cs typeface="Amatic SC"/>
                <a:sym typeface="Amatic SC"/>
              </a:rPr>
              <a:t>Modelo de entrega continua que permite definir un ciclo de vida de aplicación completo.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292B2C"/>
              </a:solidFill>
              <a:highlight>
                <a:srgbClr val="FFFFFF"/>
              </a:highlight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750" y="2533625"/>
            <a:ext cx="6368500" cy="198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A9CB0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Pipeline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1228675"/>
            <a:ext cx="82185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292B2C"/>
              </a:solidFill>
              <a:highlight>
                <a:srgbClr val="FFFFFF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292B2C"/>
              </a:solidFill>
              <a:highlight>
                <a:srgbClr val="FFFFFF"/>
              </a:highlight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974" y="1347701"/>
            <a:ext cx="8218500" cy="3102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F993A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Creemos nuestro primer job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F993A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Instalación de jenkins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11700" y="1228675"/>
            <a:ext cx="8218500" cy="143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sudo wget -O /etc/yum.repos.d/jenkins.repo </a:t>
            </a:r>
            <a:r>
              <a:rPr lang="en" sz="1600" u="sng">
                <a:solidFill>
                  <a:srgbClr val="4B758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http://pkg.jenkins-ci.org/redhat/jenkins.repo</a:t>
            </a:r>
          </a:p>
          <a:p>
            <a:pPr lvl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sudo rpm --import </a:t>
            </a:r>
            <a:r>
              <a:rPr lang="en" sz="1600" u="sng">
                <a:solidFill>
                  <a:srgbClr val="4B758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https://jenkins-ci.org/redhat/jenkins-ci.org.key</a:t>
            </a:r>
          </a:p>
          <a:p>
            <a:pPr lvl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sudo yum install jenkins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292B2C"/>
              </a:solidFill>
              <a:highlight>
                <a:srgbClr val="FFFFFF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292B2C"/>
              </a:solidFill>
              <a:highlight>
                <a:srgbClr val="FFFFFF"/>
              </a:highlight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85" name="Shape 185"/>
          <p:cNvSpPr txBox="1"/>
          <p:nvPr>
            <p:ph type="title"/>
          </p:nvPr>
        </p:nvSpPr>
        <p:spPr>
          <a:xfrm>
            <a:off x="311700" y="2789875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Iniciar el servicio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3514675"/>
            <a:ext cx="8218500" cy="143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sudo service jenkins start/stop/restart</a:t>
            </a:r>
          </a:p>
          <a:p>
            <a:pPr lvl="0" rt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292B2C"/>
              </a:solidFill>
              <a:highlight>
                <a:srgbClr val="FFFFFF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292B2C"/>
              </a:solidFill>
              <a:highlight>
                <a:srgbClr val="FFFFFF"/>
              </a:highlight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A9CB0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/>
        </p:nvSpPr>
        <p:spPr>
          <a:xfrm>
            <a:off x="610350" y="0"/>
            <a:ext cx="7923300" cy="17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Para conectarse al servidor de jenkins, entrar a la IP correspondiente en el puerto </a:t>
            </a:r>
            <a:r>
              <a:rPr lang="en" sz="24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8080.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UserID: </a:t>
            </a: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campus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Password:</a:t>
            </a: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party2017</a:t>
            </a:r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787" y="1743600"/>
            <a:ext cx="7258419" cy="309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A9CB0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311700" y="269400"/>
            <a:ext cx="8520600" cy="55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" sz="26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Hacer clic en</a:t>
            </a:r>
            <a:r>
              <a:rPr lang="en" sz="26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 “Nueva tarea” en el panel izquierdo para crear un nuevo job: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4200" y="822300"/>
            <a:ext cx="3755595" cy="40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/>
          <p:nvPr/>
        </p:nvSpPr>
        <p:spPr>
          <a:xfrm>
            <a:off x="3736800" y="1671000"/>
            <a:ext cx="600000" cy="290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A9CB0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037" y="1015800"/>
            <a:ext cx="6343916" cy="397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 txBox="1"/>
          <p:nvPr>
            <p:ph idx="1" type="body"/>
          </p:nvPr>
        </p:nvSpPr>
        <p:spPr>
          <a:xfrm>
            <a:off x="311700" y="40800"/>
            <a:ext cx="8520600" cy="8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Ingresar el nombre de job que deseemos y elegir “Crear un proyecto de estilo libre” clic “OK”.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/>
        </p:nvSpPr>
        <p:spPr>
          <a:xfrm rot="10800000">
            <a:off x="1811600" y="2692400"/>
            <a:ext cx="600000" cy="290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/>
        </p:nvSpPr>
        <p:spPr>
          <a:xfrm rot="10800000">
            <a:off x="1977475" y="4642050"/>
            <a:ext cx="600000" cy="290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A9CB0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311700" y="40800"/>
            <a:ext cx="8520600" cy="1570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En la pestaña</a:t>
            </a:r>
            <a:r>
              <a:rPr lang="en" sz="24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 “General” ingresar descripción breve. Ir a la pestaña  “Configurar el origen de código fuente”e incluir el repositorio de ejemplo. Seleccionar “Git” y usar el repositorio </a:t>
            </a:r>
            <a:r>
              <a:rPr b="1" lang="en" sz="3000" u="sng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  <a:hlinkClick r:id="rId3"/>
              </a:rPr>
              <a:t>https://github.com/Manuelinux/project1</a:t>
            </a:r>
            <a:r>
              <a:rPr b="1" lang="en" sz="3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lang="en" sz="24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en “Repository URL”:</a:t>
            </a:r>
          </a:p>
        </p:txBody>
      </p:sp>
      <p:pic>
        <p:nvPicPr>
          <p:cNvPr id="213" name="Shape 2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6362" y="1611600"/>
            <a:ext cx="5471273" cy="321665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/>
          <p:nvPr/>
        </p:nvSpPr>
        <p:spPr>
          <a:xfrm rot="10800000">
            <a:off x="3598025" y="3105075"/>
            <a:ext cx="303300" cy="163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/>
        </p:nvSpPr>
        <p:spPr>
          <a:xfrm rot="10800000">
            <a:off x="2544350" y="2759225"/>
            <a:ext cx="303300" cy="163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A9CB0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311700" y="552525"/>
            <a:ext cx="8520600" cy="157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En la sección </a:t>
            </a:r>
            <a:r>
              <a:rPr lang="en" sz="26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“ejecutar”, clic en  “Añadir nuevo paso” y elegir “Ejecutar línea de comandos (shell)”</a:t>
            </a:r>
          </a:p>
        </p:txBody>
      </p:sp>
      <p:pic>
        <p:nvPicPr>
          <p:cNvPr id="221" name="Shape 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6215" y="1483324"/>
            <a:ext cx="4171575" cy="336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877475" y="296900"/>
            <a:ext cx="3981900" cy="62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000000"/>
                </a:solidFill>
              </a:rPr>
              <a:t>AGENDA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877475" y="1275625"/>
            <a:ext cx="3981900" cy="371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¿Qué es Jenkins?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CI / CD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Configurar un Job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Pipelines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Creemos nuestro primer Job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</a:endParaRP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325" y="1776350"/>
            <a:ext cx="4332124" cy="139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A9CB0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1" type="body"/>
          </p:nvPr>
        </p:nvSpPr>
        <p:spPr>
          <a:xfrm>
            <a:off x="311700" y="255925"/>
            <a:ext cx="8520600" cy="51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6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Navegar en repositorio de github: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4000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rPr>
              <a:t>https://github.com/Manuelinux/project1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9325" y="1637049"/>
            <a:ext cx="6485350" cy="331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 rot="10800000">
            <a:off x="762125" y="4106425"/>
            <a:ext cx="646200" cy="3915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A9CB0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1" type="body"/>
          </p:nvPr>
        </p:nvSpPr>
        <p:spPr>
          <a:xfrm>
            <a:off x="311700" y="255925"/>
            <a:ext cx="8520600" cy="51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Abrir el archivo readme.md usando el botón “RAW”: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21025"/>
            <a:ext cx="8839201" cy="3170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Shape 235"/>
          <p:cNvSpPr/>
          <p:nvPr/>
        </p:nvSpPr>
        <p:spPr>
          <a:xfrm rot="10800000">
            <a:off x="5869825" y="2076775"/>
            <a:ext cx="646200" cy="3915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A9CB0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idx="1" type="body"/>
          </p:nvPr>
        </p:nvSpPr>
        <p:spPr>
          <a:xfrm>
            <a:off x="311700" y="255925"/>
            <a:ext cx="8520600" cy="51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Copiar el código en portapapeles: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474" y="1689600"/>
            <a:ext cx="8066650" cy="1517474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Shape 242"/>
          <p:cNvSpPr/>
          <p:nvPr/>
        </p:nvSpPr>
        <p:spPr>
          <a:xfrm rot="10800000">
            <a:off x="152400" y="2232037"/>
            <a:ext cx="646200" cy="3915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A9CB0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idx="1" type="body"/>
          </p:nvPr>
        </p:nvSpPr>
        <p:spPr>
          <a:xfrm>
            <a:off x="311700" y="255925"/>
            <a:ext cx="8520600" cy="51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Agregar el código siguiente y “Guardar”: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438175" y="808850"/>
            <a:ext cx="8197200" cy="13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PYTHONPATH=''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nosetests --with-xunit --all-modules --traverse-namespace --with-coverage --cover-package=project1 --cover-inclusive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python -m coverage xml --include=project1*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pylint -f parseable -d I0011,R0801 project1 | tee pylint.out</a:t>
            </a:r>
          </a:p>
        </p:txBody>
      </p:sp>
      <p:pic>
        <p:nvPicPr>
          <p:cNvPr id="249" name="Shape 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262" y="2190675"/>
            <a:ext cx="6535464" cy="2688249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/>
          <p:nvPr/>
        </p:nvSpPr>
        <p:spPr>
          <a:xfrm rot="10800000">
            <a:off x="762125" y="4487425"/>
            <a:ext cx="646200" cy="3915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A9CB0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1" type="body"/>
          </p:nvPr>
        </p:nvSpPr>
        <p:spPr>
          <a:xfrm>
            <a:off x="311700" y="255925"/>
            <a:ext cx="8520600" cy="51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El job está listo para ejecutarse </a:t>
            </a:r>
            <a:r>
              <a:rPr lang="en" sz="26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“Construir ahora” para iniciarlo.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Shape 2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2325" y="959475"/>
            <a:ext cx="5219347" cy="326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Shape 257"/>
          <p:cNvSpPr/>
          <p:nvPr/>
        </p:nvSpPr>
        <p:spPr>
          <a:xfrm rot="10800000">
            <a:off x="1873825" y="2700525"/>
            <a:ext cx="303300" cy="163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311700" y="4338425"/>
            <a:ext cx="8520600" cy="51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El progreso se puede monitorear en</a:t>
            </a:r>
            <a:r>
              <a:rPr lang="en" sz="26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 “Historial de tareas”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A9CB0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idx="1" type="body"/>
          </p:nvPr>
        </p:nvSpPr>
        <p:spPr>
          <a:xfrm>
            <a:off x="311700" y="255925"/>
            <a:ext cx="8520600" cy="51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Una vez completado</a:t>
            </a:r>
            <a:r>
              <a:rPr lang="en" sz="26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, el detalle del job se puede revisar en el número de tarea.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4" name="Shape 2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8449" y="873300"/>
            <a:ext cx="3467100" cy="407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Shape 265"/>
          <p:cNvSpPr/>
          <p:nvPr/>
        </p:nvSpPr>
        <p:spPr>
          <a:xfrm rot="10800000">
            <a:off x="2669050" y="3933400"/>
            <a:ext cx="303300" cy="163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A9CB0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" type="body"/>
          </p:nvPr>
        </p:nvSpPr>
        <p:spPr>
          <a:xfrm>
            <a:off x="311700" y="255925"/>
            <a:ext cx="8520600" cy="51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Clic en “Console Output” para verificar los detalles de salida una vez que se ejecutó el comando.</a:t>
            </a:r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381287" y="4109225"/>
            <a:ext cx="8520600" cy="51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El circulo azul a la izquierda del número de job indica que terminó correctamente.</a:t>
            </a:r>
          </a:p>
        </p:txBody>
      </p:sp>
      <p:pic>
        <p:nvPicPr>
          <p:cNvPr id="272" name="Shape 2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687" y="1275425"/>
            <a:ext cx="7142612" cy="2673491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/>
          <p:nvPr/>
        </p:nvSpPr>
        <p:spPr>
          <a:xfrm rot="10800000">
            <a:off x="774162" y="2399600"/>
            <a:ext cx="303300" cy="163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F993A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Build exitoso!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A9CB0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idx="1" type="body"/>
          </p:nvPr>
        </p:nvSpPr>
        <p:spPr>
          <a:xfrm>
            <a:off x="311700" y="255925"/>
            <a:ext cx="8520600" cy="86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El build previo fue un ejemplo de construcción exitosa</a:t>
            </a:r>
            <a:r>
              <a:rPr lang="en" sz="26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. Ahora crearemos un nuevo job que falle durante los tests. Clic en “Jenkins” para volver a la página principal.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311700" y="3148125"/>
            <a:ext cx="8520600" cy="57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Clic en</a:t>
            </a:r>
            <a:r>
              <a:rPr lang="en" sz="26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 “Nueva tarea” para crear un nuevo job:</a:t>
            </a:r>
          </a:p>
        </p:txBody>
      </p:sp>
      <p:pic>
        <p:nvPicPr>
          <p:cNvPr id="285" name="Shape 2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4437" y="1235599"/>
            <a:ext cx="4775125" cy="196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Shape 2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5474" y="3589150"/>
            <a:ext cx="3073050" cy="1554349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Shape 287"/>
          <p:cNvSpPr/>
          <p:nvPr/>
        </p:nvSpPr>
        <p:spPr>
          <a:xfrm rot="10800000">
            <a:off x="1967062" y="1564962"/>
            <a:ext cx="303300" cy="163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/>
          <p:nvPr/>
        </p:nvSpPr>
        <p:spPr>
          <a:xfrm rot="10800000">
            <a:off x="2829487" y="4189350"/>
            <a:ext cx="303300" cy="163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A9CB0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Shape 2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1600" y="961875"/>
            <a:ext cx="3880790" cy="3719674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Shape 294"/>
          <p:cNvSpPr txBox="1"/>
          <p:nvPr>
            <p:ph idx="1" type="body"/>
          </p:nvPr>
        </p:nvSpPr>
        <p:spPr>
          <a:xfrm>
            <a:off x="311700" y="255925"/>
            <a:ext cx="8520600" cy="86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Definir nombre para el proyecto</a:t>
            </a:r>
            <a:r>
              <a:rPr lang="en" sz="26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, seleccionar “crear un proyecto de estilo libre” y clic en “OK”.</a:t>
            </a:r>
          </a:p>
        </p:txBody>
      </p:sp>
      <p:sp>
        <p:nvSpPr>
          <p:cNvPr id="295" name="Shape 295"/>
          <p:cNvSpPr/>
          <p:nvPr/>
        </p:nvSpPr>
        <p:spPr>
          <a:xfrm rot="10800000">
            <a:off x="2281950" y="2123425"/>
            <a:ext cx="478500" cy="231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/>
        </p:nvSpPr>
        <p:spPr>
          <a:xfrm rot="10800000">
            <a:off x="2403100" y="4361125"/>
            <a:ext cx="478500" cy="231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2549400" y="189100"/>
            <a:ext cx="4045200" cy="7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Jenkins: ¿QUé es?</a:t>
            </a:r>
          </a:p>
        </p:txBody>
      </p:sp>
      <p:sp>
        <p:nvSpPr>
          <p:cNvPr id="116" name="Shape 116"/>
          <p:cNvSpPr txBox="1"/>
          <p:nvPr>
            <p:ph idx="1" type="subTitle"/>
          </p:nvPr>
        </p:nvSpPr>
        <p:spPr>
          <a:xfrm>
            <a:off x="4731650" y="962803"/>
            <a:ext cx="4045200" cy="351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br>
              <a:rPr b="1" lang="en"/>
            </a:b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➔"/>
            </a:pPr>
            <a:r>
              <a:rPr b="1" lang="en">
                <a:solidFill>
                  <a:srgbClr val="FFFFFF"/>
                </a:solidFill>
              </a:rPr>
              <a:t>Construcciones y pruebas frecuentes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➔"/>
            </a:pPr>
            <a:r>
              <a:rPr b="1" lang="en">
                <a:solidFill>
                  <a:srgbClr val="FFFFFF"/>
                </a:solidFill>
              </a:rPr>
              <a:t>Acelerar el proceso de desarrollo</a:t>
            </a:r>
          </a:p>
        </p:txBody>
      </p:sp>
      <p:sp>
        <p:nvSpPr>
          <p:cNvPr id="117" name="Shape 117"/>
          <p:cNvSpPr txBox="1"/>
          <p:nvPr>
            <p:ph idx="1" type="subTitle"/>
          </p:nvPr>
        </p:nvSpPr>
        <p:spPr>
          <a:xfrm>
            <a:off x="265500" y="962803"/>
            <a:ext cx="4094700" cy="351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➔"/>
            </a:pPr>
            <a:r>
              <a:rPr b="1" lang="en"/>
              <a:t>Herramienta de automatización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b="1" lang="en"/>
              <a:t>Altos niveles de adopción</a:t>
            </a:r>
            <a:br>
              <a:rPr b="1" lang="en"/>
            </a:br>
            <a:br>
              <a:rPr b="1" lang="en"/>
            </a:br>
            <a:br>
              <a:rPr b="1" lang="en"/>
            </a:br>
            <a:br>
              <a:rPr b="1" lang="en"/>
            </a:b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b="1" lang="en"/>
              <a:t>Integración con plugins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A9CB0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idx="1" type="body"/>
          </p:nvPr>
        </p:nvSpPr>
        <p:spPr>
          <a:xfrm>
            <a:off x="311700" y="40800"/>
            <a:ext cx="8520600" cy="1570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En la pestaña “General” ingresar descripción breve. Ir a la pestaña  “Configurar el origen de código fuente”e incluir el repositorio de ejemplo. Seleccionar “Git” y usar el repositorio </a:t>
            </a:r>
            <a:r>
              <a:rPr b="1" lang="en" sz="3000" u="sng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  <a:hlinkClick r:id="rId3"/>
              </a:rPr>
              <a:t>https://github.com/Manuelinux/projectfail</a:t>
            </a:r>
            <a:r>
              <a:rPr b="1" lang="en" sz="3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lang="en" sz="24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en “Repository URL”:</a:t>
            </a:r>
          </a:p>
        </p:txBody>
      </p:sp>
      <p:pic>
        <p:nvPicPr>
          <p:cNvPr id="302" name="Shape 3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3637" y="1611587"/>
            <a:ext cx="5876725" cy="3327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Shape 303"/>
          <p:cNvSpPr/>
          <p:nvPr/>
        </p:nvSpPr>
        <p:spPr>
          <a:xfrm rot="10800000">
            <a:off x="1336275" y="2174475"/>
            <a:ext cx="303300" cy="163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/>
        </p:nvSpPr>
        <p:spPr>
          <a:xfrm rot="10800000">
            <a:off x="3293225" y="2647875"/>
            <a:ext cx="303300" cy="163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A9CB0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idx="1" type="body"/>
          </p:nvPr>
        </p:nvSpPr>
        <p:spPr>
          <a:xfrm>
            <a:off x="311700" y="552525"/>
            <a:ext cx="8520600" cy="157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En la sección “ejecutar”, clic en  “Añadir nuevo paso” y elegir “Ejecutar línea de comandos (shell)”</a:t>
            </a:r>
          </a:p>
        </p:txBody>
      </p:sp>
      <p:pic>
        <p:nvPicPr>
          <p:cNvPr id="310" name="Shape 3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6215" y="1483324"/>
            <a:ext cx="4171575" cy="336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A9CB0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idx="1" type="body"/>
          </p:nvPr>
        </p:nvSpPr>
        <p:spPr>
          <a:xfrm>
            <a:off x="311700" y="255925"/>
            <a:ext cx="8520600" cy="51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Navegar en repositorio de github: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4000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rPr>
              <a:t>https://github.com/Manuelinux/projectfail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6" name="Shape 3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8662" y="1643574"/>
            <a:ext cx="5646676" cy="326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Shape 317"/>
          <p:cNvSpPr/>
          <p:nvPr/>
        </p:nvSpPr>
        <p:spPr>
          <a:xfrm rot="10800000">
            <a:off x="1269100" y="4138100"/>
            <a:ext cx="646200" cy="3915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A9CB0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Shape 3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862" y="1031175"/>
            <a:ext cx="7832275" cy="358722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Shape 323"/>
          <p:cNvSpPr txBox="1"/>
          <p:nvPr>
            <p:ph idx="1" type="body"/>
          </p:nvPr>
        </p:nvSpPr>
        <p:spPr>
          <a:xfrm>
            <a:off x="311700" y="255925"/>
            <a:ext cx="8520600" cy="51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Abrir el archivo readme.md usando el botón “RAW”: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Shape 324"/>
          <p:cNvSpPr/>
          <p:nvPr/>
        </p:nvSpPr>
        <p:spPr>
          <a:xfrm rot="10800000">
            <a:off x="6239475" y="2731575"/>
            <a:ext cx="646200" cy="3915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A9CB0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idx="1" type="body"/>
          </p:nvPr>
        </p:nvSpPr>
        <p:spPr>
          <a:xfrm>
            <a:off x="311700" y="255925"/>
            <a:ext cx="8520600" cy="51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Copiar el código en portapapeles: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Shape 330"/>
          <p:cNvSpPr/>
          <p:nvPr/>
        </p:nvSpPr>
        <p:spPr>
          <a:xfrm rot="10800000">
            <a:off x="152400" y="2232037"/>
            <a:ext cx="646200" cy="3915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31" name="Shape 3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125" y="1399350"/>
            <a:ext cx="8040599" cy="1558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A9CB0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idx="1" type="body"/>
          </p:nvPr>
        </p:nvSpPr>
        <p:spPr>
          <a:xfrm>
            <a:off x="311700" y="255925"/>
            <a:ext cx="8520600" cy="51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Agregar el código siguiente y “Guardar”: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Shape 337"/>
          <p:cNvSpPr txBox="1"/>
          <p:nvPr/>
        </p:nvSpPr>
        <p:spPr>
          <a:xfrm>
            <a:off x="438175" y="808850"/>
            <a:ext cx="8197200" cy="13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PYTHONPATH=''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nosetests --with-xunit --all-modules --traverse-namespace --with-coverage --cover-package=project1 --cover-inclusive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python -m coverage xml --include=project1*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pylint -f parseable -d I0011,R0801 project1 | tee pylint.out</a:t>
            </a:r>
          </a:p>
        </p:txBody>
      </p:sp>
      <p:pic>
        <p:nvPicPr>
          <p:cNvPr id="338" name="Shape 3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262" y="2190675"/>
            <a:ext cx="6535464" cy="2688249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Shape 339"/>
          <p:cNvSpPr/>
          <p:nvPr/>
        </p:nvSpPr>
        <p:spPr>
          <a:xfrm rot="10800000">
            <a:off x="762125" y="4487425"/>
            <a:ext cx="646200" cy="3915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A9CB0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idx="1" type="body"/>
          </p:nvPr>
        </p:nvSpPr>
        <p:spPr>
          <a:xfrm>
            <a:off x="311700" y="255925"/>
            <a:ext cx="8520600" cy="51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El job está listo para ejecutarse “Construir ahora” para iniciarlo.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5" name="Shape 3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9525" y="921025"/>
            <a:ext cx="5304637" cy="326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Shape 346"/>
          <p:cNvSpPr txBox="1"/>
          <p:nvPr>
            <p:ph idx="1" type="body"/>
          </p:nvPr>
        </p:nvSpPr>
        <p:spPr>
          <a:xfrm>
            <a:off x="311700" y="4338425"/>
            <a:ext cx="8520600" cy="51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El progreso se puede monitorear en “Historial de tareas”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Shape 347"/>
          <p:cNvSpPr/>
          <p:nvPr/>
        </p:nvSpPr>
        <p:spPr>
          <a:xfrm rot="10800000">
            <a:off x="2171475" y="2629075"/>
            <a:ext cx="303300" cy="163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A9CB0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idx="1" type="body"/>
          </p:nvPr>
        </p:nvSpPr>
        <p:spPr>
          <a:xfrm>
            <a:off x="311700" y="255925"/>
            <a:ext cx="8520600" cy="51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Una vez completado, el detalle del job se puede revisar en el número de tarea.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3" name="Shape 3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575" y="1207450"/>
            <a:ext cx="5866850" cy="3587527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Shape 354"/>
          <p:cNvSpPr/>
          <p:nvPr/>
        </p:nvSpPr>
        <p:spPr>
          <a:xfrm rot="10800000">
            <a:off x="1499550" y="4374950"/>
            <a:ext cx="303300" cy="163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A9CB0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idx="1" type="body"/>
          </p:nvPr>
        </p:nvSpPr>
        <p:spPr>
          <a:xfrm>
            <a:off x="311700" y="255925"/>
            <a:ext cx="8520600" cy="51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Clic en “Console Output” para verificar los detalles de salida una vez que se ejecutó el comando.</a:t>
            </a:r>
          </a:p>
        </p:txBody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381287" y="4261625"/>
            <a:ext cx="8520600" cy="51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El círculo rojo a la izquierda del número de job indica que terminó con fallos.</a:t>
            </a:r>
          </a:p>
        </p:txBody>
      </p:sp>
      <p:pic>
        <p:nvPicPr>
          <p:cNvPr id="361" name="Shape 3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725" y="1194850"/>
            <a:ext cx="7761737" cy="3033819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Shape 362"/>
          <p:cNvSpPr/>
          <p:nvPr/>
        </p:nvSpPr>
        <p:spPr>
          <a:xfrm rot="10800000">
            <a:off x="512237" y="2721075"/>
            <a:ext cx="303300" cy="163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F993A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FAIL...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A9CB0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Integración Continua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A9CB0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Explorar jenkins!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Shape 3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4508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Shape 378"/>
          <p:cNvSpPr txBox="1"/>
          <p:nvPr>
            <p:ph idx="1" type="body"/>
          </p:nvPr>
        </p:nvSpPr>
        <p:spPr>
          <a:xfrm>
            <a:off x="428975" y="4070175"/>
            <a:ext cx="4522800" cy="7008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ANa Rodriguez // @annyavrg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A9CB0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566725"/>
            <a:ext cx="7315200" cy="4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F993A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Entrega continua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F993A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7887" y="1639371"/>
            <a:ext cx="4728225" cy="3368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0300" y="0"/>
            <a:ext cx="2472274" cy="3163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F993A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376237"/>
            <a:ext cx="7315200" cy="43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A9CB0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9287" y="152400"/>
            <a:ext cx="4845429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4622650" y="1035300"/>
            <a:ext cx="10218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>
                <a:solidFill>
                  <a:srgbClr val="212121"/>
                </a:solidFill>
                <a:latin typeface="Amatic SC"/>
                <a:ea typeface="Amatic SC"/>
                <a:cs typeface="Amatic SC"/>
                <a:sym typeface="Amatic SC"/>
              </a:rPr>
              <a:t>Nodos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4622650" y="1956750"/>
            <a:ext cx="10218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>
                <a:solidFill>
                  <a:srgbClr val="212121"/>
                </a:solidFill>
                <a:latin typeface="Amatic SC"/>
                <a:ea typeface="Amatic SC"/>
                <a:cs typeface="Amatic SC"/>
                <a:sym typeface="Amatic SC"/>
              </a:rPr>
              <a:t>Nodos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4622650" y="2878200"/>
            <a:ext cx="10218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>
                <a:solidFill>
                  <a:srgbClr val="212121"/>
                </a:solidFill>
                <a:latin typeface="Amatic SC"/>
                <a:ea typeface="Amatic SC"/>
                <a:cs typeface="Amatic SC"/>
                <a:sym typeface="Amatic SC"/>
              </a:rPr>
              <a:t>Nodos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4622650" y="3947850"/>
            <a:ext cx="10218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>
                <a:solidFill>
                  <a:srgbClr val="212121"/>
                </a:solidFill>
                <a:latin typeface="Amatic SC"/>
                <a:ea typeface="Amatic SC"/>
                <a:cs typeface="Amatic SC"/>
                <a:sym typeface="Amatic SC"/>
              </a:rPr>
              <a:t>Nodos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