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Establish what data we want to collect.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Organize past files which will be scanned and transferred to the database.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en-US" sz="1600" dirty="0">
              <a:solidFill>
                <a:schemeClr val="tx2"/>
              </a:solidFill>
            </a:rPr>
            <a:t>Take inventory of all frames and matboards and include pricing information. 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en-US" sz="1600" dirty="0">
              <a:solidFill>
                <a:schemeClr val="tx2"/>
              </a:solidFill>
            </a:rPr>
            <a:t>All of </a:t>
          </a:r>
          <a:r>
            <a:rPr lang="en-US" sz="1600" dirty="0" err="1">
              <a:solidFill>
                <a:schemeClr val="tx2"/>
              </a:solidFill>
            </a:rPr>
            <a:t>Abco</a:t>
          </a:r>
          <a:r>
            <a:rPr lang="en-US" sz="1600" dirty="0">
              <a:solidFill>
                <a:schemeClr val="tx2"/>
              </a:solidFill>
            </a:rPr>
            <a:t> Art Inc. data should be stored within the cloud.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Through the use of APIs design a system that can access inventory and pricing data.</a:t>
          </a:r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65B6BFB9-73BB-405A-87C6-85C17D9913D7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 The system will also be used to handle new and old orders</a:t>
          </a:r>
        </a:p>
      </dgm:t>
    </dgm:pt>
    <dgm:pt modelId="{7706E96E-8A02-4624-A095-B709FDB8660C}" type="parTrans" cxnId="{6F24B1C2-2BB3-461A-97FB-1817690677E8}">
      <dgm:prSet/>
      <dgm:spPr/>
      <dgm:t>
        <a:bodyPr/>
        <a:lstStyle/>
        <a:p>
          <a:endParaRPr lang="en-US"/>
        </a:p>
      </dgm:t>
    </dgm:pt>
    <dgm:pt modelId="{617CDE94-885F-48BC-AF6F-9B43D63540A6}" type="sibTrans" cxnId="{6F24B1C2-2BB3-461A-97FB-1817690677E8}">
      <dgm:prSet/>
      <dgm:spPr/>
      <dgm:t>
        <a:bodyPr/>
        <a:lstStyle/>
        <a:p>
          <a:endParaRPr lang="en-US"/>
        </a:p>
      </dgm:t>
    </dgm:pt>
    <dgm:pt modelId="{A552BE22-945D-4E0F-B4C4-65C19122FE08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90A90397-AF84-4946-B2EE-B81C738E86A8}" type="pres">
      <dgm:prSet presAssocID="{AACEAFD5-63CF-4AFC-B46F-BE086C5D447C}" presName="composite" presStyleCnt="0"/>
      <dgm:spPr/>
    </dgm:pt>
    <dgm:pt modelId="{AB34DD53-CED4-4A10-98FD-60CAB487FFC1}" type="pres">
      <dgm:prSet presAssocID="{AACEAFD5-63CF-4AFC-B46F-BE086C5D447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475803-F5CE-4CA5-83E8-65FC288609EA}" type="pres">
      <dgm:prSet presAssocID="{AACEAFD5-63CF-4AFC-B46F-BE086C5D447C}" presName="desTx" presStyleLbl="revTx" presStyleIdx="0" presStyleCnt="4">
        <dgm:presLayoutVars>
          <dgm:bulletEnabled val="1"/>
        </dgm:presLayoutVars>
      </dgm:prSet>
      <dgm:spPr/>
    </dgm:pt>
    <dgm:pt modelId="{251EBE71-498F-4CFD-9272-270A3B1516E8}" type="pres">
      <dgm:prSet presAssocID="{7A8D4B4D-06E9-4958-810D-A6226B6AC588}" presName="space" presStyleCnt="0"/>
      <dgm:spPr/>
    </dgm:pt>
    <dgm:pt modelId="{D0246730-5B73-4661-800E-353B718BA742}" type="pres">
      <dgm:prSet presAssocID="{D07AD3FD-84FF-467E-9693-752776549C61}" presName="composite" presStyleCnt="0"/>
      <dgm:spPr/>
    </dgm:pt>
    <dgm:pt modelId="{AC360D98-E6E6-433C-8ABD-C3B4CCF4F24F}" type="pres">
      <dgm:prSet presAssocID="{D07AD3FD-84FF-467E-9693-752776549C6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63A886-2F75-4E17-B6C4-DB6B66AB2182}" type="pres">
      <dgm:prSet presAssocID="{D07AD3FD-84FF-467E-9693-752776549C61}" presName="desTx" presStyleLbl="revTx" presStyleIdx="1" presStyleCnt="4">
        <dgm:presLayoutVars>
          <dgm:bulletEnabled val="1"/>
        </dgm:presLayoutVars>
      </dgm:prSet>
      <dgm:spPr/>
    </dgm:pt>
    <dgm:pt modelId="{4FE15E76-E47D-4D8F-8DEF-5C07F3E52B11}" type="pres">
      <dgm:prSet presAssocID="{A8C9B7A9-BC2A-4753-B7F0-F2E361D95520}" presName="space" presStyleCnt="0"/>
      <dgm:spPr/>
    </dgm:pt>
    <dgm:pt modelId="{6552996B-4122-4D05-AD97-E21DB5ADF96D}" type="pres">
      <dgm:prSet presAssocID="{D71FC021-6A65-44D1-95B9-0E6C89079866}" presName="composite" presStyleCnt="0"/>
      <dgm:spPr/>
    </dgm:pt>
    <dgm:pt modelId="{7B28A6D9-A3F2-4231-A241-D8D1BBE7EED4}" type="pres">
      <dgm:prSet presAssocID="{D71FC021-6A65-44D1-95B9-0E6C89079866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6A5293-4B67-4468-A833-EC89E923410C}" type="pres">
      <dgm:prSet presAssocID="{D71FC021-6A65-44D1-95B9-0E6C89079866}" presName="desTx" presStyleLbl="revTx" presStyleIdx="2" presStyleCnt="4">
        <dgm:presLayoutVars>
          <dgm:bulletEnabled val="1"/>
        </dgm:presLayoutVars>
      </dgm:prSet>
      <dgm:spPr/>
    </dgm:pt>
    <dgm:pt modelId="{4A95C757-1147-491C-B877-25B47F05F66F}" type="pres">
      <dgm:prSet presAssocID="{9B090D9D-470E-46E2-AABB-0368A52481AA}" presName="space" presStyleCnt="0"/>
      <dgm:spPr/>
    </dgm:pt>
    <dgm:pt modelId="{65D3349B-1E3E-4AA9-9D22-A48AFD71CCAA}" type="pres">
      <dgm:prSet presAssocID="{32CCB050-072A-41BF-BE1B-388CF53E5629}" presName="composite" presStyleCnt="0"/>
      <dgm:spPr/>
    </dgm:pt>
    <dgm:pt modelId="{7140E480-3CF5-40DD-BB5C-87E9DF098E96}" type="pres">
      <dgm:prSet presAssocID="{32CCB050-072A-41BF-BE1B-388CF53E5629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1B1863-3568-4C83-885A-AD9A9E98EF66}" type="pres">
      <dgm:prSet presAssocID="{32CCB050-072A-41BF-BE1B-388CF53E5629}" presName="desTx" presStyleLbl="revTx" presStyleIdx="3" presStyleCnt="4">
        <dgm:presLayoutVars>
          <dgm:bulletEnabled val="1"/>
        </dgm:presLayoutVars>
      </dgm:prSet>
      <dgm:spPr/>
    </dgm:pt>
  </dgm:ptLst>
  <dgm:cxnLst>
    <dgm:cxn modelId="{C76C670A-9FC9-46F1-8429-0F988EAC1CA6}" type="presOf" srcId="{5D70EFF5-8B31-4A1F-AE44-51E4CF0013EB}" destId="{1B63A886-2F75-4E17-B6C4-DB6B66AB2182}" srcOrd="0" destOrd="0" presId="urn:microsoft.com/office/officeart/2005/8/layout/chevron1"/>
    <dgm:cxn modelId="{DC69402D-64CE-4403-A20E-9CD3A51EC70B}" type="presOf" srcId="{04A40292-9119-41B2-B968-7B651F20675D}" destId="{161B1863-3568-4C83-885A-AD9A9E98EF66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0118C553-7602-4559-9C3F-5A2409FC5CB4}" type="presOf" srcId="{55C0B14E-AEA6-48D3-A387-ED4A3A3BF840}" destId="{A552BE22-945D-4E0F-B4C4-65C19122FE08}" srcOrd="0" destOrd="0" presId="urn:microsoft.com/office/officeart/2005/8/layout/chevron1"/>
    <dgm:cxn modelId="{A80A9287-5815-4B02-BCA4-F7E90E97D304}" type="presOf" srcId="{AACEAFD5-63CF-4AFC-B46F-BE086C5D447C}" destId="{AB34DD53-CED4-4A10-98FD-60CAB487FFC1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F24B1C2-2BB3-461A-97FB-1817690677E8}" srcId="{32CCB050-072A-41BF-BE1B-388CF53E5629}" destId="{65B6BFB9-73BB-405A-87C6-85C17D9913D7}" srcOrd="1" destOrd="0" parTransId="{7706E96E-8A02-4624-A095-B709FDB8660C}" sibTransId="{617CDE94-885F-48BC-AF6F-9B43D63540A6}"/>
    <dgm:cxn modelId="{1E1107C3-1726-4B02-A7A6-2EEA8E94283A}" type="presOf" srcId="{349299C9-846E-4827-813A-349CCCE20782}" destId="{04475803-F5CE-4CA5-83E8-65FC288609EA}" srcOrd="0" destOrd="0" presId="urn:microsoft.com/office/officeart/2005/8/layout/chevron1"/>
    <dgm:cxn modelId="{3CE72EDC-039C-4393-80DE-494DB3DC4A77}" type="presOf" srcId="{32CCB050-072A-41BF-BE1B-388CF53E5629}" destId="{7140E480-3CF5-40DD-BB5C-87E9DF098E96}" srcOrd="0" destOrd="0" presId="urn:microsoft.com/office/officeart/2005/8/layout/chevron1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F25142E8-4995-4477-80F3-748EF2FA4CBC}" type="presOf" srcId="{65B6BFB9-73BB-405A-87C6-85C17D9913D7}" destId="{161B1863-3568-4C83-885A-AD9A9E98EF66}" srcOrd="0" destOrd="1" presId="urn:microsoft.com/office/officeart/2005/8/layout/chevron1"/>
    <dgm:cxn modelId="{710510E9-693C-491D-8AC6-6A9D45437C94}" type="presOf" srcId="{D71FC021-6A65-44D1-95B9-0E6C89079866}" destId="{7B28A6D9-A3F2-4231-A241-D8D1BBE7EED4}" srcOrd="0" destOrd="0" presId="urn:microsoft.com/office/officeart/2005/8/layout/chevron1"/>
    <dgm:cxn modelId="{71A734EA-7C29-4FDB-9C6B-5A6897CB50AD}" type="presOf" srcId="{D07AD3FD-84FF-467E-9693-752776549C61}" destId="{AC360D98-E6E6-433C-8ABD-C3B4CCF4F24F}" srcOrd="0" destOrd="0" presId="urn:microsoft.com/office/officeart/2005/8/layout/chevron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94A5F2F2-C9E3-4C43-908A-550618098255}" type="presOf" srcId="{4A6BB192-9983-4F48-BBC5-6E384EED7EC5}" destId="{836A5293-4B67-4468-A833-EC89E923410C}" srcOrd="0" destOrd="0" presId="urn:microsoft.com/office/officeart/2005/8/layout/chevron1"/>
    <dgm:cxn modelId="{D511D4D0-D895-4B71-8A9E-80234389B000}" type="presParOf" srcId="{A552BE22-945D-4E0F-B4C4-65C19122FE08}" destId="{90A90397-AF84-4946-B2EE-B81C738E86A8}" srcOrd="0" destOrd="0" presId="urn:microsoft.com/office/officeart/2005/8/layout/chevron1"/>
    <dgm:cxn modelId="{890A8462-5318-48CC-8B9E-07687FC3C95A}" type="presParOf" srcId="{90A90397-AF84-4946-B2EE-B81C738E86A8}" destId="{AB34DD53-CED4-4A10-98FD-60CAB487FFC1}" srcOrd="0" destOrd="0" presId="urn:microsoft.com/office/officeart/2005/8/layout/chevron1"/>
    <dgm:cxn modelId="{96F26524-C04F-4D8E-8529-86B987809B31}" type="presParOf" srcId="{90A90397-AF84-4946-B2EE-B81C738E86A8}" destId="{04475803-F5CE-4CA5-83E8-65FC288609EA}" srcOrd="1" destOrd="0" presId="urn:microsoft.com/office/officeart/2005/8/layout/chevron1"/>
    <dgm:cxn modelId="{F6118B13-DF44-4EB7-A666-34677521AED3}" type="presParOf" srcId="{A552BE22-945D-4E0F-B4C4-65C19122FE08}" destId="{251EBE71-498F-4CFD-9272-270A3B1516E8}" srcOrd="1" destOrd="0" presId="urn:microsoft.com/office/officeart/2005/8/layout/chevron1"/>
    <dgm:cxn modelId="{FCAD1F5A-696D-42C2-B542-D5842A1EFAD7}" type="presParOf" srcId="{A552BE22-945D-4E0F-B4C4-65C19122FE08}" destId="{D0246730-5B73-4661-800E-353B718BA742}" srcOrd="2" destOrd="0" presId="urn:microsoft.com/office/officeart/2005/8/layout/chevron1"/>
    <dgm:cxn modelId="{515BDB0B-150E-4C0C-A458-7A5DBBB9DE4F}" type="presParOf" srcId="{D0246730-5B73-4661-800E-353B718BA742}" destId="{AC360D98-E6E6-433C-8ABD-C3B4CCF4F24F}" srcOrd="0" destOrd="0" presId="urn:microsoft.com/office/officeart/2005/8/layout/chevron1"/>
    <dgm:cxn modelId="{EABE1803-E298-45CC-8FD1-6BFDC33F9104}" type="presParOf" srcId="{D0246730-5B73-4661-800E-353B718BA742}" destId="{1B63A886-2F75-4E17-B6C4-DB6B66AB2182}" srcOrd="1" destOrd="0" presId="urn:microsoft.com/office/officeart/2005/8/layout/chevron1"/>
    <dgm:cxn modelId="{21B34B2E-5849-488D-BD1D-A1484A2D3A69}" type="presParOf" srcId="{A552BE22-945D-4E0F-B4C4-65C19122FE08}" destId="{4FE15E76-E47D-4D8F-8DEF-5C07F3E52B11}" srcOrd="3" destOrd="0" presId="urn:microsoft.com/office/officeart/2005/8/layout/chevron1"/>
    <dgm:cxn modelId="{D0066496-FBDB-48F2-AFBB-10E2812374B6}" type="presParOf" srcId="{A552BE22-945D-4E0F-B4C4-65C19122FE08}" destId="{6552996B-4122-4D05-AD97-E21DB5ADF96D}" srcOrd="4" destOrd="0" presId="urn:microsoft.com/office/officeart/2005/8/layout/chevron1"/>
    <dgm:cxn modelId="{992ECE59-ADF7-4824-BC06-122971088C03}" type="presParOf" srcId="{6552996B-4122-4D05-AD97-E21DB5ADF96D}" destId="{7B28A6D9-A3F2-4231-A241-D8D1BBE7EED4}" srcOrd="0" destOrd="0" presId="urn:microsoft.com/office/officeart/2005/8/layout/chevron1"/>
    <dgm:cxn modelId="{42DEBC13-99E6-4A3F-BE2A-F1A095E93A1B}" type="presParOf" srcId="{6552996B-4122-4D05-AD97-E21DB5ADF96D}" destId="{836A5293-4B67-4468-A833-EC89E923410C}" srcOrd="1" destOrd="0" presId="urn:microsoft.com/office/officeart/2005/8/layout/chevron1"/>
    <dgm:cxn modelId="{62F8206B-6DD0-47D7-BC03-14C642D95E98}" type="presParOf" srcId="{A552BE22-945D-4E0F-B4C4-65C19122FE08}" destId="{4A95C757-1147-491C-B877-25B47F05F66F}" srcOrd="5" destOrd="0" presId="urn:microsoft.com/office/officeart/2005/8/layout/chevron1"/>
    <dgm:cxn modelId="{3EE788F6-B06B-42F3-A7F2-F76CF7CE2B88}" type="presParOf" srcId="{A552BE22-945D-4E0F-B4C4-65C19122FE08}" destId="{65D3349B-1E3E-4AA9-9D22-A48AFD71CCAA}" srcOrd="6" destOrd="0" presId="urn:microsoft.com/office/officeart/2005/8/layout/chevron1"/>
    <dgm:cxn modelId="{B46C264F-61E9-4DE2-B459-36CCF795D4FE}" type="presParOf" srcId="{65D3349B-1E3E-4AA9-9D22-A48AFD71CCAA}" destId="{7140E480-3CF5-40DD-BB5C-87E9DF098E96}" srcOrd="0" destOrd="0" presId="urn:microsoft.com/office/officeart/2005/8/layout/chevron1"/>
    <dgm:cxn modelId="{4AF800A5-8404-4FC3-93B5-55A145902920}" type="presParOf" srcId="{65D3349B-1E3E-4AA9-9D22-A48AFD71CCAA}" destId="{161B1863-3568-4C83-885A-AD9A9E98EF66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4DD53-CED4-4A10-98FD-60CAB487FFC1}">
      <dsp:nvSpPr>
        <dsp:cNvPr id="0" name=""/>
        <dsp:cNvSpPr/>
      </dsp:nvSpPr>
      <dsp:spPr>
        <a:xfrm>
          <a:off x="10205" y="634361"/>
          <a:ext cx="2834612" cy="1133845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577128" y="634361"/>
        <a:ext cx="1700767" cy="1133845"/>
      </dsp:txXfrm>
    </dsp:sp>
    <dsp:sp modelId="{04475803-F5CE-4CA5-83E8-65FC288609EA}">
      <dsp:nvSpPr>
        <dsp:cNvPr id="0" name=""/>
        <dsp:cNvSpPr/>
      </dsp:nvSpPr>
      <dsp:spPr>
        <a:xfrm>
          <a:off x="10205" y="1909937"/>
          <a:ext cx="2267690" cy="197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Establish what data we want to collect.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Organize past files which will be scanned and transferred to the database.</a:t>
          </a:r>
        </a:p>
      </dsp:txBody>
      <dsp:txXfrm>
        <a:off x="10205" y="1909937"/>
        <a:ext cx="2267690" cy="1978488"/>
      </dsp:txXfrm>
    </dsp:sp>
    <dsp:sp modelId="{AC360D98-E6E6-433C-8ABD-C3B4CCF4F24F}">
      <dsp:nvSpPr>
        <dsp:cNvPr id="0" name=""/>
        <dsp:cNvSpPr/>
      </dsp:nvSpPr>
      <dsp:spPr>
        <a:xfrm>
          <a:off x="2628818" y="634361"/>
          <a:ext cx="2834612" cy="1133845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3195741" y="634361"/>
        <a:ext cx="1700767" cy="1133845"/>
      </dsp:txXfrm>
    </dsp:sp>
    <dsp:sp modelId="{1B63A886-2F75-4E17-B6C4-DB6B66AB2182}">
      <dsp:nvSpPr>
        <dsp:cNvPr id="0" name=""/>
        <dsp:cNvSpPr/>
      </dsp:nvSpPr>
      <dsp:spPr>
        <a:xfrm>
          <a:off x="2628818" y="1909937"/>
          <a:ext cx="2267690" cy="197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171450" lvl="1" indent="-171450" algn="l" defTabSz="711200">
            <a:lnSpc>
              <a:spcPts val="15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2"/>
              </a:solidFill>
            </a:rPr>
            <a:t>Take inventory of all frames and matboards and include pricing information. </a:t>
          </a:r>
        </a:p>
      </dsp:txBody>
      <dsp:txXfrm>
        <a:off x="2628818" y="1909937"/>
        <a:ext cx="2267690" cy="1978488"/>
      </dsp:txXfrm>
    </dsp:sp>
    <dsp:sp modelId="{7B28A6D9-A3F2-4231-A241-D8D1BBE7EED4}">
      <dsp:nvSpPr>
        <dsp:cNvPr id="0" name=""/>
        <dsp:cNvSpPr/>
      </dsp:nvSpPr>
      <dsp:spPr>
        <a:xfrm>
          <a:off x="5247431" y="634361"/>
          <a:ext cx="2834612" cy="1133845"/>
        </a:xfrm>
        <a:prstGeom prst="chevron">
          <a:avLst/>
        </a:prstGeom>
        <a:solidFill>
          <a:schemeClr val="accent3"/>
        </a:solidFill>
        <a:ln w="158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5814354" y="634361"/>
        <a:ext cx="1700767" cy="1133845"/>
      </dsp:txXfrm>
    </dsp:sp>
    <dsp:sp modelId="{836A5293-4B67-4468-A833-EC89E923410C}">
      <dsp:nvSpPr>
        <dsp:cNvPr id="0" name=""/>
        <dsp:cNvSpPr/>
      </dsp:nvSpPr>
      <dsp:spPr>
        <a:xfrm>
          <a:off x="5247431" y="1909937"/>
          <a:ext cx="2267690" cy="197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171450" lvl="1" indent="-171450" algn="l" defTabSz="711200">
            <a:lnSpc>
              <a:spcPts val="15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2"/>
              </a:solidFill>
            </a:rPr>
            <a:t>All of </a:t>
          </a:r>
          <a:r>
            <a:rPr lang="en-US" sz="1600" kern="1200" dirty="0" err="1">
              <a:solidFill>
                <a:schemeClr val="tx2"/>
              </a:solidFill>
            </a:rPr>
            <a:t>Abco</a:t>
          </a:r>
          <a:r>
            <a:rPr lang="en-US" sz="1600" kern="1200" dirty="0">
              <a:solidFill>
                <a:schemeClr val="tx2"/>
              </a:solidFill>
            </a:rPr>
            <a:t> Art Inc. data should be stored within the cloud.</a:t>
          </a:r>
        </a:p>
      </dsp:txBody>
      <dsp:txXfrm>
        <a:off x="5247431" y="1909937"/>
        <a:ext cx="2267690" cy="1978488"/>
      </dsp:txXfrm>
    </dsp:sp>
    <dsp:sp modelId="{7140E480-3CF5-40DD-BB5C-87E9DF098E96}">
      <dsp:nvSpPr>
        <dsp:cNvPr id="0" name=""/>
        <dsp:cNvSpPr/>
      </dsp:nvSpPr>
      <dsp:spPr>
        <a:xfrm>
          <a:off x="7866043" y="634361"/>
          <a:ext cx="2834612" cy="1133845"/>
        </a:xfrm>
        <a:prstGeom prst="chevron">
          <a:avLst/>
        </a:prstGeom>
        <a:solidFill>
          <a:schemeClr val="accent4"/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3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432966" y="634361"/>
        <a:ext cx="1700767" cy="1133845"/>
      </dsp:txXfrm>
    </dsp:sp>
    <dsp:sp modelId="{161B1863-3568-4C83-885A-AD9A9E98EF66}">
      <dsp:nvSpPr>
        <dsp:cNvPr id="0" name=""/>
        <dsp:cNvSpPr/>
      </dsp:nvSpPr>
      <dsp:spPr>
        <a:xfrm>
          <a:off x="7866043" y="1909937"/>
          <a:ext cx="2267690" cy="197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Through the use of APIs design a system that can access inventory and pricing data.</a:t>
          </a:r>
        </a:p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 The system will also be used to handle new and old orders</a:t>
          </a:r>
        </a:p>
      </dsp:txBody>
      <dsp:txXfrm>
        <a:off x="7866043" y="1909937"/>
        <a:ext cx="2267690" cy="1978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31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4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0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8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1C177A-16AB-4875-956B-9DBC8BB5953A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B86087-33C0-4520-AFD6-D5D11D0FE0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5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E512-1886-5072-1B78-D0713B5F0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Strategy</a:t>
            </a:r>
            <a:br>
              <a:rPr lang="en-US" dirty="0"/>
            </a:br>
            <a:r>
              <a:rPr lang="en-US" dirty="0"/>
              <a:t>2022-2024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F2D3B-9C3D-7EB2-2A5C-4E1F25B5F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Manuel</a:t>
            </a:r>
          </a:p>
        </p:txBody>
      </p:sp>
    </p:spTree>
    <p:extLst>
      <p:ext uri="{BB962C8B-B14F-4D97-AF65-F5344CB8AC3E}">
        <p14:creationId xmlns:p14="http://schemas.microsoft.com/office/powerpoint/2010/main" val="391815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E5C82-B095-C092-DAEE-7D5F2CC15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0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EC4B-BCB1-AA18-02E3-334AE662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87E3-FC3E-9849-1177-15B15627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Abco Art Inc. started off as a commercial graphic art studio and commercial sign business in 1945. It was then converted into an art supply and custom framing store in 1954.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Located on Sunrise Highway. One of the busiest roads on Long Island. </a:t>
            </a:r>
          </a:p>
          <a:p>
            <a:pPr>
              <a:buSzPct val="106000"/>
              <a:buFont typeface="Wingdings" panose="05000000000000000000" pitchFamily="2" charset="2"/>
              <a:buChar char="q"/>
            </a:pPr>
            <a:r>
              <a:rPr lang="en-US" sz="2600" dirty="0"/>
              <a:t>Thrived as a framing business writing hundred of orders everyday.</a:t>
            </a:r>
          </a:p>
          <a:p>
            <a:pPr>
              <a:buSzPct val="106000"/>
              <a:buFont typeface="Wingdings" panose="05000000000000000000" pitchFamily="2" charset="2"/>
              <a:buChar char="q"/>
            </a:pPr>
            <a:r>
              <a:rPr lang="en-US" sz="2600" dirty="0"/>
              <a:t>At its peak employed over two dozen workers. </a:t>
            </a:r>
          </a:p>
          <a:p>
            <a:pPr>
              <a:buSzPct val="106000"/>
              <a:buFont typeface="Wingdings" panose="05000000000000000000" pitchFamily="2" charset="2"/>
              <a:buChar char="q"/>
            </a:pPr>
            <a:r>
              <a:rPr lang="en-US" sz="2600" dirty="0"/>
              <a:t>Main vendors: Omega </a:t>
            </a:r>
            <a:r>
              <a:rPr lang="en-US" sz="2600" dirty="0" err="1"/>
              <a:t>Moulding</a:t>
            </a:r>
            <a:r>
              <a:rPr lang="en-US" sz="2600" dirty="0"/>
              <a:t>, Studio </a:t>
            </a:r>
            <a:r>
              <a:rPr lang="en-US" sz="2600" dirty="0" err="1"/>
              <a:t>Moulding</a:t>
            </a:r>
            <a:r>
              <a:rPr lang="en-US" sz="2600" dirty="0"/>
              <a:t>, Larson </a:t>
            </a:r>
            <a:r>
              <a:rPr lang="en-US" sz="2600" dirty="0" err="1"/>
              <a:t>Juhl</a:t>
            </a:r>
            <a:r>
              <a:rPr lang="en-US" sz="2600" dirty="0"/>
              <a:t>, and Bainbridge.</a:t>
            </a:r>
          </a:p>
          <a:p>
            <a:pPr>
              <a:buSzPct val="106000"/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302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14F3-A4C5-BBF9-50E8-11CB8810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105D-4717-D1B9-7F2A-9B3B5990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1"/>
            <a:ext cx="10058400" cy="40233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According to McKinsey &amp; Company less than 30% of businesses that undergo a digital transformation succeed. However, this can vary depending on the companies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According to IBISWorld, the Wood Framing industry is worth $24.1 billion as of 2022.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number of framing stores in the U.S. is decreasing every year and currently there are less than 6,000.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 other words, the market is insanely competitive. Before </a:t>
            </a:r>
            <a:r>
              <a:rPr lang="en-US" sz="2800" dirty="0" err="1"/>
              <a:t>Abco</a:t>
            </a:r>
            <a:r>
              <a:rPr lang="en-US" sz="2800" dirty="0"/>
              <a:t> can even considers expanding it is imperative that internal issues are resolved.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34FD-F9F8-936B-D239-AFB4BA3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Multitude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BD91-A2AC-64D8-A00C-7FF111A3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Abco has a selection of over 500 frame samples and matboards. They are all numbered and have a unique ID that correlates to their company. Abco also stocks over 100 different ready-made frames.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Due to downsizing there are now only about half a dozen to a dozen workers there at a time. Also the art supply side of the business was terminated.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Sale records are kept in a notebook.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Past orders are kept in boxes in the back of the store.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current Maturity Level 0: Unaware –There is no ownership, security, or any system defined for data in the organization.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010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0D62-6CCF-C488-BB03-7A5EF3B5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561F03-B830-85AF-A3EF-4B054FB1C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7" b="35238"/>
          <a:stretch/>
        </p:blipFill>
        <p:spPr>
          <a:xfrm>
            <a:off x="4201868" y="233082"/>
            <a:ext cx="7721191" cy="62357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D5EFC-6D5A-0A91-464F-D03A33CB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handwritings can be difficult to interpret.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Mistakes from ordering the wrong frame or glass can easily become costly.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Bigger orders would have be written separately.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297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F6728A-5C56-1368-C1B4-948FAC77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and Matboards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305F90B-97F5-F84F-D145-15AE4AFC5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90" y="382867"/>
            <a:ext cx="8084110" cy="539570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29F024-CA05-0E1D-F786-E076CECC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There are over 500 frame and matboard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Price changes are frequent and each sample has to be changed manually.</a:t>
            </a:r>
          </a:p>
        </p:txBody>
      </p:sp>
    </p:spTree>
    <p:extLst>
      <p:ext uri="{BB962C8B-B14F-4D97-AF65-F5344CB8AC3E}">
        <p14:creationId xmlns:p14="http://schemas.microsoft.com/office/powerpoint/2010/main" val="226080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49FF-BDF8-82E1-3ED0-84D43450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7E1C-8E42-19A8-1E92-4914AD60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owner is very old-school and the business is her father’s legacy. As a result, she rarely makes any changes to the business.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Implementing anything knew would be a “bottom-up” approach. Most of the employees are younger and have no problem working with technology.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Because of the size of </a:t>
            </a:r>
            <a:r>
              <a:rPr lang="en-US" dirty="0" err="1"/>
              <a:t>Abco</a:t>
            </a:r>
            <a:r>
              <a:rPr lang="en-US" dirty="0"/>
              <a:t> Art it would be more beneficial to invest into a cloud service to store our data. Frames and inventory stock would be kept in excel sheets and accessed through Dropbox using Microsoft OneDrive.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Sales records and operating costs will also be collected using excel.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Eventually, a system will be put into place to connect the inventory spreadsheets and Sale spreadsheets via APIs.</a:t>
            </a:r>
          </a:p>
        </p:txBody>
      </p:sp>
    </p:spTree>
    <p:extLst>
      <p:ext uri="{BB962C8B-B14F-4D97-AF65-F5344CB8AC3E}">
        <p14:creationId xmlns:p14="http://schemas.microsoft.com/office/powerpoint/2010/main" val="163108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736FAD-D766-B182-0401-7F53D555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8328"/>
              </p:ext>
            </p:extLst>
          </p:nvPr>
        </p:nvGraphicFramePr>
        <p:xfrm>
          <a:off x="884004" y="1737360"/>
          <a:ext cx="1071086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9393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1642</TotalTime>
  <Words>573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Data Strategy 2022-2024</vt:lpstr>
      <vt:lpstr>PowerPoint Presentation</vt:lpstr>
      <vt:lpstr>About The Business</vt:lpstr>
      <vt:lpstr>About The Business</vt:lpstr>
      <vt:lpstr>Multitude of Problems</vt:lpstr>
      <vt:lpstr>Orders</vt:lpstr>
      <vt:lpstr>Frames and Matboards</vt:lpstr>
      <vt:lpstr>Data Strategy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Strategy: Abco Art</dc:title>
  <dc:creator>Raphael Jr Manuel</dc:creator>
  <cp:lastModifiedBy>Raphael Jr Manuel</cp:lastModifiedBy>
  <cp:revision>32</cp:revision>
  <dcterms:created xsi:type="dcterms:W3CDTF">2022-04-30T20:16:01Z</dcterms:created>
  <dcterms:modified xsi:type="dcterms:W3CDTF">2023-01-13T17:29:24Z</dcterms:modified>
</cp:coreProperties>
</file>