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715" r:id="rId2"/>
  </p:sldMasterIdLst>
  <p:notesMasterIdLst>
    <p:notesMasterId r:id="rId12"/>
  </p:notesMasterIdLst>
  <p:sldIdLst>
    <p:sldId id="262" r:id="rId3"/>
    <p:sldId id="256" r:id="rId4"/>
    <p:sldId id="263" r:id="rId5"/>
    <p:sldId id="265" r:id="rId6"/>
    <p:sldId id="266" r:id="rId7"/>
    <p:sldId id="267" r:id="rId8"/>
    <p:sldId id="261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d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B43"/>
    <a:srgbClr val="E6E43A"/>
    <a:srgbClr val="E3D638"/>
    <a:srgbClr val="495899"/>
    <a:srgbClr val="FFFF00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3961" autoAdjust="0"/>
  </p:normalViewPr>
  <p:slideViewPr>
    <p:cSldViewPr>
      <p:cViewPr>
        <p:scale>
          <a:sx n="75" d="100"/>
          <a:sy n="75" d="100"/>
        </p:scale>
        <p:origin x="-16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cs typeface="+mn-cs"/>
              </a:defRPr>
            </a:lvl1pPr>
          </a:lstStyle>
          <a:p>
            <a:pPr>
              <a:defRPr/>
            </a:pPr>
            <a:fld id="{E3B8D092-F64F-4F2D-AE4B-B7E1E9738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3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aseline="0" smtClean="0"/>
              <a:t>Copyright © 2013 Pearson Education, Inc. Publishing as Pearson Addison-Wesley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CCC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4958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4" name="Picture 4" descr="Pearson-logo_AW-imprint_black-text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67400"/>
            <a:ext cx="1143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3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BCDDC6A-14AF-438C-9757-F53406BD4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5DE1893-6E5E-4EF4-A04F-61AA007E1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2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1599A6-6EC7-48D5-81FB-77191BD4A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E1302C-A062-4A9A-B134-0AE9C6017D2D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953-743A-4B90-8F44-00CA40BF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6C47-811A-4F76-AFE1-6935DF7AB0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CD74BA82-94D7-4C8B-A025-411EEEED10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7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73EA-A961-4FD5-AD8B-B2EAEFC4B7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BA5D5AD5-C352-4A91-A9CF-C4A0D0549B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96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DE2B-9C10-48FE-8985-ACA7D2C2FA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DCDBDF50-55A3-48D0-A4D3-3AB0934D3B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98F-769D-40CA-8893-E8844FBB70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D304318A-7845-45F8-A7D9-8476320D95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50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BB89-737C-4F60-9C03-914DD67ABD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C90127CF-D5CC-49ED-8A18-1A86B3083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BF9-4B0B-4D2C-B0E8-D5810274FB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AD106605-A666-4FE8-B531-C732D1DDFA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5D5AD5-C352-4A91-A9CF-C4A0D0549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6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B4-9B91-4353-A174-AB56825924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CCA6C95E-7084-4C50-B651-5C6336EAFC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92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A3B1-C524-4B9C-80A1-64462CD95E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367D8A3B-6EE0-4F13-9030-8E5E8D9A3A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9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1293-AAE5-40C2-BD95-21DCE0BF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22754E3A-B6B4-413F-B30F-2D942E745E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01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9DA-5D41-42FC-A07E-9A0291662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FBCDDC6A-14AF-438C-9757-F53406BD41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01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10A5-1B5C-406F-9ECB-517DEC74F1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55DE1893-6E5E-4EF4-A04F-61AA007E11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4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9DF-1BD3-489B-98B1-8A4989F4A2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F58A-9F66-430C-9F98-420C2E1AE5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7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CDBDF50-55A3-48D0-A4D3-3AB0934D3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0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304318A-7845-45F8-A7D9-8476320D9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90127CF-D5CC-49ED-8A18-1A86B308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D106605-A666-4FE8-B531-C732D1DDF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CA6C95E-7084-4C50-B651-5C6336EAF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67D8A3B-6EE0-4F13-9030-8E5E8D9A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754E3A-B6B4-413F-B30F-2D942E745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3399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D74BA82-94D7-4C8B-A025-411EEEED1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aseline="0" smtClean="0"/>
              <a:t>Copyright © 2013 Pearson Education, Inc. Publishing as Pearson Addison-Wesley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266C-A2CC-41AB-B43E-50EF36BCB3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Click to Continue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1-</a:t>
            </a:r>
            <a:fld id="{CD74BA82-94D7-4C8B-A025-411EEEED10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5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5953-743A-4B90-8F44-00CA40BF5661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03213"/>
            <a:ext cx="9144000" cy="3125787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</a:rPr>
              <a:t>Turning Algorithm Design into Pseudocode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b="1" dirty="0">
                <a:latin typeface="Times New Roman"/>
              </a:rPr>
              <a:t>Turning Algorithm Design into Pseudocode</a:t>
            </a:r>
            <a:br>
              <a:rPr lang="en-US" b="1" dirty="0">
                <a:latin typeface="Times New Roman"/>
              </a:rPr>
            </a:br>
            <a:r>
              <a:rPr lang="en-US" b="1" dirty="0">
                <a:latin typeface="Times New Roman"/>
              </a:rPr>
              <a:t>(Gaddis)</a:t>
            </a:r>
            <a:endParaRPr lang="en-US" b="1" i="0" u="none" strike="noStrike" baseline="0" dirty="0" smtClean="0"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i="0" u="none" strike="noStrike" baseline="0" dirty="0" smtClean="0">
                <a:latin typeface="Times New Roman"/>
              </a:rPr>
              <a:t>Consider the following (modified) </a:t>
            </a:r>
            <a:r>
              <a:rPr lang="en-US" strike="noStrike" baseline="0" dirty="0" smtClean="0">
                <a:latin typeface="Times New Roman"/>
              </a:rPr>
              <a:t>excerpts</a:t>
            </a:r>
            <a:r>
              <a:rPr lang="en-US" i="0" u="none" strike="noStrike" baseline="0" dirty="0" smtClean="0">
                <a:latin typeface="Times New Roman"/>
              </a:rPr>
              <a:t> from the Tony Gaddis textbook </a:t>
            </a:r>
          </a:p>
          <a:p>
            <a:pPr marL="400050" lvl="1" indent="0">
              <a:buNone/>
            </a:pPr>
            <a:r>
              <a:rPr lang="en-US" i="1" u="none" strike="noStrike" baseline="0" dirty="0" smtClean="0">
                <a:latin typeface="Times New Roman"/>
              </a:rPr>
              <a:t>Starting Out with Programming Logic and Design</a:t>
            </a:r>
            <a:r>
              <a:rPr lang="en-US" i="0" u="none" strike="noStrike" baseline="0" dirty="0" smtClean="0">
                <a:latin typeface="Times New Roman"/>
              </a:rPr>
              <a:t>, 3</a:t>
            </a:r>
            <a:r>
              <a:rPr lang="en-US" i="0" u="none" strike="noStrike" baseline="30000" dirty="0" smtClean="0">
                <a:latin typeface="Times New Roman"/>
              </a:rPr>
              <a:t>rd</a:t>
            </a:r>
            <a:r>
              <a:rPr lang="en-US" i="0" u="none" strike="noStrike" baseline="0" dirty="0" smtClean="0">
                <a:latin typeface="Times New Roman"/>
              </a:rPr>
              <a:t> edition:</a:t>
            </a:r>
          </a:p>
          <a:p>
            <a:pPr marL="0" lvl="0" indent="0">
              <a:buNone/>
            </a:pPr>
            <a:endParaRPr lang="en-US" sz="2400" dirty="0">
              <a:latin typeface="Times New Roman"/>
            </a:endParaRPr>
          </a:p>
          <a:p>
            <a:pPr marL="0" indent="0">
              <a:buNone/>
            </a:pPr>
            <a:r>
              <a:rPr lang="en-US" dirty="0" smtClean="0"/>
              <a:t>They are from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In the </a:t>
            </a:r>
            <a:r>
              <a:rPr lang="en-US" b="1" dirty="0" smtClean="0"/>
              <a:t>Spotlight </a:t>
            </a:r>
            <a:r>
              <a:rPr lang="en-US" dirty="0" smtClean="0"/>
              <a:t>topic called</a:t>
            </a:r>
          </a:p>
          <a:p>
            <a:pPr marL="400050" lvl="1" indent="0">
              <a:buNone/>
            </a:pPr>
            <a:r>
              <a:rPr lang="en-US" i="1" dirty="0" smtClean="0"/>
              <a:t>Calculating </a:t>
            </a:r>
            <a:r>
              <a:rPr lang="en-US" i="1" dirty="0"/>
              <a:t>Cell Phone Overage </a:t>
            </a:r>
            <a:r>
              <a:rPr lang="en-US" i="1" dirty="0" smtClean="0"/>
              <a:t>Fees.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 </a:t>
            </a:r>
            <a:r>
              <a:rPr lang="en-US" dirty="0"/>
              <a:t>the steps from </a:t>
            </a:r>
            <a:r>
              <a:rPr lang="en-US" b="1" dirty="0">
                <a:solidFill>
                  <a:srgbClr val="FF0000"/>
                </a:solidFill>
              </a:rPr>
              <a:t>Polya</a:t>
            </a:r>
            <a:r>
              <a:rPr lang="en-US" dirty="0"/>
              <a:t>’s </a:t>
            </a:r>
            <a:r>
              <a:rPr lang="en-US" i="1" dirty="0"/>
              <a:t>How to Solve </a:t>
            </a:r>
            <a:r>
              <a:rPr lang="en-US" i="1" dirty="0" smtClean="0"/>
              <a:t>It</a:t>
            </a:r>
            <a:r>
              <a:rPr lang="en-US" dirty="0" smtClean="0"/>
              <a:t> :</a:t>
            </a:r>
          </a:p>
          <a:p>
            <a:pPr lvl="4"/>
            <a:endParaRPr lang="en-US" sz="1400" dirty="0"/>
          </a:p>
          <a:p>
            <a:pPr marL="571500" indent="-514350">
              <a:buClrTx/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</a:rPr>
              <a:t>Understand the problem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</a:rPr>
              <a:t>Make a plan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</a:rPr>
              <a:t>Carry out the </a:t>
            </a:r>
            <a:r>
              <a:rPr lang="en-US" b="1" i="1" dirty="0" smtClean="0">
                <a:solidFill>
                  <a:srgbClr val="FF0000"/>
                </a:solidFill>
              </a:rPr>
              <a:t>plan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Look Back on your Work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 algn="ctr">
              <a:spcBef>
                <a:spcPct val="20000"/>
              </a:spcBef>
            </a:pPr>
            <a:r>
              <a:rPr lang="en-US" sz="3200" b="1" dirty="0" smtClean="0">
                <a:latin typeface="Times New Roman"/>
              </a:rPr>
              <a:t>Turning Algorithm Design into Pseudocode</a:t>
            </a:r>
            <a:br>
              <a:rPr lang="en-US" sz="3200" b="1" dirty="0" smtClean="0">
                <a:latin typeface="Times New Roman"/>
              </a:rPr>
            </a:br>
            <a:r>
              <a:rPr lang="en-US" sz="2400" i="1" dirty="0">
                <a:solidFill>
                  <a:srgbClr val="000000"/>
                </a:solidFill>
                <a:latin typeface="Times New Roman"/>
                <a:cs typeface="Arial"/>
              </a:rPr>
              <a:t>Calculating Cell Phone Overage Fees.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1284287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First</a:t>
            </a:r>
            <a:r>
              <a:rPr lang="en-US" sz="2000" b="0" dirty="0">
                <a:solidFill>
                  <a:srgbClr val="000000"/>
                </a:solidFill>
              </a:rPr>
              <a:t>, you want to make sure that you </a:t>
            </a:r>
            <a:r>
              <a:rPr lang="en-US" sz="2000" b="0" i="1" dirty="0">
                <a:solidFill>
                  <a:srgbClr val="000000"/>
                </a:solidFill>
              </a:rPr>
              <a:t>understand the steps that the program must perform</a:t>
            </a:r>
            <a:r>
              <a:rPr lang="en-US" sz="2000" b="0" dirty="0">
                <a:solidFill>
                  <a:srgbClr val="000000"/>
                </a:solidFill>
              </a:rPr>
              <a:t>. </a:t>
            </a:r>
          </a:p>
          <a:p>
            <a:pPr marL="342900" lvl="0" indent="-342900">
              <a:buFontTx/>
              <a:buChar char="•"/>
            </a:pPr>
            <a:r>
              <a:rPr lang="en-US" sz="2000" b="0" dirty="0">
                <a:solidFill>
                  <a:srgbClr val="000000"/>
                </a:solidFill>
              </a:rPr>
              <a:t>It will be helpful if you closely look at the way you’ve been solving this problem </a:t>
            </a:r>
            <a:r>
              <a:rPr lang="en-US" sz="2000" b="0" i="1" dirty="0">
                <a:solidFill>
                  <a:srgbClr val="000000"/>
                </a:solidFill>
              </a:rPr>
              <a:t>using </a:t>
            </a:r>
            <a:r>
              <a:rPr lang="en-US" sz="2000" i="1" dirty="0">
                <a:solidFill>
                  <a:srgbClr val="000000"/>
                </a:solidFill>
              </a:rPr>
              <a:t>only</a:t>
            </a:r>
            <a:r>
              <a:rPr lang="en-US" sz="2000" b="0" i="1" dirty="0">
                <a:solidFill>
                  <a:srgbClr val="000000"/>
                </a:solidFill>
              </a:rPr>
              <a:t> paper and pencil, or calculator</a:t>
            </a:r>
            <a:r>
              <a:rPr lang="en-US" sz="2000" b="0" dirty="0" smtClean="0">
                <a:solidFill>
                  <a:srgbClr val="000000"/>
                </a:solidFill>
              </a:rPr>
              <a:t>: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2819400"/>
            <a:ext cx="4497388" cy="4038599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</a:rPr>
              <a:t>I. Manual Algorithm (</a:t>
            </a:r>
            <a:r>
              <a:rPr lang="en-US" sz="2000" b="1" i="1" dirty="0">
                <a:solidFill>
                  <a:srgbClr val="000000"/>
                </a:solidFill>
              </a:rPr>
              <a:t>Using pencil and paper, or calculator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You get the number of excess minutes that you have used.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You multiply the number of excess minutes by </a:t>
            </a:r>
            <a:r>
              <a:rPr lang="en-US" i="1" dirty="0">
                <a:solidFill>
                  <a:srgbClr val="000000"/>
                </a:solidFill>
              </a:rPr>
              <a:t>0.35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result of the calculation is your current overage fee.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819400"/>
            <a:ext cx="4041775" cy="4038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5953-743A-4B90-8F44-00CA40BF5661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00" y="5880099"/>
            <a:ext cx="51054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Polya: </a:t>
            </a:r>
            <a:r>
              <a:rPr lang="en-US" sz="4000" b="1" i="1" dirty="0" smtClean="0">
                <a:solidFill>
                  <a:srgbClr val="FF0000"/>
                </a:solidFill>
              </a:rPr>
              <a:t>Understand The Problem</a:t>
            </a:r>
            <a:endParaRPr lang="en-US" sz="4000" b="1" i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/>
              </a:rPr>
              <a:t>Turning Algorithm Design into Pseudocode</a:t>
            </a:r>
            <a:br>
              <a:rPr lang="en-US" sz="3200" b="1" dirty="0">
                <a:latin typeface="Times New Roman"/>
              </a:rPr>
            </a:br>
            <a:r>
              <a:rPr lang="en-US" sz="2400" i="1" dirty="0">
                <a:solidFill>
                  <a:srgbClr val="000000"/>
                </a:solidFill>
                <a:latin typeface="Times New Roman"/>
              </a:rPr>
              <a:t>Calculating Cell Phone Overage Fees.</a:t>
            </a:r>
            <a:endParaRPr lang="en-US" sz="3200" b="1" dirty="0">
              <a:latin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1284287"/>
          </a:xfrm>
        </p:spPr>
        <p:txBody>
          <a:bodyPr/>
          <a:lstStyle/>
          <a:p>
            <a:pPr lvl="0" algn="ctr"/>
            <a:r>
              <a:rPr lang="en-US" sz="2800" b="0" dirty="0"/>
              <a:t>Ask yourself the following questions about this algorithm: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2819400"/>
            <a:ext cx="4497388" cy="4038599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</a:rPr>
              <a:t>I. Manual Algorithm (</a:t>
            </a:r>
            <a:r>
              <a:rPr lang="en-US" sz="2000" b="1" i="1" dirty="0">
                <a:solidFill>
                  <a:srgbClr val="000000"/>
                </a:solidFill>
              </a:rPr>
              <a:t>Using pencil and paper, or calculator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You get the number of excess minutes that you have used.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You multiply the number of excess minutes by </a:t>
            </a:r>
            <a:r>
              <a:rPr lang="en-US" i="1" dirty="0">
                <a:solidFill>
                  <a:srgbClr val="000000"/>
                </a:solidFill>
              </a:rPr>
              <a:t>0.35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result of the calculation is your current overage fee.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819400"/>
            <a:ext cx="4498975" cy="4038599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Question</a:t>
            </a:r>
            <a:r>
              <a:rPr lang="en-US" sz="1800" dirty="0">
                <a:solidFill>
                  <a:srgbClr val="000000"/>
                </a:solidFill>
              </a:rPr>
              <a:t>:	</a:t>
            </a:r>
            <a:r>
              <a:rPr lang="en-US" sz="1800" b="1" dirty="0">
                <a:solidFill>
                  <a:srgbClr val="000000"/>
                </a:solidFill>
              </a:rPr>
              <a:t>What input do I need to perform 	this algorithm?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Answer</a:t>
            </a:r>
            <a:r>
              <a:rPr lang="en-US" sz="1800" dirty="0">
                <a:solidFill>
                  <a:srgbClr val="000000"/>
                </a:solidFill>
              </a:rPr>
              <a:t>:	I need the number of excess minutes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Question</a:t>
            </a:r>
            <a:r>
              <a:rPr lang="en-US" sz="1800" dirty="0">
                <a:solidFill>
                  <a:srgbClr val="000000"/>
                </a:solidFill>
              </a:rPr>
              <a:t>:	</a:t>
            </a:r>
            <a:r>
              <a:rPr lang="en-US" sz="1800" b="1" dirty="0">
                <a:solidFill>
                  <a:srgbClr val="000000"/>
                </a:solidFill>
              </a:rPr>
              <a:t>What must I do with the input?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Answer</a:t>
            </a:r>
            <a:r>
              <a:rPr lang="en-US" sz="1800" dirty="0">
                <a:solidFill>
                  <a:srgbClr val="000000"/>
                </a:solidFill>
              </a:rPr>
              <a:t>:	I must multiply the input (the 	number of excess minutes) by 0.35. 	The result of that calculation is the 	overage fee.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Question</a:t>
            </a:r>
            <a:r>
              <a:rPr lang="en-US" sz="1800" dirty="0">
                <a:solidFill>
                  <a:srgbClr val="000000"/>
                </a:solidFill>
              </a:rPr>
              <a:t>:	</a:t>
            </a:r>
            <a:r>
              <a:rPr lang="en-US" sz="1800" b="1" dirty="0">
                <a:solidFill>
                  <a:srgbClr val="000000"/>
                </a:solidFill>
              </a:rPr>
              <a:t>What output must I produce?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Answer</a:t>
            </a:r>
            <a:r>
              <a:rPr lang="en-US" sz="1800" dirty="0">
                <a:solidFill>
                  <a:srgbClr val="000000"/>
                </a:solidFill>
              </a:rPr>
              <a:t>:	The overage fee.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5953-743A-4B90-8F44-00CA40BF5661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00" y="5880099"/>
            <a:ext cx="51054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Polya: </a:t>
            </a:r>
            <a:r>
              <a:rPr lang="en-US" sz="4000" b="1" i="1" dirty="0" smtClean="0">
                <a:solidFill>
                  <a:srgbClr val="FF0000"/>
                </a:solidFill>
              </a:rPr>
              <a:t>Understand The Problem</a:t>
            </a:r>
            <a:endParaRPr lang="en-US" sz="4000" b="1" i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/>
              </a:rPr>
              <a:t>Turning Algorithm Design into Pseudocode</a:t>
            </a:r>
            <a:br>
              <a:rPr lang="en-US" sz="3200" b="1" dirty="0">
                <a:latin typeface="Times New Roman"/>
              </a:rPr>
            </a:br>
            <a:r>
              <a:rPr lang="en-US" sz="2400" i="1" dirty="0">
                <a:solidFill>
                  <a:srgbClr val="000000"/>
                </a:solidFill>
                <a:latin typeface="Times New Roman"/>
              </a:rPr>
              <a:t>Calculating Cell Phone Overage Fees.</a:t>
            </a:r>
            <a:endParaRPr lang="en-US" sz="3200" b="1" dirty="0">
              <a:latin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1284287"/>
          </a:xfrm>
        </p:spPr>
        <p:txBody>
          <a:bodyPr/>
          <a:lstStyle/>
          <a:p>
            <a:pPr marL="342900" lvl="0" indent="-342900">
              <a:buFontTx/>
              <a:buChar char="•"/>
            </a:pPr>
            <a:r>
              <a:rPr lang="en-US" b="0" dirty="0">
                <a:solidFill>
                  <a:srgbClr val="000000"/>
                </a:solidFill>
              </a:rPr>
              <a:t>Now that you have identified the input, the process that must be performed, and the output, you can write the general steps of the program’s algorithm: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2819400"/>
            <a:ext cx="4497388" cy="4038599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</a:rPr>
              <a:t>I. Manual Algorithm (</a:t>
            </a:r>
            <a:r>
              <a:rPr lang="en-US" sz="2000" b="1" i="1" dirty="0">
                <a:solidFill>
                  <a:srgbClr val="000000"/>
                </a:solidFill>
              </a:rPr>
              <a:t>Using pencil and paper, or calculator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You get the number of excess minutes that you have used.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You multiply the number of excess minutes by </a:t>
            </a:r>
            <a:r>
              <a:rPr lang="en-US" i="1" dirty="0">
                <a:solidFill>
                  <a:srgbClr val="000000"/>
                </a:solidFill>
              </a:rPr>
              <a:t>0.35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result of the calculation is your current overage fee.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819400"/>
            <a:ext cx="4498975" cy="4038599"/>
          </a:xfrm>
        </p:spPr>
        <p:txBody>
          <a:bodyPr/>
          <a:lstStyle/>
          <a:p>
            <a:r>
              <a:rPr lang="en-US" b="1" dirty="0"/>
              <a:t>II. Computer </a:t>
            </a:r>
            <a:r>
              <a:rPr lang="en-US" b="1" dirty="0" smtClean="0"/>
              <a:t>Algorithm</a:t>
            </a:r>
          </a:p>
          <a:p>
            <a:pPr lvl="3"/>
            <a:endParaRPr lang="en-US" b="1" dirty="0"/>
          </a:p>
          <a:p>
            <a:pPr marL="514350" indent="-457200">
              <a:buClrTx/>
              <a:buFont typeface="+mj-lt"/>
              <a:buAutoNum type="arabicPeriod"/>
            </a:pPr>
            <a:r>
              <a:rPr lang="en-US" dirty="0"/>
              <a:t>Get the number of excess minutes as input</a:t>
            </a: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dirty="0"/>
              <a:t>Calculate the overage fee by multiplying the number of excess minutes by </a:t>
            </a:r>
            <a:r>
              <a:rPr lang="en-US" i="1" dirty="0"/>
              <a:t>0.35.</a:t>
            </a: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dirty="0"/>
              <a:t>Display the overage fee.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5953-743A-4B90-8F44-00CA40BF5661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5880099"/>
            <a:ext cx="5105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Polya: </a:t>
            </a:r>
            <a:r>
              <a:rPr lang="en-US" sz="4000" b="1" i="1" dirty="0" smtClean="0">
                <a:solidFill>
                  <a:srgbClr val="FF0000"/>
                </a:solidFill>
              </a:rPr>
              <a:t>Make A Plan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/>
              </a:rPr>
              <a:t>Turning Algorithm Design into Pseudocode</a:t>
            </a:r>
            <a:br>
              <a:rPr lang="en-US" sz="3200" b="1" dirty="0">
                <a:latin typeface="Times New Roman"/>
              </a:rPr>
            </a:br>
            <a:r>
              <a:rPr lang="en-US" sz="3200" b="1" dirty="0">
                <a:latin typeface="Times New Roman"/>
              </a:rPr>
              <a:t>(Gaddis)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1284287"/>
          </a:xfrm>
        </p:spPr>
        <p:txBody>
          <a:bodyPr/>
          <a:lstStyle/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The exercise produces the </a:t>
            </a:r>
            <a:r>
              <a:rPr lang="en-US" b="0" dirty="0" smtClean="0"/>
              <a:t>following</a:t>
            </a:r>
          </a:p>
          <a:p>
            <a:pPr lvl="0"/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2819400"/>
            <a:ext cx="4497388" cy="4038599"/>
          </a:xfrm>
        </p:spPr>
        <p:txBody>
          <a:bodyPr/>
          <a:lstStyle/>
          <a:p>
            <a:pPr lvl="0"/>
            <a:r>
              <a:rPr lang="en-US" b="1" dirty="0"/>
              <a:t>III. Pseudocode</a:t>
            </a:r>
            <a:r>
              <a:rPr lang="en-US" dirty="0" smtClean="0"/>
              <a:t>:</a:t>
            </a:r>
            <a:endParaRPr lang="en-US" dirty="0"/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/>
              <a:t>Display “Enter the number of excess minutes.”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/>
              <a:t>Input excessMinutes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/>
              <a:t>Set overageFee = excessMinutes * 0.35</a:t>
            </a:r>
          </a:p>
          <a:p>
            <a:pPr marL="571500" indent="-514350">
              <a:buClrTx/>
              <a:buFont typeface="+mj-lt"/>
              <a:buAutoNum type="arabicPeriod"/>
            </a:pPr>
            <a:r>
              <a:rPr lang="en-US" dirty="0"/>
              <a:t>Display “Your current overage fee is $”, </a:t>
            </a:r>
            <a:r>
              <a:rPr lang="en-US" dirty="0" smtClean="0"/>
              <a:t>overageFee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819400"/>
            <a:ext cx="4498975" cy="4038599"/>
          </a:xfrm>
        </p:spPr>
        <p:txBody>
          <a:bodyPr/>
          <a:lstStyle/>
          <a:p>
            <a:r>
              <a:rPr lang="en-US" b="1" dirty="0"/>
              <a:t>II. Computer </a:t>
            </a:r>
            <a:r>
              <a:rPr lang="en-US" b="1" dirty="0" smtClean="0"/>
              <a:t>Algorithm</a:t>
            </a:r>
          </a:p>
          <a:p>
            <a:pPr lvl="3"/>
            <a:endParaRPr lang="en-US" b="1" dirty="0"/>
          </a:p>
          <a:p>
            <a:pPr marL="514350" indent="-457200">
              <a:buClrTx/>
              <a:buFont typeface="+mj-lt"/>
              <a:buAutoNum type="arabicPeriod"/>
            </a:pPr>
            <a:r>
              <a:rPr lang="en-US" dirty="0"/>
              <a:t>Get the number of excess minutes as input</a:t>
            </a: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dirty="0"/>
              <a:t>Calculate the overage fee by multiplying the number of excess minutes by </a:t>
            </a:r>
            <a:r>
              <a:rPr lang="en-US" i="1" dirty="0"/>
              <a:t>0.35.</a:t>
            </a: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dirty="0"/>
              <a:t>Display the overage fee.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5953-743A-4B90-8F44-00CA40BF566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5880099"/>
            <a:ext cx="5105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Polya: </a:t>
            </a:r>
            <a:r>
              <a:rPr lang="en-US" sz="4000" b="1" i="1" dirty="0" smtClean="0">
                <a:solidFill>
                  <a:srgbClr val="FF0000"/>
                </a:solidFill>
              </a:rPr>
              <a:t>Carry Out The Plan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7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lvl="0" algn="ctr"/>
            <a:r>
              <a:rPr lang="en-US" b="1" dirty="0">
                <a:latin typeface="Times New Roman"/>
              </a:rPr>
              <a:t>Turning Algorithm Design into </a:t>
            </a:r>
            <a:r>
              <a:rPr lang="en-US" b="1" dirty="0" smtClean="0">
                <a:latin typeface="Times New Roman"/>
              </a:rPr>
              <a:t>Pseudocode</a:t>
            </a:r>
            <a:br>
              <a:rPr lang="en-US" b="1" dirty="0" smtClean="0">
                <a:latin typeface="Times New Roman"/>
              </a:rPr>
            </a:br>
            <a:r>
              <a:rPr lang="en-US" dirty="0">
                <a:latin typeface="Times New Roman"/>
              </a:rPr>
              <a:t>( </a:t>
            </a:r>
            <a:r>
              <a:rPr lang="en-US" i="1" u="sng" dirty="0">
                <a:latin typeface="Times New Roman"/>
              </a:rPr>
              <a:t>not</a:t>
            </a:r>
            <a:r>
              <a:rPr lang="en-US" dirty="0">
                <a:latin typeface="Times New Roman"/>
              </a:rPr>
              <a:t> from the Gaddis text)</a:t>
            </a:r>
            <a:br>
              <a:rPr lang="en-US" dirty="0">
                <a:latin typeface="Times New Roman"/>
              </a:rPr>
            </a:br>
            <a:endParaRPr lang="en-US" b="1" i="0" u="none" strike="noStrike" baseline="0" dirty="0" smtClean="0"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i="0" u="none" strike="noStrike" baseline="0" dirty="0" smtClean="0">
                <a:latin typeface="Times New Roman"/>
              </a:rPr>
              <a:t>Design, of course, </a:t>
            </a:r>
            <a:r>
              <a:rPr lang="en-US" b="1" i="1" u="none" strike="noStrike" baseline="0" dirty="0" smtClean="0">
                <a:latin typeface="Times New Roman"/>
              </a:rPr>
              <a:t>cannot be tested</a:t>
            </a:r>
            <a:r>
              <a:rPr lang="en-US" i="0" u="none" strike="noStrike" baseline="0" dirty="0" smtClean="0">
                <a:latin typeface="Times New Roman"/>
              </a:rPr>
              <a:t>.</a:t>
            </a:r>
          </a:p>
          <a:p>
            <a:pPr marR="0" lvl="0" rtl="0"/>
            <a:r>
              <a:rPr lang="en-US" dirty="0" smtClean="0">
                <a:latin typeface="Times New Roman"/>
              </a:rPr>
              <a:t>The pseudocode </a:t>
            </a:r>
            <a:r>
              <a:rPr lang="en-US" b="1" i="1" u="sng" dirty="0" smtClean="0">
                <a:latin typeface="Times New Roman"/>
              </a:rPr>
              <a:t>must</a:t>
            </a:r>
            <a:r>
              <a:rPr lang="en-US" dirty="0" smtClean="0">
                <a:latin typeface="Times New Roman"/>
              </a:rPr>
              <a:t> be translated into an executable programming language where it may be </a:t>
            </a:r>
            <a:r>
              <a:rPr lang="en-US" u="sng" dirty="0" smtClean="0">
                <a:latin typeface="Times New Roman"/>
              </a:rPr>
              <a:t>tested</a:t>
            </a:r>
            <a:r>
              <a:rPr lang="en-US" dirty="0" smtClean="0">
                <a:latin typeface="Times New Roman"/>
              </a:rPr>
              <a:t>, </a:t>
            </a:r>
            <a:r>
              <a:rPr lang="en-US" u="sng" dirty="0" smtClean="0">
                <a:latin typeface="Times New Roman"/>
              </a:rPr>
              <a:t>revised</a:t>
            </a:r>
            <a:r>
              <a:rPr lang="en-US" dirty="0" smtClean="0">
                <a:latin typeface="Times New Roman"/>
              </a:rPr>
              <a:t>, and </a:t>
            </a:r>
            <a:r>
              <a:rPr lang="en-US" u="sng" dirty="0" smtClean="0">
                <a:latin typeface="Times New Roman"/>
              </a:rPr>
              <a:t>tested</a:t>
            </a:r>
            <a:r>
              <a:rPr lang="en-US" dirty="0" smtClean="0">
                <a:latin typeface="Times New Roman"/>
              </a:rPr>
              <a:t> </a:t>
            </a:r>
            <a:r>
              <a:rPr lang="en-US" i="1" dirty="0" smtClean="0">
                <a:latin typeface="Times New Roman"/>
              </a:rPr>
              <a:t>again </a:t>
            </a:r>
            <a:r>
              <a:rPr lang="en-US" dirty="0" smtClean="0">
                <a:latin typeface="Times New Roman"/>
              </a:rPr>
              <a:t>and</a:t>
            </a:r>
            <a:r>
              <a:rPr lang="en-US" i="1" dirty="0" smtClean="0">
                <a:latin typeface="Times New Roman"/>
              </a:rPr>
              <a:t> again</a:t>
            </a:r>
            <a:r>
              <a:rPr lang="en-US" dirty="0" smtClean="0">
                <a:latin typeface="Times New Roman"/>
              </a:rPr>
              <a:t>.</a:t>
            </a:r>
          </a:p>
          <a:p>
            <a:pPr lvl="1"/>
            <a:r>
              <a:rPr lang="en-US" i="0" u="none" strike="noStrike" baseline="0" dirty="0" smtClean="0">
                <a:latin typeface="Times New Roman"/>
              </a:rPr>
              <a:t>The</a:t>
            </a:r>
            <a:r>
              <a:rPr lang="en-US" i="0" u="none" strike="noStrike" dirty="0" smtClean="0">
                <a:latin typeface="Times New Roman"/>
              </a:rPr>
              <a:t> test of the </a:t>
            </a:r>
            <a:r>
              <a:rPr lang="en-US" b="1" i="0" u="none" strike="noStrike" dirty="0" smtClean="0">
                <a:latin typeface="Times New Roman"/>
              </a:rPr>
              <a:t>algorithm</a:t>
            </a:r>
            <a:r>
              <a:rPr lang="en-US" i="0" u="none" strike="noStrike" dirty="0" smtClean="0">
                <a:latin typeface="Times New Roman"/>
              </a:rPr>
              <a:t> is how well it </a:t>
            </a:r>
            <a:r>
              <a:rPr lang="en-US" b="1" i="0" u="none" strike="noStrike" dirty="0" smtClean="0">
                <a:latin typeface="Times New Roman"/>
              </a:rPr>
              <a:t>solves the problem</a:t>
            </a:r>
          </a:p>
          <a:p>
            <a:pPr lvl="1"/>
            <a:r>
              <a:rPr lang="en-US" baseline="0" dirty="0" smtClean="0">
                <a:latin typeface="Times New Roman"/>
              </a:rPr>
              <a:t>The</a:t>
            </a:r>
            <a:r>
              <a:rPr lang="en-US" dirty="0" smtClean="0">
                <a:latin typeface="Times New Roman"/>
              </a:rPr>
              <a:t> test of the </a:t>
            </a:r>
            <a:r>
              <a:rPr lang="en-US" b="1" dirty="0" smtClean="0">
                <a:latin typeface="Times New Roman"/>
              </a:rPr>
              <a:t>pseudocode</a:t>
            </a:r>
            <a:r>
              <a:rPr lang="en-US" dirty="0" smtClean="0">
                <a:latin typeface="Times New Roman"/>
              </a:rPr>
              <a:t> is whether it may be </a:t>
            </a:r>
            <a:r>
              <a:rPr lang="en-US" b="1" dirty="0" smtClean="0">
                <a:latin typeface="Times New Roman"/>
              </a:rPr>
              <a:t>translated into </a:t>
            </a:r>
            <a:r>
              <a:rPr lang="en-US" b="1" u="sng" dirty="0" smtClean="0">
                <a:latin typeface="Times New Roman"/>
              </a:rPr>
              <a:t>any</a:t>
            </a:r>
            <a:r>
              <a:rPr lang="en-US" b="1" dirty="0" smtClean="0">
                <a:latin typeface="Times New Roman"/>
              </a:rPr>
              <a:t> programming language</a:t>
            </a:r>
            <a:endParaRPr lang="en-US" b="1" i="0" u="none" strike="noStrike" baseline="0" dirty="0" smtClean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80099"/>
            <a:ext cx="51054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Polya: </a:t>
            </a:r>
            <a:r>
              <a:rPr lang="en-US" sz="4000" b="1" i="1" dirty="0" smtClean="0">
                <a:solidFill>
                  <a:srgbClr val="FF0000"/>
                </a:solidFill>
              </a:rPr>
              <a:t>Look Back On Your Work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Arial" charset="0"/>
              </a:rPr>
              <a:t>Click to Continue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baseline="-25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Click to Continue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reminder that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excess minutes as input</a:t>
            </a: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overage fee by multiplying the number of excess minutes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0.35.</a:t>
            </a:r>
          </a:p>
          <a:p>
            <a:pPr marL="514350" indent="-457200">
              <a:buClrTx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overage fee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457200">
              <a:buClrTx/>
              <a:buFont typeface="+mj-lt"/>
              <a:buAutoNum type="arabicPeriod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algorithm.  It solves the problem.  It solves the problem using statements in a form that one would use in explaining the solution to another person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is not the </a:t>
            </a:r>
            <a:r>
              <a:rPr lang="en-US" sz="21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to the problem, which is </a:t>
            </a:r>
          </a:p>
          <a:p>
            <a:pPr marL="571500" lvl="0" indent="-51435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sz="1800" b="1" kern="0" dirty="0">
                <a:solidFill>
                  <a:srgbClr val="FF0000"/>
                </a:solidFill>
                <a:latin typeface="Times New Roman"/>
                <a:cs typeface="Arial"/>
              </a:rPr>
              <a:t>Display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cs typeface="Arial"/>
              </a:rPr>
              <a:t> “Enter the number of excess minutes.”</a:t>
            </a:r>
          </a:p>
          <a:p>
            <a:pPr marL="571500" lvl="0" indent="-51435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sz="1800" b="1" kern="0" dirty="0">
                <a:solidFill>
                  <a:srgbClr val="FF0000"/>
                </a:solidFill>
                <a:latin typeface="Times New Roman"/>
                <a:cs typeface="Arial"/>
              </a:rPr>
              <a:t>Input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cs typeface="Arial"/>
              </a:rPr>
              <a:t> excessMinutes</a:t>
            </a:r>
          </a:p>
          <a:p>
            <a:pPr marL="571500" lvl="0" indent="-51435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sz="1800" b="1" kern="0" dirty="0">
                <a:solidFill>
                  <a:srgbClr val="FF0000"/>
                </a:solidFill>
                <a:latin typeface="Times New Roman"/>
                <a:cs typeface="Arial"/>
              </a:rPr>
              <a:t>Set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cs typeface="Arial"/>
              </a:rPr>
              <a:t> overageFee </a:t>
            </a:r>
            <a:r>
              <a:rPr lang="en-US" sz="1800" b="1" kern="0" dirty="0">
                <a:solidFill>
                  <a:srgbClr val="FF0000"/>
                </a:solidFill>
                <a:latin typeface="Times New Roman"/>
                <a:cs typeface="Arial"/>
              </a:rPr>
              <a:t>=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cs typeface="Arial"/>
              </a:rPr>
              <a:t> excessMinutes </a:t>
            </a:r>
            <a:r>
              <a:rPr lang="en-US" sz="1800" b="1" kern="0" dirty="0">
                <a:solidFill>
                  <a:srgbClr val="FF0000"/>
                </a:solidFill>
                <a:latin typeface="Times New Roman"/>
                <a:cs typeface="Arial"/>
              </a:rPr>
              <a:t>*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cs typeface="Arial"/>
              </a:rPr>
              <a:t> 0.35</a:t>
            </a:r>
          </a:p>
          <a:p>
            <a:pPr marL="571500" lvl="0" indent="-51435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sz="1800" b="1" kern="0" dirty="0">
                <a:solidFill>
                  <a:srgbClr val="FF0000"/>
                </a:solidFill>
                <a:latin typeface="Times New Roman"/>
                <a:cs typeface="Arial"/>
              </a:rPr>
              <a:t>Display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cs typeface="Arial"/>
              </a:rPr>
              <a:t> “Your current overage fee is $”, </a:t>
            </a:r>
            <a:r>
              <a:rPr lang="en-US" sz="1800" kern="0" dirty="0" smtClean="0">
                <a:solidFill>
                  <a:srgbClr val="000000"/>
                </a:solidFill>
                <a:latin typeface="Times New Roman"/>
                <a:cs typeface="Arial"/>
              </a:rPr>
              <a:t>overageFee</a:t>
            </a:r>
          </a:p>
          <a:p>
            <a:pPr marL="571500" lvl="0" indent="-514350" eaLnBrk="0" fontAlgn="base" hangingPunct="0">
              <a:spcAft>
                <a:spcPct val="0"/>
              </a:spcAft>
              <a:buFont typeface="+mj-lt"/>
              <a:buAutoNum type="arabicPeriod"/>
            </a:pPr>
            <a:endParaRPr lang="en-US" sz="1800" kern="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key to recognizing the difference is that moving from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pseudocode involves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rewriting the steps using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symbols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add more (but still flexible) </a:t>
            </a:r>
            <a:r>
              <a:rPr lang="en-US" sz="21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algorithm.  The syntax is not as rigid as it is in a particular computer language (“real” code), but it is more formal than the way one would just say it to another person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way, the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solves the problem is the </a:t>
            </a:r>
            <a:r>
              <a:rPr lang="en-US" sz="21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sequence of steps to take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seudocode, or "real" code in any computer language, are all just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 algorithm is expressed.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:\Academia\220px-Plato_Silanion_Musei_Capitolini_MC13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66992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8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addis_PL PPT template">
  <a:themeElements>
    <a:clrScheme name="1_Gaddis_PL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Gaddis_PL PPT templat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Gaddis_PL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744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1_Gaddis_PL PPT template</vt:lpstr>
      <vt:lpstr>Office Theme</vt:lpstr>
      <vt:lpstr>Turning Algorithm Design into Pseudocode</vt:lpstr>
      <vt:lpstr>Turning Algorithm Design into Pseudocode (Gaddis)</vt:lpstr>
      <vt:lpstr>Turning Algorithm Design into Pseudocode Calculating Cell Phone Overage Fees.</vt:lpstr>
      <vt:lpstr>Turning Algorithm Design into Pseudocode Calculating Cell Phone Overage Fees.</vt:lpstr>
      <vt:lpstr>Turning Algorithm Design into Pseudocode Calculating Cell Phone Overage Fees.</vt:lpstr>
      <vt:lpstr>Turning Algorithm Design into Pseudocode (Gaddis)</vt:lpstr>
      <vt:lpstr>Turning Algorithm Design into Pseudocode ( not from the Gaddis text) </vt:lpstr>
      <vt:lpstr>Fin</vt:lpstr>
      <vt:lpstr>Postscript </vt:lpstr>
    </vt:vector>
  </TitlesOfParts>
  <Company>Copyright © 2008 Pearson Education, Inc. Publishing as Pearson Addison-Wesley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Starting Out with Programming Logic and Design</dc:subject>
  <dc:creator>Tony Gaddis</dc:creator>
  <cp:lastModifiedBy>Dad</cp:lastModifiedBy>
  <cp:revision>92</cp:revision>
  <cp:lastPrinted>2009-04-22T19:24:48Z</cp:lastPrinted>
  <dcterms:created xsi:type="dcterms:W3CDTF">2007-10-26T13:07:02Z</dcterms:created>
  <dcterms:modified xsi:type="dcterms:W3CDTF">2015-02-12T07:11:43Z</dcterms:modified>
</cp:coreProperties>
</file>