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6" r:id="rId7"/>
    <p:sldId id="267" r:id="rId8"/>
    <p:sldId id="262" r:id="rId9"/>
    <p:sldId id="268" r:id="rId10"/>
    <p:sldId id="263" r:id="rId11"/>
    <p:sldId id="264" r:id="rId12"/>
    <p:sldId id="265" r:id="rId13"/>
    <p:sldId id="270" r:id="rId14"/>
    <p:sldId id="272" r:id="rId15"/>
    <p:sldId id="273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26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C38F-0D62-4A17-9AB8-72478651508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5EC-531B-4D16-9638-5D15BDC4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C38F-0D62-4A17-9AB8-72478651508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5EC-531B-4D16-9638-5D15BDC4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1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C38F-0D62-4A17-9AB8-72478651508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5EC-531B-4D16-9638-5D15BDC4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2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C38F-0D62-4A17-9AB8-72478651508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5EC-531B-4D16-9638-5D15BDC4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C38F-0D62-4A17-9AB8-72478651508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5EC-531B-4D16-9638-5D15BDC4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C38F-0D62-4A17-9AB8-72478651508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5EC-531B-4D16-9638-5D15BDC4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8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C38F-0D62-4A17-9AB8-72478651508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5EC-531B-4D16-9638-5D15BDC4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C38F-0D62-4A17-9AB8-72478651508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5EC-531B-4D16-9638-5D15BDC4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C38F-0D62-4A17-9AB8-72478651508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5EC-531B-4D16-9638-5D15BDC4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C38F-0D62-4A17-9AB8-72478651508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5EC-531B-4D16-9638-5D15BDC4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C38F-0D62-4A17-9AB8-72478651508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5EC-531B-4D16-9638-5D15BDC4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C38F-0D62-4A17-9AB8-72478651508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15EC-531B-4D16-9638-5D15BDC4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5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Pseudocode to write Real </a:t>
            </a:r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still leaves some distracting clutter, so…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##// Program 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##// Description: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##//     calculates gross pay from hours worked and pay rate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##//      formula used:  gross pay = pay rate * hours worked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##// Author: Carl Gregory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##// Date: 12 February 2015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##// Revised: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def main():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    // Declare variables</a:t>
            </a:r>
          </a:p>
          <a:p>
            <a:pPr marL="400050" lvl="2" indent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hours </a:t>
            </a:r>
            <a:r>
              <a:rPr lang="en-US" sz="1200" b="1" dirty="0">
                <a:solidFill>
                  <a:srgbClr val="FF0000"/>
                </a:solidFill>
              </a:rPr>
              <a:t>= 0.0</a:t>
            </a:r>
          </a:p>
          <a:p>
            <a:pPr marL="400050" lvl="2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payRate = 0.0</a:t>
            </a:r>
          </a:p>
          <a:p>
            <a:pPr marL="400050" lvl="2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grossPay =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    // get work time and wage</a:t>
            </a:r>
          </a:p>
          <a:p>
            <a:pPr marL="400050" lvl="2" indent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hours </a:t>
            </a:r>
            <a:r>
              <a:rPr lang="en-US" sz="1200" b="1" dirty="0">
                <a:solidFill>
                  <a:srgbClr val="FF0000"/>
                </a:solidFill>
              </a:rPr>
              <a:t>= float(input("How many hours did you work? "))</a:t>
            </a:r>
          </a:p>
          <a:p>
            <a:pPr marL="400050" lvl="2" indent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payRate </a:t>
            </a:r>
            <a:r>
              <a:rPr lang="en-US" sz="1200" b="1" dirty="0">
                <a:solidFill>
                  <a:srgbClr val="FF0000"/>
                </a:solidFill>
              </a:rPr>
              <a:t>= float(input("What is your pay rate?  $"))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    // calculate and display the gross pay</a:t>
            </a:r>
          </a:p>
          <a:p>
            <a:pPr marL="400050" lvl="2" indent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grossPay </a:t>
            </a:r>
            <a:r>
              <a:rPr lang="en-US" sz="1200" b="1" dirty="0">
                <a:solidFill>
                  <a:srgbClr val="FF0000"/>
                </a:solidFill>
              </a:rPr>
              <a:t>= hours * payRate</a:t>
            </a:r>
          </a:p>
          <a:p>
            <a:pPr marL="400050" lvl="2" indent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print</a:t>
            </a:r>
            <a:r>
              <a:rPr lang="en-US" sz="1200" b="1" dirty="0">
                <a:solidFill>
                  <a:srgbClr val="FF0000"/>
                </a:solidFill>
              </a:rPr>
              <a:t>("In ", hours, " hours you made:  $", grossPay)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##// end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8680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Finally, clean up the Python 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# Program example</a:t>
            </a:r>
          </a:p>
          <a:p>
            <a:pPr marL="0" indent="0">
              <a:buNone/>
            </a:pPr>
            <a:r>
              <a:rPr lang="en-US" dirty="0" smtClean="0"/>
              <a:t># Description:</a:t>
            </a:r>
          </a:p>
          <a:p>
            <a:pPr marL="0" indent="0">
              <a:buNone/>
            </a:pPr>
            <a:r>
              <a:rPr lang="en-US" dirty="0" smtClean="0"/>
              <a:t>#     calculates gross pay from hours worked and pay rate</a:t>
            </a:r>
          </a:p>
          <a:p>
            <a:pPr marL="0" indent="0">
              <a:buNone/>
            </a:pPr>
            <a:r>
              <a:rPr lang="en-US" dirty="0" smtClean="0"/>
              <a:t>#      formula used:  gross pay = pay rate * hours worked</a:t>
            </a:r>
          </a:p>
          <a:p>
            <a:pPr marL="0" indent="0">
              <a:buNone/>
            </a:pPr>
            <a:r>
              <a:rPr lang="en-US" dirty="0" smtClean="0"/>
              <a:t># Author: Carl Gregory</a:t>
            </a:r>
          </a:p>
          <a:p>
            <a:pPr marL="0" indent="0">
              <a:buNone/>
            </a:pPr>
            <a:r>
              <a:rPr lang="en-US" dirty="0" smtClean="0"/>
              <a:t># Date: 12 February 2015</a:t>
            </a:r>
          </a:p>
          <a:p>
            <a:pPr marL="0" indent="0">
              <a:buNone/>
            </a:pPr>
            <a:r>
              <a:rPr lang="en-US" dirty="0" smtClean="0"/>
              <a:t># Revised: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def main():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400050" lvl="1" indent="0">
              <a:buNone/>
            </a:pPr>
            <a:r>
              <a:rPr lang="en-US" sz="3300" dirty="0" smtClean="0"/>
              <a:t># Declare variables</a:t>
            </a:r>
          </a:p>
          <a:p>
            <a:pPr marL="400050" lvl="2" indent="0">
              <a:buNone/>
            </a:pPr>
            <a:r>
              <a:rPr lang="en-US" sz="3300" b="1" dirty="0" smtClean="0">
                <a:solidFill>
                  <a:srgbClr val="FF0000"/>
                </a:solidFill>
              </a:rPr>
              <a:t>hours </a:t>
            </a:r>
            <a:r>
              <a:rPr lang="en-US" sz="3300" b="1" dirty="0">
                <a:solidFill>
                  <a:srgbClr val="FF0000"/>
                </a:solidFill>
              </a:rPr>
              <a:t>= 0.0</a:t>
            </a:r>
          </a:p>
          <a:p>
            <a:pPr marL="400050" lvl="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payRate = 0.0</a:t>
            </a:r>
          </a:p>
          <a:p>
            <a:pPr marL="400050" lvl="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grossPay = 0.0</a:t>
            </a:r>
          </a:p>
          <a:p>
            <a:pPr marL="0" indent="0">
              <a:buNone/>
            </a:pPr>
            <a:endParaRPr lang="en-US" sz="3300" dirty="0" smtClean="0"/>
          </a:p>
          <a:p>
            <a:pPr marL="400050" lvl="1" indent="0">
              <a:buNone/>
            </a:pPr>
            <a:r>
              <a:rPr lang="en-US" sz="3300" dirty="0" smtClean="0"/>
              <a:t># get work time and wage</a:t>
            </a:r>
          </a:p>
          <a:p>
            <a:pPr marL="400050" lvl="2" indent="0">
              <a:buNone/>
            </a:pPr>
            <a:r>
              <a:rPr lang="en-US" sz="3300" b="1" dirty="0" smtClean="0">
                <a:solidFill>
                  <a:srgbClr val="FF0000"/>
                </a:solidFill>
              </a:rPr>
              <a:t>hours </a:t>
            </a:r>
            <a:r>
              <a:rPr lang="en-US" sz="3300" b="1" dirty="0">
                <a:solidFill>
                  <a:srgbClr val="FF0000"/>
                </a:solidFill>
              </a:rPr>
              <a:t>= float(input("How many hours did you work? "))</a:t>
            </a:r>
          </a:p>
          <a:p>
            <a:pPr marL="400050" lvl="2" indent="0">
              <a:buNone/>
            </a:pPr>
            <a:r>
              <a:rPr lang="en-US" sz="3300" b="1" dirty="0" smtClean="0">
                <a:solidFill>
                  <a:srgbClr val="FF0000"/>
                </a:solidFill>
              </a:rPr>
              <a:t>payRate </a:t>
            </a:r>
            <a:r>
              <a:rPr lang="en-US" sz="3300" b="1" dirty="0">
                <a:solidFill>
                  <a:srgbClr val="FF0000"/>
                </a:solidFill>
              </a:rPr>
              <a:t>= float(input("What is your pay rate?  $"))</a:t>
            </a:r>
          </a:p>
          <a:p>
            <a:pPr marL="0" indent="0">
              <a:buNone/>
            </a:pPr>
            <a:endParaRPr lang="en-US" sz="3300" dirty="0" smtClean="0"/>
          </a:p>
          <a:p>
            <a:pPr marL="400050" lvl="1" indent="0">
              <a:buNone/>
            </a:pPr>
            <a:r>
              <a:rPr lang="en-US" sz="3300" dirty="0" smtClean="0"/>
              <a:t># calculate and display the gross pay</a:t>
            </a:r>
          </a:p>
          <a:p>
            <a:pPr marL="400050" lvl="2" indent="0">
              <a:buNone/>
            </a:pPr>
            <a:r>
              <a:rPr lang="en-US" sz="3300" b="1" dirty="0" smtClean="0">
                <a:solidFill>
                  <a:srgbClr val="FF0000"/>
                </a:solidFill>
              </a:rPr>
              <a:t>grossPay </a:t>
            </a:r>
            <a:r>
              <a:rPr lang="en-US" sz="3300" b="1" dirty="0">
                <a:solidFill>
                  <a:srgbClr val="FF0000"/>
                </a:solidFill>
              </a:rPr>
              <a:t>= hours * payRate</a:t>
            </a:r>
          </a:p>
          <a:p>
            <a:pPr marL="400050" lvl="2" indent="0">
              <a:buNone/>
            </a:pPr>
            <a:r>
              <a:rPr lang="en-US" sz="3300" b="1" dirty="0" smtClean="0">
                <a:solidFill>
                  <a:srgbClr val="FF0000"/>
                </a:solidFill>
              </a:rPr>
              <a:t>print</a:t>
            </a:r>
            <a:r>
              <a:rPr lang="en-US" sz="3300" b="1" dirty="0">
                <a:solidFill>
                  <a:srgbClr val="FF0000"/>
                </a:solidFill>
              </a:rPr>
              <a:t>("In ", hours, " hours you made:  $", grossPay)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end program</a:t>
            </a:r>
          </a:p>
          <a:p>
            <a:pPr marL="0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3999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many of the pseudocode comments ended up as comments in the Python code also</a:t>
            </a:r>
          </a:p>
          <a:p>
            <a:r>
              <a:rPr lang="en-US" dirty="0" smtClean="0"/>
              <a:t>Also notice that the header file did not change</a:t>
            </a:r>
          </a:p>
          <a:p>
            <a:pPr lvl="1"/>
            <a:r>
              <a:rPr lang="en-US" dirty="0" smtClean="0"/>
              <a:t>It might have changed if the revision had happened on a later date, or if the program name or the author changed – but that's the purpose of the header, to supply that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1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Why pseudocode works:</a:t>
            </a:r>
            <a:br>
              <a:rPr lang="en-US" sz="2400" dirty="0" smtClean="0"/>
            </a:br>
            <a:r>
              <a:rPr lang="en-US" sz="2400" dirty="0" smtClean="0"/>
              <a:t>exactly the same pseudocode with equivalent </a:t>
            </a:r>
            <a:r>
              <a:rPr lang="en-US" sz="2400" dirty="0" smtClean="0"/>
              <a:t>C++ </a:t>
            </a:r>
            <a:r>
              <a:rPr lang="en-US" sz="2400" dirty="0" smtClean="0"/>
              <a:t>statements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//// </a:t>
            </a:r>
            <a:r>
              <a:rPr lang="en-US" dirty="0" smtClean="0"/>
              <a:t>Program example</a:t>
            </a:r>
          </a:p>
          <a:p>
            <a:pPr marL="0" indent="0">
              <a:buNone/>
            </a:pPr>
            <a:r>
              <a:rPr lang="en-US" dirty="0"/>
              <a:t>//// Description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//// calculates </a:t>
            </a:r>
            <a:r>
              <a:rPr lang="en-US" dirty="0" smtClean="0"/>
              <a:t>gross pay from hours worked and pay rate</a:t>
            </a:r>
          </a:p>
          <a:p>
            <a:pPr marL="0" indent="0">
              <a:buNone/>
            </a:pPr>
            <a:r>
              <a:rPr lang="en-US" dirty="0"/>
              <a:t>//// formula </a:t>
            </a:r>
            <a:r>
              <a:rPr lang="en-US" dirty="0" smtClean="0"/>
              <a:t>used:  gross pay = pay rate * hours worked</a:t>
            </a:r>
          </a:p>
          <a:p>
            <a:pPr marL="0" indent="0">
              <a:buNone/>
            </a:pPr>
            <a:r>
              <a:rPr lang="en-US" dirty="0"/>
              <a:t>//// Author</a:t>
            </a:r>
            <a:r>
              <a:rPr lang="en-US" dirty="0" smtClean="0"/>
              <a:t>: Carl Gregory</a:t>
            </a:r>
          </a:p>
          <a:p>
            <a:pPr marL="0" indent="0">
              <a:buNone/>
            </a:pPr>
            <a:r>
              <a:rPr lang="en-US" dirty="0"/>
              <a:t>//// Date</a:t>
            </a:r>
            <a:r>
              <a:rPr lang="en-US" dirty="0" smtClean="0"/>
              <a:t>: 12 February 2015</a:t>
            </a:r>
          </a:p>
          <a:p>
            <a:pPr marL="0" indent="0">
              <a:buNone/>
            </a:pPr>
            <a:r>
              <a:rPr lang="en-US" dirty="0"/>
              <a:t>//// Revised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//// main </a:t>
            </a:r>
            <a:r>
              <a:rPr lang="en-US" dirty="0" smtClean="0"/>
              <a:t>program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main()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{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//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   </a:t>
            </a:r>
            <a:r>
              <a:rPr lang="en-US" dirty="0" smtClean="0"/>
              <a:t>// Declare variables</a:t>
            </a:r>
          </a:p>
          <a:p>
            <a:pPr marL="0" indent="0">
              <a:buNone/>
            </a:pPr>
            <a:r>
              <a:rPr lang="en-US" dirty="0" smtClean="0"/>
              <a:t>//    </a:t>
            </a:r>
            <a:r>
              <a:rPr lang="en-US" dirty="0" smtClean="0"/>
              <a:t>decimal   hours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float hours;</a:t>
            </a:r>
          </a:p>
          <a:p>
            <a:pPr marL="0" indent="0">
              <a:buNone/>
            </a:pPr>
            <a:r>
              <a:rPr lang="en-US" dirty="0" smtClean="0"/>
              <a:t>//    </a:t>
            </a:r>
            <a:r>
              <a:rPr lang="en-US" dirty="0" smtClean="0"/>
              <a:t>real payRate, grossPay</a:t>
            </a:r>
          </a:p>
          <a:p>
            <a:pPr marL="400050" lvl="2" indent="0">
              <a:buNone/>
            </a:pPr>
            <a:r>
              <a:rPr lang="en-US" sz="2700" b="1" dirty="0" smtClean="0">
                <a:solidFill>
                  <a:srgbClr val="FF0000"/>
                </a:solidFill>
              </a:rPr>
              <a:t>float payRate, grossPay</a:t>
            </a:r>
            <a:r>
              <a:rPr lang="en-US" sz="27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   </a:t>
            </a:r>
            <a:r>
              <a:rPr lang="en-US" dirty="0" smtClean="0"/>
              <a:t>// get work time and wage</a:t>
            </a:r>
          </a:p>
          <a:p>
            <a:pPr marL="0" indent="0">
              <a:buNone/>
            </a:pPr>
            <a:r>
              <a:rPr lang="en-US" dirty="0" smtClean="0"/>
              <a:t>//    </a:t>
            </a:r>
            <a:r>
              <a:rPr lang="en-US" dirty="0" smtClean="0"/>
              <a:t>Display "How many hours did you work? "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cout &lt;&lt; "</a:t>
            </a:r>
            <a:r>
              <a:rPr lang="en-US" b="1" dirty="0">
                <a:solidFill>
                  <a:srgbClr val="FF0000"/>
                </a:solidFill>
              </a:rPr>
              <a:t>How many hours did you work? </a:t>
            </a:r>
            <a:r>
              <a:rPr lang="en-US" b="1" dirty="0" smtClean="0">
                <a:solidFill>
                  <a:srgbClr val="FF0000"/>
                </a:solidFill>
              </a:rPr>
              <a:t>";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   </a:t>
            </a:r>
            <a:r>
              <a:rPr lang="en-US" dirty="0" smtClean="0"/>
              <a:t>Read hours</a:t>
            </a:r>
          </a:p>
          <a:p>
            <a:pPr marL="400050" lvl="2" indent="0">
              <a:buNone/>
            </a:pPr>
            <a:r>
              <a:rPr lang="en-US" sz="2700" b="1" dirty="0" smtClean="0">
                <a:solidFill>
                  <a:srgbClr val="FF0000"/>
                </a:solidFill>
              </a:rPr>
              <a:t>cin &gt;&gt; hours;</a:t>
            </a:r>
            <a:endParaRPr lang="en-US" sz="2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//    </a:t>
            </a:r>
            <a:r>
              <a:rPr lang="en-US" dirty="0" smtClean="0"/>
              <a:t>Display "What is your pay rate?  $"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cout &lt;&lt; "</a:t>
            </a:r>
            <a:r>
              <a:rPr lang="en-US" b="1" dirty="0">
                <a:solidFill>
                  <a:srgbClr val="FF0000"/>
                </a:solidFill>
              </a:rPr>
              <a:t>What is your pay rate? </a:t>
            </a:r>
            <a:r>
              <a:rPr lang="en-US" b="1" dirty="0" smtClean="0">
                <a:solidFill>
                  <a:srgbClr val="FF0000"/>
                </a:solidFill>
              </a:rPr>
              <a:t>$";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   </a:t>
            </a:r>
            <a:r>
              <a:rPr lang="en-US" dirty="0" smtClean="0"/>
              <a:t>Input payRate</a:t>
            </a:r>
          </a:p>
          <a:p>
            <a:pPr marL="400050" lvl="2" indent="0">
              <a:buNone/>
            </a:pPr>
            <a:r>
              <a:rPr lang="en-US" sz="2700" b="1" dirty="0" smtClean="0">
                <a:solidFill>
                  <a:srgbClr val="FF0000"/>
                </a:solidFill>
              </a:rPr>
              <a:t>cin &gt;&gt; payRate</a:t>
            </a:r>
            <a:r>
              <a:rPr lang="en-US" sz="27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   </a:t>
            </a:r>
            <a:r>
              <a:rPr lang="en-US" dirty="0" smtClean="0"/>
              <a:t>// calculate and display the gross pay</a:t>
            </a:r>
          </a:p>
          <a:p>
            <a:pPr marL="0" indent="0">
              <a:buNone/>
            </a:pPr>
            <a:r>
              <a:rPr lang="en-US" dirty="0" smtClean="0"/>
              <a:t>//   </a:t>
            </a:r>
            <a:r>
              <a:rPr lang="en-US" dirty="0" smtClean="0"/>
              <a:t>grossPay = hours * payRate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grossPay = hours * </a:t>
            </a:r>
            <a:r>
              <a:rPr lang="en-US" sz="2700" b="1" dirty="0" smtClean="0">
                <a:solidFill>
                  <a:srgbClr val="FF0000"/>
                </a:solidFill>
              </a:rPr>
              <a:t>payRate;</a:t>
            </a:r>
            <a:endParaRPr lang="en-US" sz="2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//    </a:t>
            </a:r>
            <a:r>
              <a:rPr lang="en-US" dirty="0" smtClean="0"/>
              <a:t>Display  "In ", hours, " hours you made:  $", grossPay</a:t>
            </a:r>
          </a:p>
          <a:p>
            <a:pPr marL="400050" lvl="2" indent="0">
              <a:buNone/>
            </a:pPr>
            <a:r>
              <a:rPr lang="en-US" sz="2700" b="1" dirty="0" smtClean="0">
                <a:solidFill>
                  <a:srgbClr val="FF0000"/>
                </a:solidFill>
              </a:rPr>
              <a:t>cout &lt;&lt; "In " &lt;&lt; hours &lt;&lt; " </a:t>
            </a:r>
            <a:r>
              <a:rPr lang="en-US" sz="2700" b="1" dirty="0">
                <a:solidFill>
                  <a:srgbClr val="FF0000"/>
                </a:solidFill>
              </a:rPr>
              <a:t>hours you made:  </a:t>
            </a:r>
            <a:r>
              <a:rPr lang="en-US" sz="2700" b="1" dirty="0" smtClean="0">
                <a:solidFill>
                  <a:srgbClr val="FF0000"/>
                </a:solidFill>
              </a:rPr>
              <a:t>$" &lt;&lt; grossPay</a:t>
            </a:r>
            <a:r>
              <a:rPr lang="en-US" sz="2700" b="1" dirty="0">
                <a:solidFill>
                  <a:srgbClr val="FF0000"/>
                </a:solidFill>
              </a:rPr>
              <a:t> </a:t>
            </a:r>
            <a:r>
              <a:rPr lang="en-US" sz="2700" b="1" dirty="0" smtClean="0">
                <a:solidFill>
                  <a:srgbClr val="FF0000"/>
                </a:solidFill>
              </a:rPr>
              <a:t>&lt;&lt; endl;</a:t>
            </a:r>
            <a:endParaRPr lang="en-US" sz="2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//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//// </a:t>
            </a:r>
            <a:r>
              <a:rPr lang="en-US" dirty="0" smtClean="0"/>
              <a:t>end program</a:t>
            </a:r>
          </a:p>
          <a:p>
            <a:pPr marL="0" indent="0">
              <a:buNone/>
            </a:pPr>
            <a:r>
              <a:rPr lang="en-US" sz="3100" b="1" dirty="0" smtClean="0">
                <a:solidFill>
                  <a:srgbClr val="FF0000"/>
                </a:solidFill>
              </a:rPr>
              <a:t>} // main program</a:t>
            </a:r>
            <a:endParaRPr lang="en-US" sz="3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2400" dirty="0"/>
              <a:t>Why pseudocode works:</a:t>
            </a:r>
            <a:br>
              <a:rPr lang="en-US" sz="2400" dirty="0"/>
            </a:br>
            <a:r>
              <a:rPr lang="en-US" sz="2400" dirty="0"/>
              <a:t>exactly the same pseudocode with equivalent C++ statements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// Program example</a:t>
            </a:r>
          </a:p>
          <a:p>
            <a:pPr marL="0" indent="0">
              <a:buNone/>
            </a:pPr>
            <a:r>
              <a:rPr lang="en-US" dirty="0" smtClean="0"/>
              <a:t>// Description:</a:t>
            </a:r>
          </a:p>
          <a:p>
            <a:pPr marL="0" indent="0">
              <a:buNone/>
            </a:pPr>
            <a:r>
              <a:rPr lang="en-US" dirty="0" smtClean="0"/>
              <a:t>//     calculates gross pay from hours worked and pay rate</a:t>
            </a:r>
          </a:p>
          <a:p>
            <a:pPr marL="0" indent="0">
              <a:buNone/>
            </a:pPr>
            <a:r>
              <a:rPr lang="en-US" dirty="0" smtClean="0"/>
              <a:t>//      formula used:  gross pay = pay rate * hours worked</a:t>
            </a:r>
          </a:p>
          <a:p>
            <a:pPr marL="0" indent="0">
              <a:buNone/>
            </a:pPr>
            <a:r>
              <a:rPr lang="en-US" dirty="0" smtClean="0"/>
              <a:t>// Author: Carl Gregory</a:t>
            </a:r>
          </a:p>
          <a:p>
            <a:pPr marL="0" indent="0">
              <a:buNone/>
            </a:pPr>
            <a:r>
              <a:rPr lang="en-US" dirty="0" smtClean="0"/>
              <a:t>// Date: 12 February 2015</a:t>
            </a:r>
          </a:p>
          <a:p>
            <a:pPr marL="0" indent="0">
              <a:buNone/>
            </a:pPr>
            <a:r>
              <a:rPr lang="en-US" dirty="0" smtClean="0"/>
              <a:t>// Revised: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main program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main()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{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400050" lvl="1" indent="0">
              <a:buNone/>
            </a:pPr>
            <a:r>
              <a:rPr lang="en-US" dirty="0" smtClean="0"/>
              <a:t> // Declare variables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float hours;</a:t>
            </a:r>
          </a:p>
          <a:p>
            <a:pPr marL="400050" lvl="2" indent="0">
              <a:buNone/>
            </a:pPr>
            <a:r>
              <a:rPr lang="en-US" sz="2700" b="1" dirty="0" smtClean="0">
                <a:solidFill>
                  <a:srgbClr val="FF0000"/>
                </a:solidFill>
              </a:rPr>
              <a:t>float payRate, grossPay</a:t>
            </a:r>
            <a:r>
              <a:rPr lang="en-US" sz="27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// get work time and wage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cout &lt;&lt; "</a:t>
            </a:r>
            <a:r>
              <a:rPr lang="en-US" b="1" dirty="0">
                <a:solidFill>
                  <a:srgbClr val="FF0000"/>
                </a:solidFill>
              </a:rPr>
              <a:t>How many hours did you work? </a:t>
            </a:r>
            <a:r>
              <a:rPr lang="en-US" b="1" dirty="0" smtClean="0">
                <a:solidFill>
                  <a:srgbClr val="FF0000"/>
                </a:solidFill>
              </a:rPr>
              <a:t>";</a:t>
            </a:r>
            <a:endParaRPr lang="en-US" dirty="0" smtClean="0"/>
          </a:p>
          <a:p>
            <a:pPr marL="400050" lvl="2" indent="0">
              <a:buNone/>
            </a:pPr>
            <a:r>
              <a:rPr lang="en-US" sz="2700" b="1" dirty="0" smtClean="0">
                <a:solidFill>
                  <a:srgbClr val="FF0000"/>
                </a:solidFill>
              </a:rPr>
              <a:t>cin &gt;&gt; hours;</a:t>
            </a:r>
            <a:endParaRPr lang="en-US" sz="2700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cout &lt;&lt; "</a:t>
            </a:r>
            <a:r>
              <a:rPr lang="en-US" b="1" dirty="0">
                <a:solidFill>
                  <a:srgbClr val="FF0000"/>
                </a:solidFill>
              </a:rPr>
              <a:t>What is your pay rate? </a:t>
            </a:r>
            <a:r>
              <a:rPr lang="en-US" b="1" dirty="0" smtClean="0">
                <a:solidFill>
                  <a:srgbClr val="FF0000"/>
                </a:solidFill>
              </a:rPr>
              <a:t>$";</a:t>
            </a:r>
            <a:endParaRPr lang="en-US" dirty="0" smtClean="0"/>
          </a:p>
          <a:p>
            <a:pPr marL="400050" lvl="2" indent="0">
              <a:buNone/>
            </a:pPr>
            <a:r>
              <a:rPr lang="en-US" sz="2700" b="1" dirty="0" smtClean="0">
                <a:solidFill>
                  <a:srgbClr val="FF0000"/>
                </a:solidFill>
              </a:rPr>
              <a:t>cin &gt;&gt; payRate</a:t>
            </a:r>
            <a:r>
              <a:rPr lang="en-US" sz="27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// calculate and display the gross pay</a:t>
            </a:r>
          </a:p>
          <a:p>
            <a:pPr marL="400050" lvl="2" indent="0">
              <a:buNone/>
            </a:pPr>
            <a:r>
              <a:rPr lang="en-US" sz="2700" b="1" dirty="0" smtClean="0">
                <a:solidFill>
                  <a:srgbClr val="FF0000"/>
                </a:solidFill>
              </a:rPr>
              <a:t>grossPay </a:t>
            </a:r>
            <a:r>
              <a:rPr lang="en-US" sz="2700" b="1" dirty="0">
                <a:solidFill>
                  <a:srgbClr val="FF0000"/>
                </a:solidFill>
              </a:rPr>
              <a:t>= hours * </a:t>
            </a:r>
            <a:r>
              <a:rPr lang="en-US" sz="2700" b="1" dirty="0" smtClean="0">
                <a:solidFill>
                  <a:srgbClr val="FF0000"/>
                </a:solidFill>
              </a:rPr>
              <a:t>payRate;</a:t>
            </a:r>
            <a:endParaRPr lang="en-US" sz="2700" b="1" dirty="0">
              <a:solidFill>
                <a:srgbClr val="FF0000"/>
              </a:solidFill>
            </a:endParaRPr>
          </a:p>
          <a:p>
            <a:pPr marL="400050" lvl="2" indent="0">
              <a:buNone/>
            </a:pPr>
            <a:r>
              <a:rPr lang="en-US" sz="2700" b="1" dirty="0" smtClean="0">
                <a:solidFill>
                  <a:srgbClr val="FF0000"/>
                </a:solidFill>
              </a:rPr>
              <a:t>cout &lt;&lt; "In " &lt;&lt; hours &lt;&lt; " </a:t>
            </a:r>
            <a:r>
              <a:rPr lang="en-US" sz="2700" b="1" dirty="0">
                <a:solidFill>
                  <a:srgbClr val="FF0000"/>
                </a:solidFill>
              </a:rPr>
              <a:t>hours you made:  </a:t>
            </a:r>
            <a:r>
              <a:rPr lang="en-US" sz="2700" b="1" dirty="0" smtClean="0">
                <a:solidFill>
                  <a:srgbClr val="FF0000"/>
                </a:solidFill>
              </a:rPr>
              <a:t>$" &lt;&lt; grossPay</a:t>
            </a:r>
            <a:r>
              <a:rPr lang="en-US" sz="2700" b="1" dirty="0">
                <a:solidFill>
                  <a:srgbClr val="FF0000"/>
                </a:solidFill>
              </a:rPr>
              <a:t> </a:t>
            </a:r>
            <a:r>
              <a:rPr lang="en-US" sz="2700" b="1" dirty="0" smtClean="0">
                <a:solidFill>
                  <a:srgbClr val="FF0000"/>
                </a:solidFill>
              </a:rPr>
              <a:t>&lt;&lt; endl;</a:t>
            </a:r>
            <a:endParaRPr lang="en-US" sz="2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100" b="1" dirty="0" smtClean="0">
                <a:solidFill>
                  <a:srgbClr val="FF0000"/>
                </a:solidFill>
              </a:rPr>
              <a:t>} // main program</a:t>
            </a:r>
            <a:endParaRPr lang="en-US" sz="3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C++ needed the declaration statements to be in the pseudocode</a:t>
            </a:r>
          </a:p>
          <a:p>
            <a:r>
              <a:rPr lang="en-US" dirty="0" smtClean="0"/>
              <a:t>Also notice that C++ needs separate prompt and input commands to be in the pseudocode</a:t>
            </a:r>
          </a:p>
          <a:p>
            <a:r>
              <a:rPr lang="en-US" dirty="0" smtClean="0"/>
              <a:t>Also notice that C++ does not need to convert the input since it knows that the input is being assigned to a numeric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this pseudocode program: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// Program example</a:t>
            </a:r>
          </a:p>
          <a:p>
            <a:pPr marL="0" indent="0">
              <a:buNone/>
            </a:pPr>
            <a:r>
              <a:rPr lang="en-US" dirty="0" smtClean="0"/>
              <a:t>// Description:</a:t>
            </a:r>
          </a:p>
          <a:p>
            <a:pPr marL="0" indent="0">
              <a:buNone/>
            </a:pPr>
            <a:r>
              <a:rPr lang="en-US" dirty="0" smtClean="0"/>
              <a:t>//     calculates gross pay from hours worked and pay rate</a:t>
            </a:r>
          </a:p>
          <a:p>
            <a:pPr marL="0" indent="0">
              <a:buNone/>
            </a:pPr>
            <a:r>
              <a:rPr lang="en-US" dirty="0" smtClean="0"/>
              <a:t>//      formula used:  gross pay = pay rate * hours worked</a:t>
            </a:r>
          </a:p>
          <a:p>
            <a:pPr marL="0" indent="0">
              <a:buNone/>
            </a:pPr>
            <a:r>
              <a:rPr lang="en-US" dirty="0" smtClean="0"/>
              <a:t>// Author: Carl Gregory</a:t>
            </a:r>
          </a:p>
          <a:p>
            <a:pPr marL="0" indent="0">
              <a:buNone/>
            </a:pPr>
            <a:r>
              <a:rPr lang="en-US" dirty="0" smtClean="0"/>
              <a:t>// Date: 12 February 2015</a:t>
            </a:r>
          </a:p>
          <a:p>
            <a:pPr marL="0" indent="0">
              <a:buNone/>
            </a:pPr>
            <a:r>
              <a:rPr lang="en-US" dirty="0" smtClean="0"/>
              <a:t>// Revised: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main program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// Declare variables</a:t>
            </a:r>
          </a:p>
          <a:p>
            <a:pPr marL="0" indent="0">
              <a:buNone/>
            </a:pPr>
            <a:r>
              <a:rPr lang="en-US" dirty="0" smtClean="0"/>
              <a:t>    decimal   hours</a:t>
            </a:r>
          </a:p>
          <a:p>
            <a:pPr marL="0" indent="0">
              <a:buNone/>
            </a:pPr>
            <a:r>
              <a:rPr lang="en-US" dirty="0" smtClean="0"/>
              <a:t>    real payRate, grossPay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get work time and wage</a:t>
            </a:r>
          </a:p>
          <a:p>
            <a:pPr marL="0" indent="0">
              <a:buNone/>
            </a:pPr>
            <a:r>
              <a:rPr lang="en-US" dirty="0" smtClean="0"/>
              <a:t>    Display "How many hours did you work? "</a:t>
            </a:r>
          </a:p>
          <a:p>
            <a:pPr marL="0" indent="0">
              <a:buNone/>
            </a:pPr>
            <a:r>
              <a:rPr lang="en-US" dirty="0" smtClean="0"/>
              <a:t>    Read hours</a:t>
            </a:r>
          </a:p>
          <a:p>
            <a:pPr marL="0" indent="0">
              <a:buNone/>
            </a:pPr>
            <a:r>
              <a:rPr lang="en-US" dirty="0" smtClean="0"/>
              <a:t>    Display "What is your pay rate?  $"</a:t>
            </a:r>
          </a:p>
          <a:p>
            <a:pPr marL="0" indent="0">
              <a:buNone/>
            </a:pPr>
            <a:r>
              <a:rPr lang="en-US" dirty="0" smtClean="0"/>
              <a:t>    Input payRate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calculate and display the gross pay</a:t>
            </a:r>
          </a:p>
          <a:p>
            <a:pPr marL="0" indent="0">
              <a:buNone/>
            </a:pPr>
            <a:r>
              <a:rPr lang="en-US" dirty="0" smtClean="0"/>
              <a:t>    grossPay = hours * payRate</a:t>
            </a:r>
          </a:p>
          <a:p>
            <a:pPr marL="0" indent="0">
              <a:buNone/>
            </a:pPr>
            <a:r>
              <a:rPr lang="en-US" dirty="0" smtClean="0"/>
              <a:t>    Display  "In ", hours, " hours you made:  $", grossPay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end program</a:t>
            </a:r>
          </a:p>
        </p:txBody>
      </p:sp>
    </p:spTree>
    <p:extLst>
      <p:ext uri="{BB962C8B-B14F-4D97-AF65-F5344CB8AC3E}">
        <p14:creationId xmlns:p14="http://schemas.microsoft.com/office/powerpoint/2010/main" val="17231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write it in Python syntax, first paste it into IDLE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// Program example</a:t>
            </a:r>
          </a:p>
          <a:p>
            <a:pPr marL="0" indent="0">
              <a:buNone/>
            </a:pPr>
            <a:r>
              <a:rPr lang="en-US" dirty="0" smtClean="0"/>
              <a:t>// Description:</a:t>
            </a:r>
          </a:p>
          <a:p>
            <a:pPr marL="0" indent="0">
              <a:buNone/>
            </a:pPr>
            <a:r>
              <a:rPr lang="en-US" dirty="0" smtClean="0"/>
              <a:t>//     calculates gross pay from hours worked and pay rate</a:t>
            </a:r>
          </a:p>
          <a:p>
            <a:pPr marL="0" indent="0">
              <a:buNone/>
            </a:pPr>
            <a:r>
              <a:rPr lang="en-US" dirty="0" smtClean="0"/>
              <a:t>//      formula used:  gross pay = pay rate * hours worked</a:t>
            </a:r>
          </a:p>
          <a:p>
            <a:pPr marL="0" indent="0">
              <a:buNone/>
            </a:pPr>
            <a:r>
              <a:rPr lang="en-US" dirty="0" smtClean="0"/>
              <a:t>// Author: Carl Gregory</a:t>
            </a:r>
          </a:p>
          <a:p>
            <a:pPr marL="0" indent="0">
              <a:buNone/>
            </a:pPr>
            <a:r>
              <a:rPr lang="en-US" dirty="0" smtClean="0"/>
              <a:t>// Date: 12 February 2015</a:t>
            </a:r>
          </a:p>
          <a:p>
            <a:pPr marL="0" indent="0">
              <a:buNone/>
            </a:pPr>
            <a:r>
              <a:rPr lang="en-US" dirty="0" smtClean="0"/>
              <a:t>// Revised: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main program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// Declare variables</a:t>
            </a:r>
          </a:p>
          <a:p>
            <a:pPr marL="0" indent="0">
              <a:buNone/>
            </a:pPr>
            <a:r>
              <a:rPr lang="en-US" dirty="0" smtClean="0"/>
              <a:t>    decimal   hours</a:t>
            </a:r>
          </a:p>
          <a:p>
            <a:pPr marL="0" indent="0">
              <a:buNone/>
            </a:pPr>
            <a:r>
              <a:rPr lang="en-US" dirty="0" smtClean="0"/>
              <a:t>    real payRate, grossPay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get work time and wage</a:t>
            </a:r>
          </a:p>
          <a:p>
            <a:pPr marL="0" indent="0">
              <a:buNone/>
            </a:pPr>
            <a:r>
              <a:rPr lang="en-US" dirty="0" smtClean="0"/>
              <a:t>    Display "How many hours did you work? "</a:t>
            </a:r>
          </a:p>
          <a:p>
            <a:pPr marL="0" indent="0">
              <a:buNone/>
            </a:pPr>
            <a:r>
              <a:rPr lang="en-US" dirty="0" smtClean="0"/>
              <a:t>    Read hours</a:t>
            </a:r>
          </a:p>
          <a:p>
            <a:pPr marL="0" indent="0">
              <a:buNone/>
            </a:pPr>
            <a:r>
              <a:rPr lang="en-US" dirty="0" smtClean="0"/>
              <a:t>    Display "What is your pay rate?  $"</a:t>
            </a:r>
          </a:p>
          <a:p>
            <a:pPr marL="0" indent="0">
              <a:buNone/>
            </a:pPr>
            <a:r>
              <a:rPr lang="en-US" dirty="0" smtClean="0"/>
              <a:t>    Input payRate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calculate and display the gross pay</a:t>
            </a:r>
          </a:p>
          <a:p>
            <a:pPr marL="0" indent="0">
              <a:buNone/>
            </a:pPr>
            <a:r>
              <a:rPr lang="en-US" dirty="0" smtClean="0"/>
              <a:t>    grossPay = hours * payRate</a:t>
            </a:r>
          </a:p>
          <a:p>
            <a:pPr marL="0" indent="0">
              <a:buNone/>
            </a:pPr>
            <a:r>
              <a:rPr lang="en-US" dirty="0" smtClean="0"/>
              <a:t>    Display  "In ", hours, " hours you made:  $", grossPay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end program</a:t>
            </a:r>
          </a:p>
        </p:txBody>
      </p:sp>
    </p:spTree>
    <p:extLst>
      <p:ext uri="{BB962C8B-B14F-4D97-AF65-F5344CB8AC3E}">
        <p14:creationId xmlns:p14="http://schemas.microsoft.com/office/powerpoint/2010/main" val="37935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Next, convert all lines to Python Comments using the "Comment Out" feature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##// Program example</a:t>
            </a:r>
          </a:p>
          <a:p>
            <a:pPr marL="0" indent="0">
              <a:buNone/>
            </a:pPr>
            <a:r>
              <a:rPr lang="en-US" dirty="0" smtClean="0"/>
              <a:t>##// Description:</a:t>
            </a:r>
          </a:p>
          <a:p>
            <a:pPr marL="0" indent="0">
              <a:buNone/>
            </a:pPr>
            <a:r>
              <a:rPr lang="en-US" dirty="0" smtClean="0"/>
              <a:t>##//     calculates gross pay from hours worked and pay rate</a:t>
            </a:r>
          </a:p>
          <a:p>
            <a:pPr marL="0" indent="0">
              <a:buNone/>
            </a:pPr>
            <a:r>
              <a:rPr lang="en-US" dirty="0" smtClean="0"/>
              <a:t>##//      formula used:  gross pay = pay rate * hours worked</a:t>
            </a:r>
          </a:p>
          <a:p>
            <a:pPr marL="0" indent="0">
              <a:buNone/>
            </a:pPr>
            <a:r>
              <a:rPr lang="en-US" dirty="0" smtClean="0"/>
              <a:t>##// Author: Carl Gregory</a:t>
            </a:r>
          </a:p>
          <a:p>
            <a:pPr marL="0" indent="0">
              <a:buNone/>
            </a:pPr>
            <a:r>
              <a:rPr lang="en-US" dirty="0" smtClean="0"/>
              <a:t>##// Date: 12 February 2015</a:t>
            </a:r>
          </a:p>
          <a:p>
            <a:pPr marL="0" indent="0">
              <a:buNone/>
            </a:pPr>
            <a:r>
              <a:rPr lang="en-US" dirty="0" smtClean="0"/>
              <a:t>##// Revised: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##// main program</a:t>
            </a:r>
          </a:p>
          <a:p>
            <a:pPr marL="0" indent="0">
              <a:buNone/>
            </a:pPr>
            <a:r>
              <a:rPr lang="en-US" dirty="0" smtClean="0"/>
              <a:t>##    </a:t>
            </a:r>
          </a:p>
          <a:p>
            <a:pPr marL="0" indent="0">
              <a:buNone/>
            </a:pPr>
            <a:r>
              <a:rPr lang="en-US" dirty="0" smtClean="0"/>
              <a:t>##    // Declare variables</a:t>
            </a:r>
          </a:p>
          <a:p>
            <a:pPr marL="0" indent="0">
              <a:buNone/>
            </a:pPr>
            <a:r>
              <a:rPr lang="en-US" dirty="0" smtClean="0"/>
              <a:t>##    decimal   hours</a:t>
            </a:r>
          </a:p>
          <a:p>
            <a:pPr marL="0" indent="0">
              <a:buNone/>
            </a:pPr>
            <a:r>
              <a:rPr lang="en-US" dirty="0" smtClean="0"/>
              <a:t>##    real payRate, grossPay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    // get work time and wage</a:t>
            </a:r>
          </a:p>
          <a:p>
            <a:pPr marL="0" indent="0">
              <a:buNone/>
            </a:pPr>
            <a:r>
              <a:rPr lang="en-US" dirty="0" smtClean="0"/>
              <a:t>##    Display "How many hours did you work? "</a:t>
            </a:r>
          </a:p>
          <a:p>
            <a:pPr marL="0" indent="0">
              <a:buNone/>
            </a:pPr>
            <a:r>
              <a:rPr lang="en-US" dirty="0" smtClean="0"/>
              <a:t>##    Read hours</a:t>
            </a:r>
          </a:p>
          <a:p>
            <a:pPr marL="0" indent="0">
              <a:buNone/>
            </a:pPr>
            <a:r>
              <a:rPr lang="en-US" dirty="0" smtClean="0"/>
              <a:t>##    Display "What is your pay rate?  $"</a:t>
            </a:r>
          </a:p>
          <a:p>
            <a:pPr marL="0" indent="0">
              <a:buNone/>
            </a:pPr>
            <a:r>
              <a:rPr lang="en-US" dirty="0" smtClean="0"/>
              <a:t>##    Input payRate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    // calculate and display the gross pay</a:t>
            </a:r>
          </a:p>
          <a:p>
            <a:pPr marL="0" indent="0">
              <a:buNone/>
            </a:pPr>
            <a:r>
              <a:rPr lang="en-US" dirty="0" smtClean="0"/>
              <a:t>##    grossPay = hours * payRate</a:t>
            </a:r>
          </a:p>
          <a:p>
            <a:pPr marL="0" indent="0">
              <a:buNone/>
            </a:pPr>
            <a:r>
              <a:rPr lang="en-US" dirty="0" smtClean="0"/>
              <a:t>##    Display  "In ", hours, " hours you made:  $", grossPay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##// end program</a:t>
            </a:r>
          </a:p>
        </p:txBody>
      </p:sp>
    </p:spTree>
    <p:extLst>
      <p:ext uri="{BB962C8B-B14F-4D97-AF65-F5344CB8AC3E}">
        <p14:creationId xmlns:p14="http://schemas.microsoft.com/office/powerpoint/2010/main" val="12440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Then write Python equivalent statements beneath every pseudocode statement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##// Program example</a:t>
            </a:r>
          </a:p>
          <a:p>
            <a:pPr marL="0" indent="0">
              <a:buNone/>
            </a:pPr>
            <a:r>
              <a:rPr lang="en-US" dirty="0" smtClean="0"/>
              <a:t>##// Description:</a:t>
            </a:r>
          </a:p>
          <a:p>
            <a:pPr marL="0" indent="0">
              <a:buNone/>
            </a:pPr>
            <a:r>
              <a:rPr lang="en-US" dirty="0" smtClean="0"/>
              <a:t>##//     calculates gross pay from hours worked and pay rate</a:t>
            </a:r>
          </a:p>
          <a:p>
            <a:pPr marL="0" indent="0">
              <a:buNone/>
            </a:pPr>
            <a:r>
              <a:rPr lang="en-US" dirty="0" smtClean="0"/>
              <a:t>##//      formula used:  gross pay = pay rate * hours worked</a:t>
            </a:r>
          </a:p>
          <a:p>
            <a:pPr marL="0" indent="0">
              <a:buNone/>
            </a:pPr>
            <a:r>
              <a:rPr lang="en-US" dirty="0" smtClean="0"/>
              <a:t>##// Author: Carl Gregory</a:t>
            </a:r>
          </a:p>
          <a:p>
            <a:pPr marL="0" indent="0">
              <a:buNone/>
            </a:pPr>
            <a:r>
              <a:rPr lang="en-US" dirty="0" smtClean="0"/>
              <a:t>##// Date: 12 February 2015</a:t>
            </a:r>
          </a:p>
          <a:p>
            <a:pPr marL="0" indent="0">
              <a:buNone/>
            </a:pPr>
            <a:r>
              <a:rPr lang="en-US" dirty="0" smtClean="0"/>
              <a:t>##// Revised: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##// main program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def main():</a:t>
            </a:r>
          </a:p>
          <a:p>
            <a:pPr marL="0" indent="0">
              <a:buNone/>
            </a:pPr>
            <a:r>
              <a:rPr lang="en-US" dirty="0" smtClean="0"/>
              <a:t>##    </a:t>
            </a:r>
          </a:p>
          <a:p>
            <a:pPr marL="0" indent="0">
              <a:buNone/>
            </a:pPr>
            <a:r>
              <a:rPr lang="en-US" dirty="0" smtClean="0"/>
              <a:t>##    // Declare variables</a:t>
            </a:r>
          </a:p>
          <a:p>
            <a:pPr marL="0" indent="0">
              <a:buNone/>
            </a:pPr>
            <a:r>
              <a:rPr lang="en-US" dirty="0" smtClean="0"/>
              <a:t>##    decimal   hours</a:t>
            </a:r>
          </a:p>
          <a:p>
            <a:pPr marL="0" indent="0">
              <a:buNone/>
            </a:pPr>
            <a:r>
              <a:rPr lang="en-US" dirty="0" smtClean="0"/>
              <a:t>##    real payRate, grossPay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hours = 0.0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payRate = 0.0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grossPay = 0.0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    // get work time and wage</a:t>
            </a:r>
          </a:p>
          <a:p>
            <a:pPr marL="0" indent="0">
              <a:buNone/>
            </a:pPr>
            <a:r>
              <a:rPr lang="en-US" dirty="0" smtClean="0"/>
              <a:t>##    Display "How many hours did you work? "</a:t>
            </a:r>
          </a:p>
          <a:p>
            <a:pPr marL="0" indent="0">
              <a:buNone/>
            </a:pPr>
            <a:r>
              <a:rPr lang="en-US" dirty="0" smtClean="0"/>
              <a:t>##    Read hours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hours = float(input("How many hours did you work? "))</a:t>
            </a:r>
          </a:p>
          <a:p>
            <a:pPr marL="0" indent="0">
              <a:buNone/>
            </a:pPr>
            <a:r>
              <a:rPr lang="en-US" dirty="0" smtClean="0"/>
              <a:t>##    Display "What is your pay rate?  $"</a:t>
            </a:r>
          </a:p>
          <a:p>
            <a:pPr marL="0" indent="0">
              <a:buNone/>
            </a:pPr>
            <a:r>
              <a:rPr lang="en-US" dirty="0" smtClean="0"/>
              <a:t>##    Input payRate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payRate = float(input("What is your pay rate?  $"))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    // calculate and display the gross pay</a:t>
            </a:r>
          </a:p>
          <a:p>
            <a:pPr marL="0" indent="0">
              <a:buNone/>
            </a:pPr>
            <a:r>
              <a:rPr lang="en-US" dirty="0" smtClean="0"/>
              <a:t>##    grossPay = hours * payRate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grossPay = hours * payRate</a:t>
            </a:r>
          </a:p>
          <a:p>
            <a:pPr marL="0" indent="0">
              <a:buNone/>
            </a:pPr>
            <a:r>
              <a:rPr lang="en-US" dirty="0" smtClean="0"/>
              <a:t>##    Display  "In ", hours, " hours you made:  $", grossPay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print("In ", hours, " hours you made:  $", grossPay)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##// end program</a:t>
            </a:r>
          </a:p>
          <a:p>
            <a:pPr marL="0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6803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"</a:t>
            </a:r>
            <a:r>
              <a:rPr lang="en-US" sz="2400" dirty="0" smtClean="0">
                <a:solidFill>
                  <a:srgbClr val="0070C0"/>
                </a:solidFill>
              </a:rPr>
              <a:t>declarations</a:t>
            </a:r>
            <a:r>
              <a:rPr lang="en-US" sz="2400" dirty="0" smtClean="0"/>
              <a:t>" are not required in Python, but every other language will need them, so the pseudocode needs them, so it's good form to have "equivalent" statements in Python also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##// Program example</a:t>
            </a:r>
          </a:p>
          <a:p>
            <a:pPr marL="0" indent="0">
              <a:buNone/>
            </a:pPr>
            <a:r>
              <a:rPr lang="en-US" dirty="0" smtClean="0"/>
              <a:t>##// Description:</a:t>
            </a:r>
          </a:p>
          <a:p>
            <a:pPr marL="0" indent="0">
              <a:buNone/>
            </a:pPr>
            <a:r>
              <a:rPr lang="en-US" dirty="0" smtClean="0"/>
              <a:t>##//     calculates gross pay from hours worked and pay rate</a:t>
            </a:r>
          </a:p>
          <a:p>
            <a:pPr marL="0" indent="0">
              <a:buNone/>
            </a:pPr>
            <a:r>
              <a:rPr lang="en-US" dirty="0" smtClean="0"/>
              <a:t>##//      formula used:  gross pay = pay rate * hours worked</a:t>
            </a:r>
          </a:p>
          <a:p>
            <a:pPr marL="0" indent="0">
              <a:buNone/>
            </a:pPr>
            <a:r>
              <a:rPr lang="en-US" dirty="0" smtClean="0"/>
              <a:t>##// Author: Carl Gregory</a:t>
            </a:r>
          </a:p>
          <a:p>
            <a:pPr marL="0" indent="0">
              <a:buNone/>
            </a:pPr>
            <a:r>
              <a:rPr lang="en-US" dirty="0" smtClean="0"/>
              <a:t>##// Date: 12 February 2015</a:t>
            </a:r>
          </a:p>
          <a:p>
            <a:pPr marL="0" indent="0">
              <a:buNone/>
            </a:pPr>
            <a:r>
              <a:rPr lang="en-US" dirty="0" smtClean="0"/>
              <a:t>##// Revised: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##// main program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def main():</a:t>
            </a:r>
          </a:p>
          <a:p>
            <a:pPr marL="0" indent="0">
              <a:buNone/>
            </a:pPr>
            <a:r>
              <a:rPr lang="en-US" dirty="0" smtClean="0"/>
              <a:t>##    </a:t>
            </a:r>
          </a:p>
          <a:p>
            <a:pPr marL="0" indent="0">
              <a:buNone/>
            </a:pPr>
            <a:r>
              <a:rPr lang="en-US" dirty="0" smtClean="0"/>
              <a:t>##    // Declare variables</a:t>
            </a:r>
          </a:p>
          <a:p>
            <a:pPr marL="0" indent="0">
              <a:buNone/>
            </a:pPr>
            <a:r>
              <a:rPr lang="en-US" dirty="0" smtClean="0"/>
              <a:t>##    decimal   hours</a:t>
            </a:r>
          </a:p>
          <a:p>
            <a:pPr marL="0" indent="0">
              <a:buNone/>
            </a:pPr>
            <a:r>
              <a:rPr lang="en-US" dirty="0" smtClean="0"/>
              <a:t>##    real payRate, grossPay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0070C0"/>
                </a:solidFill>
              </a:rPr>
              <a:t>hours = 0.0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0070C0"/>
                </a:solidFill>
              </a:rPr>
              <a:t>payRate = 0.0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0070C0"/>
                </a:solidFill>
              </a:rPr>
              <a:t>grossPay = 0.0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    // get work time and wage</a:t>
            </a:r>
          </a:p>
          <a:p>
            <a:pPr marL="0" indent="0">
              <a:buNone/>
            </a:pPr>
            <a:r>
              <a:rPr lang="en-US" dirty="0" smtClean="0"/>
              <a:t>##    Display "How many hours did you work? "</a:t>
            </a:r>
          </a:p>
          <a:p>
            <a:pPr marL="0" indent="0">
              <a:buNone/>
            </a:pPr>
            <a:r>
              <a:rPr lang="en-US" dirty="0" smtClean="0"/>
              <a:t>##    Read hours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hours = float(input("How many hours did you work? "))</a:t>
            </a:r>
          </a:p>
          <a:p>
            <a:pPr marL="0" indent="0">
              <a:buNone/>
            </a:pPr>
            <a:r>
              <a:rPr lang="en-US" dirty="0" smtClean="0"/>
              <a:t>##    Display "What is your pay rate?  $"</a:t>
            </a:r>
          </a:p>
          <a:p>
            <a:pPr marL="0" indent="0">
              <a:buNone/>
            </a:pPr>
            <a:r>
              <a:rPr lang="en-US" dirty="0" smtClean="0"/>
              <a:t>##    Input payRate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payRate = float(input("What is your pay rate?  $"))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    // calculate and display the gross pay</a:t>
            </a:r>
          </a:p>
          <a:p>
            <a:pPr marL="0" indent="0">
              <a:buNone/>
            </a:pPr>
            <a:r>
              <a:rPr lang="en-US" dirty="0" smtClean="0"/>
              <a:t>##    grossPay = hours * payRate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grossPay = hours * payRate</a:t>
            </a:r>
          </a:p>
          <a:p>
            <a:pPr marL="0" indent="0">
              <a:buNone/>
            </a:pPr>
            <a:r>
              <a:rPr lang="en-US" dirty="0" smtClean="0"/>
              <a:t>##    Display  "In ", hours, " hours you made:  $", grossPay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print("In ", hours, " hours you made:  $", grossPay)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##// end program</a:t>
            </a:r>
          </a:p>
          <a:p>
            <a:pPr marL="0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7594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Python has no "typed" variables it inputs everything as strings, so if the input variable is numeric, the input must be </a:t>
            </a:r>
            <a:r>
              <a:rPr lang="en-US" sz="2400" dirty="0" smtClean="0">
                <a:solidFill>
                  <a:srgbClr val="00B0F0"/>
                </a:solidFill>
              </a:rPr>
              <a:t>converted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##// Program example</a:t>
            </a:r>
          </a:p>
          <a:p>
            <a:pPr marL="0" indent="0">
              <a:buNone/>
            </a:pPr>
            <a:r>
              <a:rPr lang="en-US" dirty="0" smtClean="0"/>
              <a:t>##// Description:</a:t>
            </a:r>
          </a:p>
          <a:p>
            <a:pPr marL="0" indent="0">
              <a:buNone/>
            </a:pPr>
            <a:r>
              <a:rPr lang="en-US" dirty="0" smtClean="0"/>
              <a:t>##//     calculates gross pay from hours worked and pay rate</a:t>
            </a:r>
          </a:p>
          <a:p>
            <a:pPr marL="0" indent="0">
              <a:buNone/>
            </a:pPr>
            <a:r>
              <a:rPr lang="en-US" dirty="0" smtClean="0"/>
              <a:t>##//      formula used:  gross pay = pay rate * hours worked</a:t>
            </a:r>
          </a:p>
          <a:p>
            <a:pPr marL="0" indent="0">
              <a:buNone/>
            </a:pPr>
            <a:r>
              <a:rPr lang="en-US" dirty="0" smtClean="0"/>
              <a:t>##// Author: Carl Gregory</a:t>
            </a:r>
          </a:p>
          <a:p>
            <a:pPr marL="0" indent="0">
              <a:buNone/>
            </a:pPr>
            <a:r>
              <a:rPr lang="en-US" dirty="0" smtClean="0"/>
              <a:t>##// Date: 12 February 2015</a:t>
            </a:r>
          </a:p>
          <a:p>
            <a:pPr marL="0" indent="0">
              <a:buNone/>
            </a:pPr>
            <a:r>
              <a:rPr lang="en-US" dirty="0" smtClean="0"/>
              <a:t>##// Revised: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##// main program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def main():</a:t>
            </a:r>
          </a:p>
          <a:p>
            <a:pPr marL="0" indent="0">
              <a:buNone/>
            </a:pPr>
            <a:r>
              <a:rPr lang="en-US" dirty="0" smtClean="0"/>
              <a:t>##    </a:t>
            </a:r>
          </a:p>
          <a:p>
            <a:pPr marL="0" indent="0">
              <a:buNone/>
            </a:pPr>
            <a:r>
              <a:rPr lang="en-US" dirty="0" smtClean="0"/>
              <a:t>##    // Declare variables</a:t>
            </a:r>
          </a:p>
          <a:p>
            <a:pPr marL="0" indent="0">
              <a:buNone/>
            </a:pPr>
            <a:r>
              <a:rPr lang="en-US" dirty="0" smtClean="0"/>
              <a:t>##    decimal   hours</a:t>
            </a:r>
          </a:p>
          <a:p>
            <a:pPr marL="0" indent="0">
              <a:buNone/>
            </a:pPr>
            <a:r>
              <a:rPr lang="en-US" dirty="0" smtClean="0"/>
              <a:t>##    real payRate, grossPay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hours = 0.0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payRate = 0.0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grossPay = 0.0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    // get work time and wage</a:t>
            </a:r>
          </a:p>
          <a:p>
            <a:pPr marL="0" indent="0">
              <a:buNone/>
            </a:pPr>
            <a:r>
              <a:rPr lang="en-US" dirty="0" smtClean="0"/>
              <a:t>##    Display "How many hours did you work? "</a:t>
            </a:r>
          </a:p>
          <a:p>
            <a:pPr marL="0" indent="0">
              <a:buNone/>
            </a:pPr>
            <a:r>
              <a:rPr lang="en-US" dirty="0" smtClean="0"/>
              <a:t>##    Read hours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hours = </a:t>
            </a:r>
            <a:r>
              <a:rPr lang="en-US" sz="2700" b="1" dirty="0">
                <a:solidFill>
                  <a:srgbClr val="00B0F0"/>
                </a:solidFill>
              </a:rPr>
              <a:t>float</a:t>
            </a:r>
            <a:r>
              <a:rPr lang="en-US" sz="2700" b="1" dirty="0">
                <a:solidFill>
                  <a:srgbClr val="FF0000"/>
                </a:solidFill>
              </a:rPr>
              <a:t>(input("How many hours did you work? "))</a:t>
            </a:r>
          </a:p>
          <a:p>
            <a:pPr marL="0" indent="0">
              <a:buNone/>
            </a:pPr>
            <a:r>
              <a:rPr lang="en-US" dirty="0" smtClean="0"/>
              <a:t>##    Display "What is your pay rate?  $"</a:t>
            </a:r>
          </a:p>
          <a:p>
            <a:pPr marL="0" indent="0">
              <a:buNone/>
            </a:pPr>
            <a:r>
              <a:rPr lang="en-US" dirty="0" smtClean="0"/>
              <a:t>##    Input payRate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payRate = </a:t>
            </a:r>
            <a:r>
              <a:rPr lang="en-US" sz="2700" b="1" dirty="0">
                <a:solidFill>
                  <a:srgbClr val="00B0F0"/>
                </a:solidFill>
              </a:rPr>
              <a:t>float</a:t>
            </a:r>
            <a:r>
              <a:rPr lang="en-US" sz="2700" b="1" dirty="0">
                <a:solidFill>
                  <a:srgbClr val="FF0000"/>
                </a:solidFill>
              </a:rPr>
              <a:t>(input("What is your pay rate?  $"))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    // calculate and display the gross pay</a:t>
            </a:r>
          </a:p>
          <a:p>
            <a:pPr marL="0" indent="0">
              <a:buNone/>
            </a:pPr>
            <a:r>
              <a:rPr lang="en-US" dirty="0" smtClean="0"/>
              <a:t>##    grossPay = hours * payRate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grossPay = hours * payRate</a:t>
            </a:r>
          </a:p>
          <a:p>
            <a:pPr marL="0" indent="0">
              <a:buNone/>
            </a:pPr>
            <a:r>
              <a:rPr lang="en-US" dirty="0" smtClean="0"/>
              <a:t>##    Display  "In ", hours, " hours you made:  $", grossPay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print("In ", hours, " hours you made:  $", grossPay)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##// end program</a:t>
            </a:r>
          </a:p>
          <a:p>
            <a:pPr marL="0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5956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Run and Test the program before completely cleaning out the old pseudocode statements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##// Program example</a:t>
            </a:r>
          </a:p>
          <a:p>
            <a:pPr marL="0" indent="0">
              <a:buNone/>
            </a:pPr>
            <a:r>
              <a:rPr lang="en-US" dirty="0" smtClean="0"/>
              <a:t>##// Description:</a:t>
            </a:r>
          </a:p>
          <a:p>
            <a:pPr marL="0" indent="0">
              <a:buNone/>
            </a:pPr>
            <a:r>
              <a:rPr lang="en-US" dirty="0" smtClean="0"/>
              <a:t>##//     calculates gross pay from hours worked and pay rate</a:t>
            </a:r>
          </a:p>
          <a:p>
            <a:pPr marL="0" indent="0">
              <a:buNone/>
            </a:pPr>
            <a:r>
              <a:rPr lang="en-US" dirty="0" smtClean="0"/>
              <a:t>##//      formula used:  gross pay = pay rate * hours worked</a:t>
            </a:r>
          </a:p>
          <a:p>
            <a:pPr marL="0" indent="0">
              <a:buNone/>
            </a:pPr>
            <a:r>
              <a:rPr lang="en-US" dirty="0" smtClean="0"/>
              <a:t>##// Author: Carl Gregory</a:t>
            </a:r>
          </a:p>
          <a:p>
            <a:pPr marL="0" indent="0">
              <a:buNone/>
            </a:pPr>
            <a:r>
              <a:rPr lang="en-US" dirty="0" smtClean="0"/>
              <a:t>##// Date: 12 February 2015</a:t>
            </a:r>
          </a:p>
          <a:p>
            <a:pPr marL="0" indent="0">
              <a:buNone/>
            </a:pPr>
            <a:r>
              <a:rPr lang="en-US" dirty="0" smtClean="0"/>
              <a:t>##// Revised: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##// main program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def main():</a:t>
            </a:r>
          </a:p>
          <a:p>
            <a:pPr marL="0" indent="0">
              <a:buNone/>
            </a:pPr>
            <a:r>
              <a:rPr lang="en-US" dirty="0" smtClean="0"/>
              <a:t>##    </a:t>
            </a:r>
          </a:p>
          <a:p>
            <a:pPr marL="0" indent="0">
              <a:buNone/>
            </a:pPr>
            <a:r>
              <a:rPr lang="en-US" dirty="0" smtClean="0"/>
              <a:t>##    // Declare variables</a:t>
            </a:r>
          </a:p>
          <a:p>
            <a:pPr marL="0" indent="0">
              <a:buNone/>
            </a:pPr>
            <a:r>
              <a:rPr lang="en-US" sz="3100" dirty="0"/>
              <a:t>##    decimal   hours</a:t>
            </a:r>
          </a:p>
          <a:p>
            <a:pPr marL="0" indent="0">
              <a:buNone/>
            </a:pPr>
            <a:r>
              <a:rPr lang="en-US" sz="3100" dirty="0"/>
              <a:t>##    real payRate, grossPay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hours = 0.0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payRate = 0.0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grossPay = 0.0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    // get work time and wage</a:t>
            </a:r>
          </a:p>
          <a:p>
            <a:pPr marL="0" indent="0">
              <a:buNone/>
            </a:pPr>
            <a:r>
              <a:rPr lang="en-US" sz="3100" dirty="0"/>
              <a:t>##    Display "How many hours did you work? "</a:t>
            </a:r>
          </a:p>
          <a:p>
            <a:pPr marL="0" indent="0">
              <a:buNone/>
            </a:pPr>
            <a:r>
              <a:rPr lang="en-US" sz="3100" dirty="0"/>
              <a:t>##    Read hours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hours = float(input("How many hours did you work? "))</a:t>
            </a:r>
          </a:p>
          <a:p>
            <a:pPr marL="0" indent="0">
              <a:buNone/>
            </a:pPr>
            <a:r>
              <a:rPr lang="en-US" sz="3100" dirty="0"/>
              <a:t>##    Display "What is your pay rate?  $"</a:t>
            </a:r>
          </a:p>
          <a:p>
            <a:pPr marL="0" indent="0">
              <a:buNone/>
            </a:pPr>
            <a:r>
              <a:rPr lang="en-US" sz="3100" dirty="0"/>
              <a:t>##    Input payRate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payRate = float(input("What is your pay rate?  $"))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    // calculate and display the gross pay</a:t>
            </a:r>
          </a:p>
          <a:p>
            <a:pPr marL="0" indent="0">
              <a:buNone/>
            </a:pPr>
            <a:r>
              <a:rPr lang="en-US" sz="3100" dirty="0"/>
              <a:t>##    grossPay = hours * payRate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grossPay = hours * payRate</a:t>
            </a:r>
          </a:p>
          <a:p>
            <a:pPr marL="0" indent="0">
              <a:buNone/>
            </a:pPr>
            <a:r>
              <a:rPr lang="en-US" sz="3100" dirty="0"/>
              <a:t>##    Display  "In ", hours, " hours you made:  $", grossPay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print("In ", hours, " hours you made:  $", grossPay)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##// end program</a:t>
            </a:r>
          </a:p>
          <a:p>
            <a:pPr marL="0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8388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Now remove the </a:t>
            </a:r>
            <a:r>
              <a:rPr lang="en-US" sz="2800" dirty="0" smtClean="0">
                <a:solidFill>
                  <a:srgbClr val="00B050"/>
                </a:solidFill>
              </a:rPr>
              <a:t>pseudocode statements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##// Program example</a:t>
            </a:r>
          </a:p>
          <a:p>
            <a:pPr marL="0" indent="0">
              <a:buNone/>
            </a:pPr>
            <a:r>
              <a:rPr lang="en-US" dirty="0" smtClean="0"/>
              <a:t>##// Description:</a:t>
            </a:r>
          </a:p>
          <a:p>
            <a:pPr marL="0" indent="0">
              <a:buNone/>
            </a:pPr>
            <a:r>
              <a:rPr lang="en-US" dirty="0" smtClean="0"/>
              <a:t>##//     calculates gross pay from hours worked and pay rate</a:t>
            </a:r>
          </a:p>
          <a:p>
            <a:pPr marL="0" indent="0">
              <a:buNone/>
            </a:pPr>
            <a:r>
              <a:rPr lang="en-US" dirty="0" smtClean="0"/>
              <a:t>##//      formula used:  gross pay = pay rate * hours worked</a:t>
            </a:r>
          </a:p>
          <a:p>
            <a:pPr marL="0" indent="0">
              <a:buNone/>
            </a:pPr>
            <a:r>
              <a:rPr lang="en-US" dirty="0" smtClean="0"/>
              <a:t>##// Author: Carl Gregory</a:t>
            </a:r>
          </a:p>
          <a:p>
            <a:pPr marL="0" indent="0">
              <a:buNone/>
            </a:pPr>
            <a:r>
              <a:rPr lang="en-US" dirty="0" smtClean="0"/>
              <a:t>##// Date: 12 February 2015</a:t>
            </a:r>
          </a:p>
          <a:p>
            <a:pPr marL="0" indent="0">
              <a:buNone/>
            </a:pPr>
            <a:r>
              <a:rPr lang="en-US" dirty="0" smtClean="0"/>
              <a:t>##// Revised: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##// main program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def main():</a:t>
            </a:r>
          </a:p>
          <a:p>
            <a:pPr marL="0" indent="0">
              <a:buNone/>
            </a:pPr>
            <a:r>
              <a:rPr lang="en-US" dirty="0" smtClean="0"/>
              <a:t>##    </a:t>
            </a:r>
          </a:p>
          <a:p>
            <a:pPr marL="0" indent="0">
              <a:buNone/>
            </a:pPr>
            <a:r>
              <a:rPr lang="en-US" dirty="0" smtClean="0"/>
              <a:t>##    // Declare variables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##    decimal   hours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##    real payRate, grossPay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hours = 0.0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payRate = 0.0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grossPay = 0.0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    // get work time and wage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##    Display "How many hours did you work? "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##    Read hours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hours = float(input("How many hours did you work? "))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##    Display "What is your pay rate?  $"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##    Input payRate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payRate = float(input("What is your pay rate?  $"))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    // calculate and display the gross pay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##    grossPay = hours * payRate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grossPay = hours * payRate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##    Display  "In ", hours, " hours you made:  $", grossPay</a:t>
            </a:r>
          </a:p>
          <a:p>
            <a:pPr marL="400050" lvl="2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print("In ", hours, " hours you made:  $", grossPay)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##// end program</a:t>
            </a:r>
          </a:p>
          <a:p>
            <a:pPr marL="0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3308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2131</Words>
  <Application>Microsoft Office PowerPoint</Application>
  <PresentationFormat>On-screen Show (4:3)</PresentationFormat>
  <Paragraphs>378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Using Pseudocode to write Real Python Code</vt:lpstr>
      <vt:lpstr>Consider this pseudocode program:</vt:lpstr>
      <vt:lpstr>To write it in Python syntax, first paste it into IDLE</vt:lpstr>
      <vt:lpstr>Next, convert all lines to Python Comments using the "Comment Out" feature</vt:lpstr>
      <vt:lpstr>Then write Python equivalent statements beneath every pseudocode statement</vt:lpstr>
      <vt:lpstr>The "declarations" are not required in Python, but every other language will need them, so the pseudocode needs them, so it's good form to have "equivalent" statements in Python also</vt:lpstr>
      <vt:lpstr>Since Python has no "typed" variables it inputs everything as strings, so if the input variable is numeric, the input must be converted</vt:lpstr>
      <vt:lpstr>Run and Test the program before completely cleaning out the old pseudocode statements</vt:lpstr>
      <vt:lpstr>Now remove the pseudocode statements</vt:lpstr>
      <vt:lpstr>This still leaves some distracting clutter, so…</vt:lpstr>
      <vt:lpstr>Finally, clean up the Python code</vt:lpstr>
      <vt:lpstr>PowerPoint Presentation</vt:lpstr>
      <vt:lpstr>Why pseudocode works: exactly the same pseudocode with equivalent C++ statements</vt:lpstr>
      <vt:lpstr>Why pseudocode works: exactly the same pseudocode with equivalent C++ statements</vt:lpstr>
      <vt:lpstr>PowerPoint Presentation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Pseudocode to write Real Code</dc:title>
  <dc:creator>Dad</dc:creator>
  <cp:lastModifiedBy>Dad</cp:lastModifiedBy>
  <cp:revision>23</cp:revision>
  <dcterms:created xsi:type="dcterms:W3CDTF">2015-03-10T08:57:54Z</dcterms:created>
  <dcterms:modified xsi:type="dcterms:W3CDTF">2016-05-06T13:04:28Z</dcterms:modified>
</cp:coreProperties>
</file>