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0"/>
  </p:notesMasterIdLst>
  <p:sldIdLst>
    <p:sldId id="268" r:id="rId2"/>
    <p:sldId id="274" r:id="rId3"/>
    <p:sldId id="279" r:id="rId4"/>
    <p:sldId id="276" r:id="rId5"/>
    <p:sldId id="273" r:id="rId6"/>
    <p:sldId id="278" r:id="rId7"/>
    <p:sldId id="280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BBF2"/>
    <a:srgbClr val="0096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39294-B483-4A0B-A469-7D0FDDC69345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17328-9EBA-4B35-AF2C-D62995C59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06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separador</a:t>
            </a:r>
            <a:r>
              <a:rPr lang="en-US" dirty="0"/>
              <a:t> de </a:t>
            </a:r>
            <a:r>
              <a:rPr lang="en-US" dirty="0" err="1"/>
              <a:t>capitulos</a:t>
            </a:r>
            <a:r>
              <a:rPr lang="en-US" dirty="0"/>
              <a:t> . </a:t>
            </a:r>
            <a:r>
              <a:rPr lang="en-US" dirty="0" err="1"/>
              <a:t>Seria</a:t>
            </a:r>
            <a:r>
              <a:rPr lang="en-US" dirty="0"/>
              <a:t> </a:t>
            </a:r>
            <a:r>
              <a:rPr lang="en-US" dirty="0" err="1"/>
              <a:t>bom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versao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vermelho</a:t>
            </a:r>
            <a:r>
              <a:rPr lang="en-US" dirty="0"/>
              <a:t> e </a:t>
            </a:r>
            <a:r>
              <a:rPr lang="en-US" dirty="0" err="1"/>
              <a:t>verde</a:t>
            </a:r>
            <a:r>
              <a:rPr lang="en-US" dirty="0"/>
              <a:t> </a:t>
            </a:r>
            <a:r>
              <a:rPr lang="en-US" dirty="0" err="1"/>
              <a:t>tb</a:t>
            </a:r>
            <a:r>
              <a:rPr lang="en-US" dirty="0"/>
              <a:t>.</a:t>
            </a:r>
            <a:r>
              <a:rPr lang="en-US" baseline="0" dirty="0"/>
              <a:t>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696B5C-12A0-4042-B4D0-BD3B9A4F58C6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4290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5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:a16="http://schemas.microsoft.com/office/drawing/2014/main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4415" y="6092981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2974920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2276872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3261834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 rot="16200000" flipH="1">
            <a:off x="6370124" y="13910"/>
            <a:ext cx="6353908" cy="6326091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77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17B390E6-46A0-4BED-B3E2-3051836E07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7267" y="2606029"/>
            <a:ext cx="7377467" cy="164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6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D6B527-14EF-4F30-9C9C-691EC4327E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8310" y="-1588"/>
            <a:ext cx="7893690" cy="6859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068960"/>
            <a:ext cx="4103688" cy="86360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0070AD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F4C94DDB-5E07-4F17-ABAA-3E9C5E8683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040163"/>
            <a:ext cx="4103688" cy="1189037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0070AD"/>
                </a:solidFill>
              </a:defRPr>
            </a:lvl1pPr>
            <a:lvl2pPr>
              <a:defRPr sz="16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pic>
        <p:nvPicPr>
          <p:cNvPr id="5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1353" y="6146782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873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34">
          <p15:clr>
            <a:srgbClr val="FBAE40"/>
          </p15:clr>
        </p15:guide>
        <p15:guide id="3" pos="7219">
          <p15:clr>
            <a:srgbClr val="FBAE40"/>
          </p15:clr>
        </p15:guide>
        <p15:guide id="4" orient="horz" pos="2614">
          <p15:clr>
            <a:srgbClr val="FBAE40"/>
          </p15:clr>
        </p15:guide>
        <p15:guide id="5" orient="horz" pos="3203">
          <p15:clr>
            <a:srgbClr val="FBAE40"/>
          </p15:clr>
        </p15:guide>
        <p15:guide id="6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1"/>
          <a:ext cx="180998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80998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420078" y="1495426"/>
            <a:ext cx="11351846" cy="4772025"/>
          </a:xfrm>
        </p:spPr>
        <p:txBody>
          <a:bodyPr/>
          <a:lstStyle>
            <a:lvl1pPr>
              <a:buClr>
                <a:schemeClr val="accent5"/>
              </a:buClr>
              <a:defRPr b="0"/>
            </a:lvl1pPr>
            <a:lvl2pPr marL="457200" indent="-228600">
              <a:buClr>
                <a:schemeClr val="accent5"/>
              </a:buClr>
              <a:defRPr/>
            </a:lvl2pPr>
            <a:lvl3pPr marL="685800" indent="-228600">
              <a:buClr>
                <a:schemeClr val="accent5"/>
              </a:buClr>
              <a:defRPr/>
            </a:lvl3pPr>
            <a:lvl4pPr>
              <a:buClr>
                <a:schemeClr val="accent5"/>
              </a:buClr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2869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13387"/>
            <a:ext cx="11376025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12875"/>
            <a:ext cx="11376024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5127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1" r:id="rId5"/>
  </p:sldLayoutIdLst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>
          <p15:clr>
            <a:srgbClr val="F26B43"/>
          </p15:clr>
        </p15:guide>
        <p15:guide id="2" pos="257">
          <p15:clr>
            <a:srgbClr val="F26B43"/>
          </p15:clr>
        </p15:guide>
        <p15:guide id="3" pos="7423">
          <p15:clr>
            <a:srgbClr val="F26B43"/>
          </p15:clr>
        </p15:guide>
        <p15:guide id="4" orient="horz" pos="25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3.amazonaws.com/sagemaker-hremployeeattrition-0001/website/pages/EmployeeDatabase.html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604DBA-7087-445E-A54A-70ABE675B2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GT" dirty="0"/>
              <a:t>TESLAS HR Attrition Analytics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06E379-8E6B-4D65-A73F-3A5400A33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054" y="5381481"/>
            <a:ext cx="2666667" cy="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87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2B65FE-82A0-4CCA-A265-528249B2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TEAM INFO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2A1BDD-A4FF-49CE-AB71-77C37F62A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from Guatemala</a:t>
            </a:r>
          </a:p>
          <a:p>
            <a:r>
              <a:rPr lang="en-US" dirty="0"/>
              <a:t>DEX TEAM (5 MEMBERS)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Manuel De Paz – DEX Team Lead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Cesar Herrera – RPA 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Carlos Del Valle – Command Center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Victor Gonzalez – RPA 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Carlos Vicente – RPA 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RPA TEAM (1 MEMBER)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Marco </a:t>
            </a:r>
            <a:r>
              <a:rPr lang="en-US" dirty="0" err="1"/>
              <a:t>Petz</a:t>
            </a:r>
            <a:r>
              <a:rPr lang="en-US" dirty="0"/>
              <a:t> – RPA Team Lead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32547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4C949-5A0D-42F9-BC5E-57E89B80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es-G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29718-32FC-4E01-B4C1-4DFAF38D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Employee attrition is major problem for any business. Identifying employee with a higher risk of attrition early on gives us a chance to identify the reasons of leaving and offer them incentives to stay.</a:t>
            </a:r>
          </a:p>
          <a:p>
            <a:r>
              <a:rPr lang="en-US" dirty="0"/>
              <a:t>This project describes using machine learning (ML) for the automated identification of employees with a higher risk of attrition. Also about how to incorporate the relative costs of prediction mistakes when determining the financial outcome of using ML. Costs: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posting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Hiring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Paperwork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Trainning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Hidden Costs-</a:t>
            </a:r>
            <a:r>
              <a:rPr lang="en-US" dirty="0">
                <a:sym typeface="Wingdings" panose="05000000000000000000" pitchFamily="2" charset="2"/>
              </a:rPr>
              <a:t> Decreasing collective knowledge base and experience. Error and issues are more likely  with new workers.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32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6E18C-2371-4955-9F30-E848CA5C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SOLUTION &amp; TECHNOLOGY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D611CB-A624-48A0-B5FE-86448154E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452" y="1487231"/>
            <a:ext cx="6420092" cy="43793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3C4D3C-4796-4BB5-A6A3-F4C4A1D10CF7}"/>
              </a:ext>
            </a:extLst>
          </p:cNvPr>
          <p:cNvSpPr txBox="1"/>
          <p:nvPr/>
        </p:nvSpPr>
        <p:spPr>
          <a:xfrm>
            <a:off x="4764947" y="840900"/>
            <a:ext cx="2449585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IBM Sample Data – HR Attrition</a:t>
            </a:r>
            <a:endParaRPr lang="es-G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82125D-02FD-4FA1-956A-1DF729E86B96}"/>
              </a:ext>
            </a:extLst>
          </p:cNvPr>
          <p:cNvSpPr txBox="1"/>
          <p:nvPr/>
        </p:nvSpPr>
        <p:spPr>
          <a:xfrm>
            <a:off x="8507889" y="689403"/>
            <a:ext cx="3145872" cy="286232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Define Dependent Variable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Data Exploration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Choose the best features to train the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Analyze correlation between variables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Remove unnecessary columns.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Convert categorical variables into dummy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Split data into train and test set.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6BA73D-A392-4704-B060-63A8F1EE898D}"/>
              </a:ext>
            </a:extLst>
          </p:cNvPr>
          <p:cNvSpPr txBox="1"/>
          <p:nvPr/>
        </p:nvSpPr>
        <p:spPr>
          <a:xfrm>
            <a:off x="407987" y="4826676"/>
            <a:ext cx="3585173" cy="1815882"/>
          </a:xfrm>
          <a:prstGeom prst="rect">
            <a:avLst/>
          </a:prstGeom>
          <a:solidFill>
            <a:srgbClr val="A0BBF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Create Endpoint in AWS Services to deploy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Evaluate model using Confusion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Define optimum cutoff based cost of turnover. 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39E0C7-D946-4D13-8543-20AF3DCC34BF}"/>
              </a:ext>
            </a:extLst>
          </p:cNvPr>
          <p:cNvSpPr txBox="1"/>
          <p:nvPr/>
        </p:nvSpPr>
        <p:spPr>
          <a:xfrm>
            <a:off x="7290584" y="4484367"/>
            <a:ext cx="4059721" cy="1600438"/>
          </a:xfrm>
          <a:prstGeom prst="rect">
            <a:avLst/>
          </a:prstGeom>
          <a:solidFill>
            <a:srgbClr val="A0BBF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Choose the best binary classification model based on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XGBoost</a:t>
            </a:r>
            <a:r>
              <a:rPr lang="en-US" sz="1400" dirty="0"/>
              <a:t> (S</a:t>
            </a:r>
            <a:r>
              <a:rPr lang="es-GT" sz="1400" dirty="0" err="1"/>
              <a:t>upervised</a:t>
            </a:r>
            <a:r>
              <a:rPr lang="es-GT" sz="1400" dirty="0"/>
              <a:t> </a:t>
            </a:r>
            <a:r>
              <a:rPr lang="es-GT" sz="1400" dirty="0" err="1"/>
              <a:t>learnin</a:t>
            </a:r>
            <a:r>
              <a:rPr lang="es-GT" sz="1400" dirty="0"/>
              <a:t> </a:t>
            </a:r>
            <a:r>
              <a:rPr lang="es-GT" sz="1400" dirty="0" err="1"/>
              <a:t>algorithm</a:t>
            </a:r>
            <a:r>
              <a:rPr lang="es-GT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Train Model using AWS </a:t>
            </a:r>
            <a:r>
              <a:rPr lang="en-US" sz="1400" dirty="0" err="1"/>
              <a:t>Sagemaker</a:t>
            </a:r>
            <a:r>
              <a:rPr lang="en-US" sz="1400" dirty="0"/>
              <a:t>  (</a:t>
            </a:r>
            <a:r>
              <a:rPr lang="en-US" sz="1400" dirty="0" err="1"/>
              <a:t>Jupyter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D4B623-149E-4BEC-9B5D-9B36CADE38FC}"/>
              </a:ext>
            </a:extLst>
          </p:cNvPr>
          <p:cNvSpPr txBox="1"/>
          <p:nvPr/>
        </p:nvSpPr>
        <p:spPr>
          <a:xfrm>
            <a:off x="407987" y="1027030"/>
            <a:ext cx="2091932" cy="32316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Deploy model using AWS Chalice (Microframework)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Serverless application that uses AWS S3 as repository and connects to other AWS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Create a lambda function to deploy model using the sage maker endpoint.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Visualize results using datables.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46306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05DD9F-E154-47D0-B5D7-1025C459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ROBUSTNESS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66A4E3-6741-4B23-8689-38081C512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– 80%</a:t>
            </a:r>
          </a:p>
          <a:p>
            <a:r>
              <a:rPr lang="en-US" dirty="0"/>
              <a:t>TEST – 20%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s-GT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9ABEED2-C2FC-48E7-B285-0F0DB7FAB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929445"/>
              </p:ext>
            </p:extLst>
          </p:nvPr>
        </p:nvGraphicFramePr>
        <p:xfrm>
          <a:off x="2694730" y="1939551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055531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0829885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38250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/>
                        <a:t>No Attrition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/>
                        <a:t>Attrition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499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GT" dirty="0"/>
                        <a:t>No Attrition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/>
                        <a:t>89% (366)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/>
                        <a:t>30% (9)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586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GT" dirty="0"/>
                        <a:t>Attrition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/>
                        <a:t>11% (45)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/>
                        <a:t>70% (21)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0745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4E61AE0-4077-4DDA-A248-644538476900}"/>
              </a:ext>
            </a:extLst>
          </p:cNvPr>
          <p:cNvSpPr txBox="1"/>
          <p:nvPr/>
        </p:nvSpPr>
        <p:spPr>
          <a:xfrm>
            <a:off x="3783435" y="2038525"/>
            <a:ext cx="3967993" cy="503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GT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BCB78A9-A6B6-4D24-9C3E-0D9A3C13F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216145"/>
              </p:ext>
            </p:extLst>
          </p:nvPr>
        </p:nvGraphicFramePr>
        <p:xfrm>
          <a:off x="2694729" y="1119516"/>
          <a:ext cx="8128000" cy="640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2533506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70169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GT" dirty="0" err="1"/>
                        <a:t>Overall</a:t>
                      </a:r>
                      <a:r>
                        <a:rPr lang="es-GT" dirty="0"/>
                        <a:t> </a:t>
                      </a:r>
                      <a:r>
                        <a:rPr lang="es-GT" dirty="0" err="1"/>
                        <a:t>Classification</a:t>
                      </a:r>
                      <a:r>
                        <a:rPr lang="es-GT" dirty="0"/>
                        <a:t> </a:t>
                      </a:r>
                      <a:r>
                        <a:rPr lang="es-GT" dirty="0" err="1"/>
                        <a:t>Rate</a:t>
                      </a:r>
                      <a:r>
                        <a:rPr lang="es-GT" dirty="0"/>
                        <a:t>:</a:t>
                      </a:r>
                    </a:p>
                    <a:p>
                      <a:r>
                        <a:rPr lang="en-US" dirty="0"/>
                        <a:t>(default </a:t>
                      </a:r>
                      <a:r>
                        <a:rPr lang="es-GT" dirty="0" err="1"/>
                        <a:t>Cut</a:t>
                      </a:r>
                      <a:r>
                        <a:rPr lang="es-GT" dirty="0"/>
                        <a:t>-off 0.5)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/>
                        <a:t>87.8% </a:t>
                      </a:r>
                      <a:br>
                        <a:rPr lang="es-GT" dirty="0"/>
                      </a:b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982314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32917E42-964A-4951-8AB6-70266EC26C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880" b="12743"/>
          <a:stretch/>
        </p:blipFill>
        <p:spPr>
          <a:xfrm>
            <a:off x="5874873" y="3518988"/>
            <a:ext cx="4493920" cy="2678573"/>
          </a:xfrm>
          <a:prstGeom prst="rect">
            <a:avLst/>
          </a:prstGeom>
          <a:ln w="38100" cap="sq">
            <a:solidFill>
              <a:schemeClr val="accent4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44671E8-E834-431C-A77A-91B22F7AC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124538"/>
              </p:ext>
            </p:extLst>
          </p:nvPr>
        </p:nvGraphicFramePr>
        <p:xfrm>
          <a:off x="636604" y="5587749"/>
          <a:ext cx="4552853" cy="934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2853">
                  <a:extLst>
                    <a:ext uri="{9D8B030D-6E8A-4147-A177-3AD203B41FA5}">
                      <a16:colId xmlns:a16="http://schemas.microsoft.com/office/drawing/2014/main" val="2367355608"/>
                    </a:ext>
                  </a:extLst>
                </a:gridCol>
              </a:tblGrid>
              <a:tr h="227575">
                <a:tc>
                  <a:txBody>
                    <a:bodyPr/>
                    <a:lstStyle/>
                    <a:p>
                      <a:r>
                        <a:rPr lang="en-US" sz="1400" dirty="0"/>
                        <a:t>Optimal Cut-Off</a:t>
                      </a:r>
                      <a:endParaRPr lang="es-G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74663"/>
                  </a:ext>
                </a:extLst>
              </a:tr>
              <a:tr h="629289">
                <a:tc>
                  <a:txBody>
                    <a:bodyPr/>
                    <a:lstStyle/>
                    <a:p>
                      <a:r>
                        <a:rPr lang="en-US" sz="1400" dirty="0"/>
                        <a:t>Cost is minimized near a cut-off of 0.21 for a cost of $270k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61639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5585F05-526A-46E2-961F-F9CACD19A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538571"/>
              </p:ext>
            </p:extLst>
          </p:nvPr>
        </p:nvGraphicFramePr>
        <p:xfrm>
          <a:off x="636603" y="3085899"/>
          <a:ext cx="4552853" cy="2388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691">
                  <a:extLst>
                    <a:ext uri="{9D8B030D-6E8A-4147-A177-3AD203B41FA5}">
                      <a16:colId xmlns:a16="http://schemas.microsoft.com/office/drawing/2014/main" val="189723394"/>
                    </a:ext>
                  </a:extLst>
                </a:gridCol>
                <a:gridCol w="1549476">
                  <a:extLst>
                    <a:ext uri="{9D8B030D-6E8A-4147-A177-3AD203B41FA5}">
                      <a16:colId xmlns:a16="http://schemas.microsoft.com/office/drawing/2014/main" val="324646838"/>
                    </a:ext>
                  </a:extLst>
                </a:gridCol>
                <a:gridCol w="1053686">
                  <a:extLst>
                    <a:ext uri="{9D8B030D-6E8A-4147-A177-3AD203B41FA5}">
                      <a16:colId xmlns:a16="http://schemas.microsoft.com/office/drawing/2014/main" val="623968167"/>
                    </a:ext>
                  </a:extLst>
                </a:gridCol>
              </a:tblGrid>
              <a:tr h="467546">
                <a:tc>
                  <a:txBody>
                    <a:bodyPr/>
                    <a:lstStyle/>
                    <a:p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Predicted – True Value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Cost </a:t>
                      </a:r>
                      <a:endParaRPr lang="es-G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689494"/>
                  </a:ext>
                </a:extLst>
              </a:tr>
              <a:tr h="467546">
                <a:tc>
                  <a:txBody>
                    <a:bodyPr/>
                    <a:lstStyle/>
                    <a:p>
                      <a:r>
                        <a:rPr lang="es-GT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positive (TP)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1 - 1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$6,000</a:t>
                      </a:r>
                      <a:endParaRPr lang="es-G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801357"/>
                  </a:ext>
                </a:extLst>
              </a:tr>
              <a:tr h="467546">
                <a:tc>
                  <a:txBody>
                    <a:bodyPr/>
                    <a:lstStyle/>
                    <a:p>
                      <a:r>
                        <a:rPr lang="es-GT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</a:t>
                      </a:r>
                      <a:r>
                        <a:rPr lang="es-GT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negative</a:t>
                      </a:r>
                      <a:r>
                        <a:rPr lang="es-GT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(TN)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0 - 0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s-G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885219"/>
                  </a:ext>
                </a:extLst>
              </a:tr>
              <a:tr h="467546">
                <a:tc>
                  <a:txBody>
                    <a:bodyPr/>
                    <a:lstStyle/>
                    <a:p>
                      <a:r>
                        <a:rPr lang="es-GT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 positive (FP)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1 - 0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$6,000</a:t>
                      </a:r>
                      <a:endParaRPr lang="es-G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200014"/>
                  </a:ext>
                </a:extLst>
              </a:tr>
              <a:tr h="467546">
                <a:tc>
                  <a:txBody>
                    <a:bodyPr/>
                    <a:lstStyle/>
                    <a:p>
                      <a:r>
                        <a:rPr lang="es-GT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 </a:t>
                      </a:r>
                      <a:r>
                        <a:rPr lang="es-GT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negative</a:t>
                      </a:r>
                      <a:r>
                        <a:rPr lang="es-GT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(FN)</a:t>
                      </a:r>
                      <a:endParaRPr lang="es-G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0 - 1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$58,000</a:t>
                      </a:r>
                      <a:endParaRPr lang="es-G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760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060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05DD9F-E154-47D0-B5D7-1025C459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7E0D5-BBD6-4AF2-9A6A-C77C7BF92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33364"/>
            <a:ext cx="11351846" cy="4772025"/>
          </a:xfrm>
        </p:spPr>
        <p:txBody>
          <a:bodyPr/>
          <a:lstStyle/>
          <a:p>
            <a:r>
              <a:rPr lang="es-GT" dirty="0">
                <a:hlinkClick r:id="rId2"/>
              </a:rPr>
              <a:t>https://s3.amazonaws.com/sagemaker-hremployeeattrition</a:t>
            </a:r>
            <a:r>
              <a:rPr lang="es-GT" dirty="0">
                <a:hlinkClick r:id="rId2"/>
              </a:rPr>
              <a:t>-</a:t>
            </a:r>
            <a:r>
              <a:rPr lang="es-GT" dirty="0">
                <a:hlinkClick r:id="rId2"/>
              </a:rPr>
              <a:t>0001/website/pages/EmployeeDatabase.html</a:t>
            </a:r>
            <a:endParaRPr lang="es-GT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01E350-6187-4CC8-89D0-F1E44253A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67" y="1645203"/>
            <a:ext cx="10489034" cy="479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45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9AE1C-D038-40D8-ACD3-EC7F20379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  <a:endParaRPr lang="es-G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175D8-9DDE-4632-B0EC-A542B585D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are able to identify the employees with a higher risk of attrition.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focus our efforts to incentivize employees with higher risk of attrition and reduce employee turn over costs.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identify the reasons for leaving and do more research on employees with higher risk of attrition to find more relevant reasons for leaving and add them to our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06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789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Capgemini_Template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D76BB8BF-901C-4709-A70B-B9D8599096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4990</TotalTime>
  <Words>504</Words>
  <Application>Microsoft Office PowerPoint</Application>
  <PresentationFormat>Widescreen</PresentationFormat>
  <Paragraphs>82</Paragraphs>
  <Slides>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Verdana</vt:lpstr>
      <vt:lpstr>Wingdings</vt:lpstr>
      <vt:lpstr>Capgemini_Template</vt:lpstr>
      <vt:lpstr>think-cell Slide</vt:lpstr>
      <vt:lpstr>PowerPoint Presentation</vt:lpstr>
      <vt:lpstr>TEAM INFO</vt:lpstr>
      <vt:lpstr>Problem</vt:lpstr>
      <vt:lpstr>SOLUTION &amp; TECHNOLOGY</vt:lpstr>
      <vt:lpstr>ROBUSTNESS</vt:lpstr>
      <vt:lpstr>DEMO</vt:lpstr>
      <vt:lpstr>BENEFITS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Flores, Luis Miguel</dc:creator>
  <cp:lastModifiedBy>De Paz, Manuel Sebastian</cp:lastModifiedBy>
  <cp:revision>94</cp:revision>
  <dcterms:created xsi:type="dcterms:W3CDTF">2017-12-05T19:54:44Z</dcterms:created>
  <dcterms:modified xsi:type="dcterms:W3CDTF">2018-10-01T01:00:25Z</dcterms:modified>
</cp:coreProperties>
</file>