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59" r:id="rId3"/>
    <p:sldId id="258" r:id="rId4"/>
    <p:sldId id="261" r:id="rId5"/>
    <p:sldId id="263"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5/11/2021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2876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5/11/2021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288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5/11/2021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98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5/11/2021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6499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5/11/2021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4453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5/11/2021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570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5/11/2021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932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5/11/2021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9719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5/11/2021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0116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5/11/2021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70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5/11/2021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354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5/11/2021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0038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5/11/2021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59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5/11/2021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96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5/11/2021</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767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5/11/2021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099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5/11/2021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0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5/11/2021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
              </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60048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2384" y="2322576"/>
            <a:ext cx="6236209" cy="1362456"/>
          </a:xfrm>
        </p:spPr>
        <p:txBody>
          <a:bodyPr/>
          <a:lstStyle/>
          <a:p>
            <a:r>
              <a:rPr lang="en-GB" sz="4000" b="1" dirty="0" smtClean="0">
                <a:latin typeface="Times New Roman" panose="02020603050405020304" pitchFamily="18" charset="0"/>
                <a:cs typeface="Times New Roman" panose="02020603050405020304" pitchFamily="18" charset="0"/>
              </a:rPr>
              <a:t> Travel And Transportation</a:t>
            </a:r>
            <a:br>
              <a:rPr lang="en-GB" sz="4000" b="1" dirty="0" smtClean="0">
                <a:latin typeface="Times New Roman" panose="02020603050405020304" pitchFamily="18" charset="0"/>
                <a:cs typeface="Times New Roman" panose="02020603050405020304" pitchFamily="18" charset="0"/>
              </a:rPr>
            </a:br>
            <a:r>
              <a:rPr lang="en-GB" sz="4000" b="1" dirty="0" smtClean="0">
                <a:latin typeface="Times New Roman" panose="02020603050405020304" pitchFamily="18" charset="0"/>
                <a:cs typeface="Times New Roman" panose="02020603050405020304" pitchFamily="18" charset="0"/>
              </a:rPr>
              <a:t>  </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42633" y="5129784"/>
            <a:ext cx="3931920" cy="1033272"/>
          </a:xfrm>
        </p:spPr>
        <p:txBody>
          <a:bodyPr>
            <a:normAutofit fontScale="85000" lnSpcReduction="20000"/>
          </a:bodyPr>
          <a:lstStyle/>
          <a:p>
            <a:r>
              <a:rPr lang="en-US" sz="2400" b="1" dirty="0" smtClean="0">
                <a:solidFill>
                  <a:schemeClr val="bg1"/>
                </a:solidFill>
                <a:latin typeface="Times New Roman" panose="02020603050405020304" pitchFamily="18" charset="0"/>
                <a:cs typeface="Times New Roman" panose="02020603050405020304" pitchFamily="18" charset="0"/>
              </a:rPr>
              <a:t>  Guided </a:t>
            </a:r>
            <a:r>
              <a:rPr lang="en-US" sz="2400" b="1" dirty="0">
                <a:solidFill>
                  <a:schemeClr val="bg1"/>
                </a:solidFill>
                <a:latin typeface="Times New Roman" panose="02020603050405020304" pitchFamily="18" charset="0"/>
                <a:cs typeface="Times New Roman" panose="02020603050405020304" pitchFamily="18" charset="0"/>
              </a:rPr>
              <a:t>By</a:t>
            </a:r>
          </a:p>
          <a:p>
            <a:r>
              <a:rPr lang="en-US" sz="2400" dirty="0">
                <a:solidFill>
                  <a:schemeClr val="bg1"/>
                </a:solidFill>
                <a:latin typeface="Times New Roman" panose="02020603050405020304" pitchFamily="18" charset="0"/>
                <a:cs typeface="Times New Roman" panose="02020603050405020304" pitchFamily="18" charset="0"/>
              </a:rPr>
              <a:t>                                                                      Mr. Kushal Sharma Sir</a:t>
            </a: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descr="C:\Users\Owner\Downloads\logo_Sym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080" y="522732"/>
            <a:ext cx="2036064" cy="16535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52728" y="3986784"/>
            <a:ext cx="2907792" cy="1938992"/>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Team </a:t>
            </a:r>
            <a:r>
              <a:rPr lang="en-US" sz="2000" b="1" dirty="0" smtClean="0">
                <a:solidFill>
                  <a:schemeClr val="bg1"/>
                </a:solidFill>
                <a:latin typeface="Times New Roman" panose="02020603050405020304" pitchFamily="18" charset="0"/>
                <a:cs typeface="Times New Roman" panose="02020603050405020304" pitchFamily="18" charset="0"/>
              </a:rPr>
              <a:t>Members</a:t>
            </a:r>
          </a:p>
          <a:p>
            <a:r>
              <a:rPr lang="en-US" sz="2000" dirty="0" smtClean="0">
                <a:solidFill>
                  <a:schemeClr val="bg1"/>
                </a:solidFill>
                <a:latin typeface="Times New Roman" panose="02020603050405020304" pitchFamily="18" charset="0"/>
                <a:cs typeface="Times New Roman" panose="02020603050405020304" pitchFamily="18" charset="0"/>
              </a:rPr>
              <a:t>1.Manali Gaikwad</a:t>
            </a:r>
          </a:p>
          <a:p>
            <a:r>
              <a:rPr lang="en-US" sz="2000" dirty="0" smtClean="0">
                <a:solidFill>
                  <a:schemeClr val="bg1"/>
                </a:solidFill>
                <a:latin typeface="Times New Roman" panose="02020603050405020304" pitchFamily="18" charset="0"/>
                <a:cs typeface="Times New Roman" panose="02020603050405020304" pitchFamily="18" charset="0"/>
              </a:rPr>
              <a:t>2.Priyanka Mote</a:t>
            </a:r>
          </a:p>
          <a:p>
            <a:r>
              <a:rPr lang="en-IN" sz="2000" dirty="0" smtClean="0">
                <a:solidFill>
                  <a:schemeClr val="bg1"/>
                </a:solidFill>
                <a:latin typeface="Times New Roman" panose="02020603050405020304" pitchFamily="18" charset="0"/>
                <a:cs typeface="Times New Roman" panose="02020603050405020304" pitchFamily="18" charset="0"/>
              </a:rPr>
              <a:t>3. Apurva  </a:t>
            </a:r>
            <a:r>
              <a:rPr lang="en-IN" sz="2000" dirty="0">
                <a:solidFill>
                  <a:schemeClr val="bg1"/>
                </a:solidFill>
                <a:latin typeface="Times New Roman" panose="02020603050405020304" pitchFamily="18" charset="0"/>
                <a:cs typeface="Times New Roman" panose="02020603050405020304" pitchFamily="18" charset="0"/>
              </a:rPr>
              <a:t>Rudrawar</a:t>
            </a:r>
            <a:endParaRPr lang="en-US" sz="2000" dirty="0" smtClean="0">
              <a:solidFill>
                <a:schemeClr val="bg1"/>
              </a:solidFill>
              <a:latin typeface="Times New Roman" panose="02020603050405020304" pitchFamily="18" charset="0"/>
              <a:cs typeface="Times New Roman" panose="02020603050405020304" pitchFamily="18" charset="0"/>
            </a:endParaRPr>
          </a:p>
          <a:p>
            <a:r>
              <a:rPr lang="en-US" sz="2000" dirty="0" smtClean="0">
                <a:solidFill>
                  <a:schemeClr val="bg1"/>
                </a:solidFill>
                <a:latin typeface="Times New Roman" panose="02020603050405020304" pitchFamily="18" charset="0"/>
                <a:cs typeface="Times New Roman" panose="02020603050405020304" pitchFamily="18" charset="0"/>
              </a:rPr>
              <a:t>4. </a:t>
            </a:r>
            <a:r>
              <a:rPr lang="en-IN" sz="2000" dirty="0" smtClean="0">
                <a:solidFill>
                  <a:schemeClr val="bg1"/>
                </a:solidFill>
                <a:latin typeface="Times New Roman" panose="02020603050405020304" pitchFamily="18" charset="0"/>
                <a:cs typeface="Times New Roman" panose="02020603050405020304" pitchFamily="18" charset="0"/>
              </a:rPr>
              <a:t>Akshada Chavan</a:t>
            </a:r>
            <a:endParaRPr lang="en-US"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07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2776" y="973668"/>
            <a:ext cx="2532888" cy="706964"/>
          </a:xfrm>
        </p:spPr>
        <p:txBody>
          <a:bodyPr/>
          <a:lstStyle/>
          <a:p>
            <a:r>
              <a:rPr lang="en-GB" sz="4000" b="1" dirty="0" smtClean="0">
                <a:latin typeface="Times New Roman" panose="02020603050405020304" pitchFamily="18" charset="0"/>
                <a:cs typeface="Times New Roman" panose="02020603050405020304" pitchFamily="18" charset="0"/>
              </a:rPr>
              <a:t>Objective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276856"/>
            <a:ext cx="8761412" cy="3742944"/>
          </a:xfrm>
        </p:spPr>
        <p:txBody>
          <a:bodyPr>
            <a:normAutofit fontScale="85000" lnSpcReduction="20000"/>
          </a:bodyPr>
          <a:lstStyle/>
          <a:p>
            <a:endParaRPr lang="en-IN" sz="2000" dirty="0" smtClean="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rPr>
              <a:t>In this project, we aim to understand customer complaints on social media, specifically Twitter, regarding the major airlines in the US</a:t>
            </a:r>
            <a:r>
              <a:rPr lang="en-IN" sz="2400" dirty="0" smtClean="0">
                <a:solidFill>
                  <a:schemeClr val="tx1"/>
                </a:solidFill>
              </a:rPr>
              <a:t>.</a:t>
            </a:r>
            <a:endParaRPr lang="en-IN" sz="2400" dirty="0">
              <a:solidFill>
                <a:schemeClr val="tx1"/>
              </a:solidFill>
              <a:latin typeface="Times New Roman" panose="02020603050405020304" pitchFamily="18" charset="0"/>
              <a:cs typeface="Times New Roman" panose="02020603050405020304" pitchFamily="18" charset="0"/>
            </a:endParaRPr>
          </a:p>
          <a:p>
            <a:r>
              <a:rPr lang="en-IN" sz="2400" dirty="0" smtClean="0">
                <a:solidFill>
                  <a:schemeClr val="tx1"/>
                </a:solidFill>
                <a:latin typeface="Times New Roman" panose="02020603050405020304" pitchFamily="18" charset="0"/>
                <a:cs typeface="Times New Roman" panose="02020603050405020304" pitchFamily="18" charset="0"/>
              </a:rPr>
              <a:t>To </a:t>
            </a:r>
            <a:r>
              <a:rPr lang="en-IN" sz="2400" dirty="0">
                <a:solidFill>
                  <a:schemeClr val="tx1"/>
                </a:solidFill>
                <a:latin typeface="Times New Roman" panose="02020603050405020304" pitchFamily="18" charset="0"/>
                <a:cs typeface="Times New Roman" panose="02020603050405020304" pitchFamily="18" charset="0"/>
              </a:rPr>
              <a:t>identify the positive ,negative and neutral Sentiments of the customers about the </a:t>
            </a:r>
            <a:r>
              <a:rPr lang="en-IN" sz="2400" dirty="0" smtClean="0">
                <a:solidFill>
                  <a:schemeClr val="tx1"/>
                </a:solidFill>
                <a:latin typeface="Times New Roman" panose="02020603050405020304" pitchFamily="18" charset="0"/>
                <a:cs typeface="Times New Roman" panose="02020603050405020304" pitchFamily="18" charset="0"/>
              </a:rPr>
              <a:t>airlines.</a:t>
            </a:r>
          </a:p>
          <a:p>
            <a:pPr lvl="0"/>
            <a:r>
              <a:rPr lang="en-IN" sz="2400" dirty="0">
                <a:solidFill>
                  <a:schemeClr val="tx1"/>
                </a:solidFill>
                <a:latin typeface="Times New Roman" panose="02020603050405020304" pitchFamily="18" charset="0"/>
                <a:cs typeface="Times New Roman" panose="02020603050405020304" pitchFamily="18" charset="0"/>
              </a:rPr>
              <a:t>Which airlines gets the most </a:t>
            </a:r>
            <a:r>
              <a:rPr lang="en-IN" sz="2400" dirty="0" smtClean="0">
                <a:solidFill>
                  <a:schemeClr val="tx1"/>
                </a:solidFill>
                <a:latin typeface="Times New Roman" panose="02020603050405020304" pitchFamily="18" charset="0"/>
                <a:cs typeface="Times New Roman" panose="02020603050405020304" pitchFamily="18" charset="0"/>
              </a:rPr>
              <a:t>tweets.</a:t>
            </a:r>
          </a:p>
          <a:p>
            <a:r>
              <a:rPr lang="en-IN" sz="2400" dirty="0" smtClean="0">
                <a:solidFill>
                  <a:schemeClr val="tx1"/>
                </a:solidFill>
                <a:latin typeface="Times New Roman" panose="02020603050405020304" pitchFamily="18" charset="0"/>
                <a:cs typeface="Times New Roman" panose="02020603050405020304" pitchFamily="18" charset="0"/>
              </a:rPr>
              <a:t>We </a:t>
            </a:r>
            <a:r>
              <a:rPr lang="en-IN" sz="2400" dirty="0">
                <a:solidFill>
                  <a:schemeClr val="tx1"/>
                </a:solidFill>
                <a:latin typeface="Times New Roman" panose="02020603050405020304" pitchFamily="18" charset="0"/>
                <a:cs typeface="Times New Roman" panose="02020603050405020304" pitchFamily="18" charset="0"/>
              </a:rPr>
              <a:t>get Know where we are doing good and where we are doing bad.</a:t>
            </a:r>
          </a:p>
          <a:p>
            <a:r>
              <a:rPr lang="en-IN" sz="2400" dirty="0">
                <a:solidFill>
                  <a:schemeClr val="tx1"/>
                </a:solidFill>
                <a:latin typeface="Times New Roman" panose="02020603050405020304" pitchFamily="18" charset="0"/>
                <a:cs typeface="Times New Roman" panose="02020603050405020304" pitchFamily="18" charset="0"/>
              </a:rPr>
              <a:t>can be a basis for a predictive model when we associated tweets length with sentiment.</a:t>
            </a:r>
          </a:p>
          <a:p>
            <a:r>
              <a:rPr lang="en-IN" sz="2400" dirty="0">
                <a:solidFill>
                  <a:schemeClr val="tx1"/>
                </a:solidFill>
                <a:latin typeface="Times New Roman" panose="02020603050405020304" pitchFamily="18" charset="0"/>
                <a:cs typeface="Times New Roman" panose="02020603050405020304" pitchFamily="18" charset="0"/>
              </a:rPr>
              <a:t>Companies can get to know their competition.</a:t>
            </a:r>
          </a:p>
          <a:p>
            <a:r>
              <a:rPr lang="en-IN" sz="2400" dirty="0">
                <a:solidFill>
                  <a:schemeClr val="tx1"/>
                </a:solidFill>
                <a:latin typeface="Times New Roman" panose="02020603050405020304" pitchFamily="18" charset="0"/>
                <a:cs typeface="Times New Roman" panose="02020603050405020304" pitchFamily="18" charset="0"/>
              </a:rPr>
              <a:t>Improve the flight journey overall</a:t>
            </a:r>
            <a:r>
              <a:rPr lang="en-IN" sz="2400" dirty="0" smtClean="0">
                <a:solidFill>
                  <a:schemeClr val="tx1"/>
                </a:solidFill>
                <a:latin typeface="Times New Roman" panose="02020603050405020304" pitchFamily="18" charset="0"/>
                <a:cs typeface="Times New Roman" panose="02020603050405020304" pitchFamily="18" charset="0"/>
              </a:rPr>
              <a:t>.</a:t>
            </a:r>
          </a:p>
          <a:p>
            <a:endParaRPr lang="en-IN" sz="2400" dirty="0">
              <a:solidFill>
                <a:schemeClr val="tx1"/>
              </a:solidFill>
              <a:latin typeface="Times New Roman" panose="02020603050405020304" pitchFamily="18" charset="0"/>
              <a:cs typeface="Times New Roman" panose="02020603050405020304" pitchFamily="18" charset="0"/>
            </a:endParaRPr>
          </a:p>
          <a:p>
            <a:pPr lvl="0"/>
            <a:endParaRPr lang="en-IN" sz="2000" dirty="0" smtClean="0">
              <a:solidFill>
                <a:schemeClr val="tx1"/>
              </a:solidFill>
              <a:latin typeface="Times New Roman" panose="02020603050405020304" pitchFamily="18" charset="0"/>
              <a:cs typeface="Times New Roman" panose="02020603050405020304" pitchFamily="18" charset="0"/>
            </a:endParaRPr>
          </a:p>
          <a:p>
            <a:pPr marL="0" lvl="0" indent="0">
              <a:buNone/>
            </a:pPr>
            <a:endParaRPr lang="en-IN" sz="2000" dirty="0" smtClean="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828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latin typeface="Times New Roman" panose="02020603050405020304" pitchFamily="18" charset="0"/>
                <a:cs typeface="Times New Roman" panose="02020603050405020304" pitchFamily="18" charset="0"/>
              </a:rPr>
              <a:t>                         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603500"/>
            <a:ext cx="10009870" cy="3416300"/>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In this project, we use tweets gathered from Twitter to learn about people’s flight experiences and give airline companies suggestions on how to make their trip more enjoyable. The data set contains about 15,000 tweets, collected from February 2015 on various airline reviews. Every review is labeled as either positive, negative or neutral</a:t>
            </a:r>
            <a:r>
              <a:rPr lang="en-IN" sz="2000" dirty="0" smtClean="0">
                <a:solidFill>
                  <a:schemeClr val="tx1"/>
                </a:solidFill>
                <a:latin typeface="Times New Roman" panose="02020603050405020304" pitchFamily="18" charset="0"/>
                <a:cs typeface="Times New Roman" panose="02020603050405020304" pitchFamily="18" charset="0"/>
              </a:rPr>
              <a:t>.</a:t>
            </a:r>
          </a:p>
          <a:p>
            <a:r>
              <a:rPr lang="en-IN" sz="2000" dirty="0">
                <a:solidFill>
                  <a:schemeClr val="tx1"/>
                </a:solidFill>
                <a:latin typeface="Times New Roman" panose="02020603050405020304" pitchFamily="18" charset="0"/>
                <a:cs typeface="Times New Roman" panose="02020603050405020304" pitchFamily="18" charset="0"/>
              </a:rPr>
              <a:t>We perform this in python and tableau,power BI,Pig,Hive.</a:t>
            </a: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401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latin typeface="Times New Roman" panose="02020603050405020304" pitchFamily="18" charset="0"/>
                <a:cs typeface="Times New Roman" panose="02020603050405020304" pitchFamily="18" charset="0"/>
              </a:rPr>
              <a:t>Numbers Of Tweets </a:t>
            </a:r>
            <a:r>
              <a:rPr lang="en-GB" dirty="0" smtClean="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163" y="2614348"/>
            <a:ext cx="6443181" cy="4014216"/>
          </a:xfrm>
        </p:spPr>
      </p:pic>
    </p:spTree>
    <p:extLst>
      <p:ext uri="{BB962C8B-B14F-4D97-AF65-F5344CB8AC3E}">
        <p14:creationId xmlns:p14="http://schemas.microsoft.com/office/powerpoint/2010/main" val="1019545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latin typeface="Times New Roman" panose="02020603050405020304" pitchFamily="18" charset="0"/>
                <a:cs typeface="Times New Roman" panose="02020603050405020304" pitchFamily="18" charset="0"/>
              </a:rPr>
              <a:t>Overall Sentiments-</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825" y="2603500"/>
            <a:ext cx="5916168" cy="3806444"/>
          </a:xfrm>
        </p:spPr>
      </p:pic>
      <p:sp>
        <p:nvSpPr>
          <p:cNvPr id="5" name="TextBox 4"/>
          <p:cNvSpPr txBox="1"/>
          <p:nvPr/>
        </p:nvSpPr>
        <p:spPr>
          <a:xfrm>
            <a:off x="8449056" y="2825496"/>
            <a:ext cx="2532888" cy="1015663"/>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Negative =63%</a:t>
            </a:r>
          </a:p>
          <a:p>
            <a:r>
              <a:rPr lang="en-GB" sz="2000" dirty="0" smtClean="0">
                <a:latin typeface="Times New Roman" panose="02020603050405020304" pitchFamily="18" charset="0"/>
                <a:cs typeface="Times New Roman" panose="02020603050405020304" pitchFamily="18" charset="0"/>
              </a:rPr>
              <a:t>Positive=16%</a:t>
            </a:r>
          </a:p>
          <a:p>
            <a:r>
              <a:rPr lang="en-GB" sz="2000" dirty="0" smtClean="0">
                <a:latin typeface="Times New Roman" panose="02020603050405020304" pitchFamily="18" charset="0"/>
                <a:cs typeface="Times New Roman" panose="02020603050405020304" pitchFamily="18" charset="0"/>
              </a:rPr>
              <a:t>Neutral=21%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606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latin typeface="Times New Roman" panose="02020603050405020304" pitchFamily="18" charset="0"/>
                <a:cs typeface="Times New Roman" panose="02020603050405020304" pitchFamily="18" charset="0"/>
              </a:rPr>
              <a:t>Sentiments Per Airline-</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9424" y="2429764"/>
            <a:ext cx="7955279" cy="4099052"/>
          </a:xfrm>
        </p:spPr>
      </p:pic>
    </p:spTree>
    <p:extLst>
      <p:ext uri="{BB962C8B-B14F-4D97-AF65-F5344CB8AC3E}">
        <p14:creationId xmlns:p14="http://schemas.microsoft.com/office/powerpoint/2010/main" val="1820793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4337" y="955380"/>
            <a:ext cx="2231135" cy="706964"/>
          </a:xfrm>
        </p:spPr>
        <p:txBody>
          <a:bodyPr/>
          <a:lstStyle/>
          <a:p>
            <a:r>
              <a:rPr lang="en-GB" sz="4000" b="1" dirty="0" smtClean="0">
                <a:latin typeface="Times New Roman" panose="02020603050405020304" pitchFamily="18" charset="0"/>
                <a:cs typeface="Times New Roman" panose="02020603050405020304" pitchFamily="18" charset="0"/>
              </a:rPr>
              <a:t>Result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IN" sz="2000" dirty="0">
                <a:solidFill>
                  <a:schemeClr val="tx1"/>
                </a:solidFill>
                <a:latin typeface="Times New Roman" panose="02020603050405020304" pitchFamily="18" charset="0"/>
                <a:cs typeface="Times New Roman" panose="02020603050405020304" pitchFamily="18" charset="0"/>
              </a:rPr>
              <a:t>Random forest Accurancy:0.75</a:t>
            </a:r>
          </a:p>
          <a:p>
            <a:r>
              <a:rPr lang="en-IN" sz="2000" dirty="0" smtClean="0">
                <a:solidFill>
                  <a:schemeClr val="tx1"/>
                </a:solidFill>
                <a:latin typeface="Times New Roman" panose="02020603050405020304" pitchFamily="18" charset="0"/>
                <a:cs typeface="Times New Roman" panose="02020603050405020304" pitchFamily="18" charset="0"/>
              </a:rPr>
              <a:t>predict </a:t>
            </a:r>
            <a:r>
              <a:rPr lang="en-IN" sz="2000" dirty="0">
                <a:solidFill>
                  <a:schemeClr val="tx1"/>
                </a:solidFill>
                <a:latin typeface="Times New Roman" panose="02020603050405020304" pitchFamily="18" charset="0"/>
                <a:cs typeface="Times New Roman" panose="02020603050405020304" pitchFamily="18" charset="0"/>
              </a:rPr>
              <a:t>whether a tweet contains positive, negative, or neutral sentiment about the airline.</a:t>
            </a:r>
          </a:p>
        </p:txBody>
      </p:sp>
    </p:spTree>
    <p:extLst>
      <p:ext uri="{BB962C8B-B14F-4D97-AF65-F5344CB8AC3E}">
        <p14:creationId xmlns:p14="http://schemas.microsoft.com/office/powerpoint/2010/main" val="3555174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0251" y="2414015"/>
            <a:ext cx="4733781" cy="1485541"/>
          </a:xfrm>
        </p:spPr>
        <p:txBody>
          <a:bodyPr/>
          <a:lstStyle/>
          <a:p>
            <a:r>
              <a:rPr lang="en-GB"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248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166</TotalTime>
  <Words>232</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 Boardroom</vt:lpstr>
      <vt:lpstr> Travel And Transportation   </vt:lpstr>
      <vt:lpstr>Objective</vt:lpstr>
      <vt:lpstr>                         Introduction</vt:lpstr>
      <vt:lpstr>Numbers Of Tweets -</vt:lpstr>
      <vt:lpstr>Overall Sentiments-</vt:lpstr>
      <vt:lpstr>Sentiments Per Airline-</vt:lpstr>
      <vt:lpstr>Result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And Transportation</dc:title>
  <dc:creator>USER</dc:creator>
  <cp:lastModifiedBy>USER</cp:lastModifiedBy>
  <cp:revision>18</cp:revision>
  <dcterms:created xsi:type="dcterms:W3CDTF">2021-05-10T06:15:45Z</dcterms:created>
  <dcterms:modified xsi:type="dcterms:W3CDTF">2021-05-11T06:08:41Z</dcterms:modified>
</cp:coreProperties>
</file>