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A5E0-2BCF-6D42-B746-7DF483F2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0D929-5CAC-BD47-AE62-5DB2D73E0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6D987-7181-F94F-8A3D-92DA0FB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88C87-4C2A-8D45-B194-BBFA684E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96AAB-DEBA-4349-A02F-2725E911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C92B6-F302-034E-A01F-D52FF010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FD6E0C-9B14-E34A-88F4-DA216E744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A2248-DB4B-3748-BAA4-FBD79D8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D019E-8F1E-D844-B193-B98CCEE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4C550-49B2-3A40-A2AF-17526E4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CAE45E-CD88-FE4B-8FD5-D880E5D6D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8E8B65-645D-B148-82C1-F3511E99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01C5C-816D-AA4A-A29E-5584AFAD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9699A-73D1-6149-9C45-E7C91AF4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FAA0D-EFC1-1A48-9FBE-A310AC28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C8FD5-A25F-FE43-94B3-64A3230F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44A6F-D3D0-F04E-9725-911F96EE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0E057-F9DD-4644-A09C-45C3AF8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5B0CA-ED82-EC49-A417-EB4AB8C0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AC06F-8A74-A04B-8A5A-74ECA609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E021-3723-274A-A0B0-1CBDA514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D94802-D21F-374C-BB8B-4EE9C8AD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67EA7-0726-9049-8B37-75B4CC6D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8740D-CF28-724F-A7C6-B442492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24019-67C4-B643-97DE-A683C88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6A992-37AB-D549-9A33-4264D1D2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ECDDE-5CAE-2842-AE27-2763EB39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6A98BF-68AF-1148-8501-06141F83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12314-42E6-3540-B887-3A675678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B14C3-45C2-E94C-88AB-A7ECC77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EECAF-08EC-BB4B-BE92-E54EEA16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0DEA-E1EC-C441-A581-CCE060EC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5BF254-72EA-CD46-B268-AE52102B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80DB7C-FEBF-3E45-9335-AA9E9126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4C1B1C-AE58-E24C-AA44-426B67CA4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26528A-AC06-214A-9A3F-91791ED1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AB10AD-D6C1-9C4F-AFAB-FF450CE8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A42923-B003-2C41-8C80-29EAB8F3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A4A4D8-0DD4-EF42-939F-C450FDF2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96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3ED54-5F6E-D84E-A377-83D2BEC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9C4063-4497-4848-852E-C759F875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F6903-F576-5C41-9115-FBDF42C7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4486E4-1EB7-4D46-B9CA-E1D52CDC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4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2D02AB-9B08-3C47-9139-29312852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384B4E-6587-8A41-81AF-ACF3F821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56B869-9F7D-3A40-B6A9-165595A5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BAF3-D39C-E24F-8FCB-27295C2A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90585-38D9-9F47-B764-F0D9ABFB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9FAC18-CB47-0C44-AE22-C13DC231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B98A0-3388-5F4A-BCC7-9324B4E0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49A60-E219-064B-A886-4D2FFF3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D5F55-E335-8C4B-9D43-C0CF955E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0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BB99-A36D-4949-8146-EC4C36ED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94666D-52CF-8948-9718-8D22DAC1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39577D-007B-CF43-92EF-78ADB381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702FC-791A-8742-BDC5-3E03CF40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70351-7336-244A-82BC-8E9B7F4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AEC32-2DDC-1741-A3CF-EF728D18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51F217-12DC-B04A-B6C7-81B5CE15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C1DA5-8B85-B640-844E-2287C78A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C30D4-B1DD-9144-A9AD-337869D4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40C1-E639-4449-8F60-03649FB7D2C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AED04-D0D3-404B-BC61-B7F382376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68EE4-4C3B-B24D-B7F9-2B0A045E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6979-8AFE-824B-A39D-FDFF3013E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3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jpeg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tura.org.br/as-conquistas-das-mulheres-ao-longo-da-historia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3FDBD-ADC9-4045-A7BB-0921DA21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>
                <a:latin typeface="Modern Love Grunge" panose="02000000000000000000" pitchFamily="2" charset="0"/>
                <a:ea typeface="Modern Love Grunge" panose="02000000000000000000" pitchFamily="2" charset="0"/>
                <a:cs typeface="Arial" panose="020B0604020202020204" pitchFamily="34" charset="0"/>
              </a:rPr>
              <a:t>Histórico de políticas públicas para mulheres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67BCB-A113-8542-83CF-27E4CC22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74910"/>
          </a:xfrm>
        </p:spPr>
        <p:txBody>
          <a:bodyPr>
            <a:normAutofit/>
          </a:bodyPr>
          <a:lstStyle/>
          <a:p>
            <a:r>
              <a:rPr lang="pt-BR" sz="4000" b="1">
                <a:latin typeface="Kunstler Script" panose="030304020206070D0D06" pitchFamily="66" charset="0"/>
              </a:rPr>
              <a:t>Por Alfredo Bezerra,,Emanuel Pinheiro e Mateus Santos. 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49705AF4-B45E-0543-95DF-1FAA9C4A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6" y="230188"/>
            <a:ext cx="3133234" cy="8921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74BC284-926E-7940-9AC3-7240BF95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18" y="4878892"/>
            <a:ext cx="3041327" cy="18710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4F8A8F-0AC3-D448-92D8-F3C298A6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06" y="4849503"/>
            <a:ext cx="2822864" cy="19004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30EA0A-5A9A-5B41-AE9B-EB0CC2BF7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343" y="5006858"/>
            <a:ext cx="2619375" cy="1743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42319A-57B0-9648-9CB8-2262A1015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791" y="490518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37C946A-4D27-1045-ACE9-0C3EF8FCA804}"/>
              </a:ext>
            </a:extLst>
          </p:cNvPr>
          <p:cNvCxnSpPr>
            <a:cxnSpLocks/>
          </p:cNvCxnSpPr>
          <p:nvPr/>
        </p:nvCxnSpPr>
        <p:spPr>
          <a:xfrm>
            <a:off x="0" y="3253346"/>
            <a:ext cx="1229096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B8F91ACA-4FA5-174F-945F-4E5DF0123548}"/>
              </a:ext>
            </a:extLst>
          </p:cNvPr>
          <p:cNvSpPr/>
          <p:nvPr/>
        </p:nvSpPr>
        <p:spPr>
          <a:xfrm rot="11137464" flipV="1">
            <a:off x="1507200" y="3182214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CDC00C-2365-FD40-A0DC-6E025B133401}"/>
              </a:ext>
            </a:extLst>
          </p:cNvPr>
          <p:cNvSpPr txBox="1"/>
          <p:nvPr/>
        </p:nvSpPr>
        <p:spPr>
          <a:xfrm>
            <a:off x="5234214" y="25135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71AB29-55F9-BD4E-8875-68483EDB1B4E}"/>
              </a:ext>
            </a:extLst>
          </p:cNvPr>
          <p:cNvSpPr txBox="1"/>
          <p:nvPr/>
        </p:nvSpPr>
        <p:spPr>
          <a:xfrm>
            <a:off x="280463" y="3416014"/>
            <a:ext cx="2379113" cy="64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73DC0F-E656-EF49-8C54-FA54AFB3CA51}"/>
              </a:ext>
            </a:extLst>
          </p:cNvPr>
          <p:cNvSpPr txBox="1"/>
          <p:nvPr/>
        </p:nvSpPr>
        <p:spPr>
          <a:xfrm>
            <a:off x="459117" y="5113886"/>
            <a:ext cx="23791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0" i="0">
                <a:effectLst/>
                <a:latin typeface="Rockwell Nova Cond" panose="02000000000000000000" pitchFamily="2" charset="0"/>
                <a:ea typeface="Rockwell Nova Cond" panose="02000000000000000000" pitchFamily="2" charset="0"/>
              </a:rPr>
              <a:t>Meninas são liberadas para frequentarem a escola</a:t>
            </a:r>
            <a:endParaRPr lang="pt-BR" sz="2000">
              <a:latin typeface="Rockwell Nova Cond" panose="02000000000000000000" pitchFamily="2" charset="0"/>
              <a:ea typeface="Rockwell Nova Cond" panose="02000000000000000000" pitchFamily="2" charset="0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41DC100-A053-8148-BD56-D5ED64EE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3" y="3427961"/>
            <a:ext cx="2504242" cy="1685925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835E63-5190-AD40-BEB6-83D5D793A120}"/>
              </a:ext>
            </a:extLst>
          </p:cNvPr>
          <p:cNvSpPr txBox="1"/>
          <p:nvPr/>
        </p:nvSpPr>
        <p:spPr>
          <a:xfrm>
            <a:off x="1240380" y="2696698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1827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855E229-DC9F-4A40-A418-E51430D293B3}"/>
              </a:ext>
            </a:extLst>
          </p:cNvPr>
          <p:cNvSpPr txBox="1"/>
          <p:nvPr/>
        </p:nvSpPr>
        <p:spPr>
          <a:xfrm>
            <a:off x="3523783" y="573632"/>
            <a:ext cx="1828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0" i="0">
                <a:effectLst/>
                <a:latin typeface="Rockwell Nova Cond" panose="02060506020205020403" pitchFamily="18" charset="0"/>
              </a:rPr>
              <a:t>Primeiro jornal feminino</a:t>
            </a:r>
            <a:endParaRPr lang="pt-BR" sz="2000">
              <a:latin typeface="Rockwell Nova Cond" panose="02060506020205020403" pitchFamily="18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3F284BB-610C-3D45-85A9-D00D2CF0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83" y="1360041"/>
            <a:ext cx="2486400" cy="1701823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54D9C7B5-4639-C74C-A6EF-FC864DE575F5}"/>
              </a:ext>
            </a:extLst>
          </p:cNvPr>
          <p:cNvSpPr/>
          <p:nvPr/>
        </p:nvSpPr>
        <p:spPr>
          <a:xfrm rot="11137464" flipV="1">
            <a:off x="4268951" y="3157103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EE19108-90E5-594B-B426-2CA8A23581E1}"/>
              </a:ext>
            </a:extLst>
          </p:cNvPr>
          <p:cNvSpPr txBox="1"/>
          <p:nvPr/>
        </p:nvSpPr>
        <p:spPr>
          <a:xfrm>
            <a:off x="3969801" y="3306759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1857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D9C7370-1840-5C41-914E-E6A0A1A74BDF}"/>
              </a:ext>
            </a:extLst>
          </p:cNvPr>
          <p:cNvSpPr/>
          <p:nvPr/>
        </p:nvSpPr>
        <p:spPr>
          <a:xfrm rot="11137464" flipV="1">
            <a:off x="7255975" y="3177024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49C976-F45F-0145-9D25-16F52C2EB383}"/>
              </a:ext>
            </a:extLst>
          </p:cNvPr>
          <p:cNvSpPr txBox="1"/>
          <p:nvPr/>
        </p:nvSpPr>
        <p:spPr>
          <a:xfrm>
            <a:off x="5237341" y="251490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991D577-C926-3944-94F7-57852B904BD4}"/>
              </a:ext>
            </a:extLst>
          </p:cNvPr>
          <p:cNvSpPr txBox="1"/>
          <p:nvPr/>
        </p:nvSpPr>
        <p:spPr>
          <a:xfrm>
            <a:off x="6420485" y="5113886"/>
            <a:ext cx="1828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0" i="0">
                <a:effectLst/>
                <a:latin typeface="Rockwell Nova Cond" panose="02060506020205020403" pitchFamily="18" charset="0"/>
              </a:rPr>
              <a:t>Mulheres conquistam o direito ao acesso às faculdades</a:t>
            </a:r>
            <a:endParaRPr lang="pt-BR" sz="2000">
              <a:latin typeface="Rockwell Nova Cond" panose="02060506020205020403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5754324-694B-5347-B747-DDF22C3FD94A}"/>
              </a:ext>
            </a:extLst>
          </p:cNvPr>
          <p:cNvSpPr txBox="1"/>
          <p:nvPr/>
        </p:nvSpPr>
        <p:spPr>
          <a:xfrm>
            <a:off x="6952005" y="2713083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1879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199229F-18AE-1C47-BC18-1EDF1E82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75" y="3352663"/>
            <a:ext cx="2667000" cy="1714500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0999AF8B-8AB6-034F-8DC8-202BE2CE1324}"/>
              </a:ext>
            </a:extLst>
          </p:cNvPr>
          <p:cNvSpPr txBox="1"/>
          <p:nvPr/>
        </p:nvSpPr>
        <p:spPr>
          <a:xfrm>
            <a:off x="9476487" y="459907"/>
            <a:ext cx="1828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0" i="0">
                <a:effectLst/>
                <a:latin typeface="Rockwell Nova Cond" panose="02060506020205020403" pitchFamily="18" charset="0"/>
              </a:rPr>
              <a:t>O primeiro partido político feminino é criado</a:t>
            </a:r>
            <a:endParaRPr lang="pt-BR" sz="2000">
              <a:latin typeface="Rockwell Nova Cond" panose="02060506020205020403" pitchFamily="18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7188CB8E-5B2D-7947-AF73-9CFCD123D8F2}"/>
              </a:ext>
            </a:extLst>
          </p:cNvPr>
          <p:cNvSpPr/>
          <p:nvPr/>
        </p:nvSpPr>
        <p:spPr>
          <a:xfrm rot="11137464" flipV="1">
            <a:off x="10311977" y="3169245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6685B11-EAD5-1748-9444-47BFE163677C}"/>
              </a:ext>
            </a:extLst>
          </p:cNvPr>
          <p:cNvSpPr txBox="1"/>
          <p:nvPr/>
        </p:nvSpPr>
        <p:spPr>
          <a:xfrm>
            <a:off x="10008007" y="3274634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1910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C44A677E-5A85-6D4D-822A-564E3E2B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264" y="1484092"/>
            <a:ext cx="2857500" cy="1600200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4BDF84BE-DA27-484C-A18B-A7E2D748D8E3}"/>
              </a:ext>
            </a:extLst>
          </p:cNvPr>
          <p:cNvSpPr txBox="1"/>
          <p:nvPr/>
        </p:nvSpPr>
        <p:spPr>
          <a:xfrm>
            <a:off x="5389741" y="266730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D284E96-6A98-E642-B8FE-EF2D0267FF1F}"/>
              </a:ext>
            </a:extLst>
          </p:cNvPr>
          <p:cNvSpPr txBox="1"/>
          <p:nvPr/>
        </p:nvSpPr>
        <p:spPr>
          <a:xfrm>
            <a:off x="10160407" y="3427034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800">
              <a:latin typeface="Rockwell Nova Cond" panose="02060506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255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EF3CBD-19CA-3C43-BD6B-C141195E157C}"/>
              </a:ext>
            </a:extLst>
          </p:cNvPr>
          <p:cNvCxnSpPr>
            <a:cxnSpLocks/>
          </p:cNvCxnSpPr>
          <p:nvPr/>
        </p:nvCxnSpPr>
        <p:spPr>
          <a:xfrm>
            <a:off x="0" y="3253346"/>
            <a:ext cx="1229096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D0FB92-FED4-C948-8813-FEFE8A8E0658}"/>
              </a:ext>
            </a:extLst>
          </p:cNvPr>
          <p:cNvSpPr txBox="1"/>
          <p:nvPr/>
        </p:nvSpPr>
        <p:spPr>
          <a:xfrm>
            <a:off x="1149631" y="2730126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1932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0E6B7F7-B608-7545-AD49-553F9B8248C7}"/>
              </a:ext>
            </a:extLst>
          </p:cNvPr>
          <p:cNvSpPr/>
          <p:nvPr/>
        </p:nvSpPr>
        <p:spPr>
          <a:xfrm rot="11137464" flipV="1">
            <a:off x="1453601" y="3182214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DE3598-C59F-F24D-A883-0AF8895E4F74}"/>
              </a:ext>
            </a:extLst>
          </p:cNvPr>
          <p:cNvSpPr txBox="1"/>
          <p:nvPr/>
        </p:nvSpPr>
        <p:spPr>
          <a:xfrm>
            <a:off x="5239739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23060F-6C01-0049-8E73-31B9BEAE9A9E}"/>
              </a:ext>
            </a:extLst>
          </p:cNvPr>
          <p:cNvSpPr txBox="1"/>
          <p:nvPr/>
        </p:nvSpPr>
        <p:spPr>
          <a:xfrm>
            <a:off x="5239739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F560474F-F81D-584D-88D6-350899B4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1" y="3426526"/>
            <a:ext cx="2619375" cy="174307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066580-4620-6245-A3C0-AEB41216E2D4}"/>
              </a:ext>
            </a:extLst>
          </p:cNvPr>
          <p:cNvSpPr txBox="1"/>
          <p:nvPr/>
        </p:nvSpPr>
        <p:spPr>
          <a:xfrm>
            <a:off x="5236647" y="251521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5D43F9-762D-2F4F-A464-78ECD20ED379}"/>
              </a:ext>
            </a:extLst>
          </p:cNvPr>
          <p:cNvSpPr txBox="1"/>
          <p:nvPr/>
        </p:nvSpPr>
        <p:spPr>
          <a:xfrm>
            <a:off x="618108" y="5169601"/>
            <a:ext cx="1828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>
                <a:latin typeface="Rockwell Nova Cond" panose="02060506020205020403" pitchFamily="18" charset="0"/>
              </a:rPr>
              <a:t>Mulheres conquistam o direito ao voto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DB1009-2803-8C42-9A80-23FC90BFEEE1}"/>
              </a:ext>
            </a:extLst>
          </p:cNvPr>
          <p:cNvSpPr txBox="1"/>
          <p:nvPr/>
        </p:nvSpPr>
        <p:spPr>
          <a:xfrm>
            <a:off x="3693224" y="840209"/>
            <a:ext cx="1828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i="0">
                <a:effectLst/>
                <a:latin typeface="Rockwell Nova Cond" panose="02060506020205020403" pitchFamily="18" charset="0"/>
              </a:rPr>
              <a:t>Criação do Estatuto da Mulher Casada</a:t>
            </a:r>
            <a:endParaRPr lang="pt-BR" sz="2000">
              <a:latin typeface="Rockwell Nova Cond" panose="02060506020205020403" pitchFamily="18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FBD053D-3256-7E49-922B-72D58FCC4F60}"/>
              </a:ext>
            </a:extLst>
          </p:cNvPr>
          <p:cNvSpPr/>
          <p:nvPr/>
        </p:nvSpPr>
        <p:spPr>
          <a:xfrm rot="11137464" flipV="1">
            <a:off x="4528714" y="3174351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C44B8DBB-E946-7F41-9F98-04E71C0E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25" y="1548095"/>
            <a:ext cx="2743200" cy="158115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8C983B-4383-BB44-AD27-09B90354AA76}"/>
              </a:ext>
            </a:extLst>
          </p:cNvPr>
          <p:cNvSpPr txBox="1"/>
          <p:nvPr/>
        </p:nvSpPr>
        <p:spPr>
          <a:xfrm>
            <a:off x="4224744" y="3245483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1962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F2188BD-4A31-FF4C-97BA-EE677CCD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18" y="3425536"/>
            <a:ext cx="2628900" cy="1743075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89D1FBA4-9088-6B4F-86CD-41FB0530A49D}"/>
              </a:ext>
            </a:extLst>
          </p:cNvPr>
          <p:cNvSpPr txBox="1"/>
          <p:nvPr/>
        </p:nvSpPr>
        <p:spPr>
          <a:xfrm>
            <a:off x="7180812" y="2754722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1977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AB54610-E9D9-4E4C-BD45-78DB4A9B3474}"/>
              </a:ext>
            </a:extLst>
          </p:cNvPr>
          <p:cNvSpPr/>
          <p:nvPr/>
        </p:nvSpPr>
        <p:spPr>
          <a:xfrm rot="11137464" flipV="1">
            <a:off x="7487158" y="3189786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D78400-0E15-294B-95F7-D3030A693A37}"/>
              </a:ext>
            </a:extLst>
          </p:cNvPr>
          <p:cNvSpPr txBox="1"/>
          <p:nvPr/>
        </p:nvSpPr>
        <p:spPr>
          <a:xfrm>
            <a:off x="6654760" y="5168611"/>
            <a:ext cx="1828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>
                <a:latin typeface="Rockwell Nova Cond" panose="02060506020205020403" pitchFamily="18" charset="0"/>
              </a:rPr>
              <a:t>É aprovada a Lei do Divórcio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1EB56CC7-0E85-FA45-837D-626B5109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954" y="1413292"/>
            <a:ext cx="2743200" cy="1666875"/>
          </a:xfrm>
          <a:prstGeom prst="rect">
            <a:avLst/>
          </a:prstGeom>
        </p:spPr>
      </p:pic>
      <p:sp>
        <p:nvSpPr>
          <p:cNvPr id="56" name="Elipse 55">
            <a:extLst>
              <a:ext uri="{FF2B5EF4-FFF2-40B4-BE49-F238E27FC236}">
                <a16:creationId xmlns:a16="http://schemas.microsoft.com/office/drawing/2014/main" id="{9FFA3BC7-FB48-B048-9DD3-75AB63C71098}"/>
              </a:ext>
            </a:extLst>
          </p:cNvPr>
          <p:cNvSpPr/>
          <p:nvPr/>
        </p:nvSpPr>
        <p:spPr>
          <a:xfrm rot="11137464" flipV="1">
            <a:off x="10481643" y="3189785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B6C10F-9C4F-F140-A8BF-7E61B4B213F0}"/>
              </a:ext>
            </a:extLst>
          </p:cNvPr>
          <p:cNvSpPr txBox="1"/>
          <p:nvPr/>
        </p:nvSpPr>
        <p:spPr>
          <a:xfrm>
            <a:off x="10177673" y="3295075"/>
            <a:ext cx="9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1979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DAB5F99-9400-5148-BB90-24BDF3B24747}"/>
              </a:ext>
            </a:extLst>
          </p:cNvPr>
          <p:cNvSpPr txBox="1"/>
          <p:nvPr/>
        </p:nvSpPr>
        <p:spPr>
          <a:xfrm>
            <a:off x="9646153" y="705406"/>
            <a:ext cx="1828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i="0">
                <a:effectLst/>
                <a:latin typeface="Rockwell Nova Cond" panose="02060506020205020403" pitchFamily="18" charset="0"/>
              </a:rPr>
              <a:t>Direito à prática do futebol</a:t>
            </a:r>
            <a:endParaRPr lang="pt-BR" sz="2000">
              <a:latin typeface="Rockwell Nova Cond" panose="02060506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397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BA0F372-2AB9-914A-9CCE-8233DE1774E3}"/>
              </a:ext>
            </a:extLst>
          </p:cNvPr>
          <p:cNvCxnSpPr>
            <a:cxnSpLocks/>
          </p:cNvCxnSpPr>
          <p:nvPr/>
        </p:nvCxnSpPr>
        <p:spPr>
          <a:xfrm>
            <a:off x="0" y="3253346"/>
            <a:ext cx="1229096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1312C0-37F8-7046-9E2A-83190347F35D}"/>
              </a:ext>
            </a:extLst>
          </p:cNvPr>
          <p:cNvSpPr txBox="1"/>
          <p:nvPr/>
        </p:nvSpPr>
        <p:spPr>
          <a:xfrm>
            <a:off x="3660936" y="82704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>
                <a:latin typeface="Rockwell Nova Cond" panose="02060506020205020403" pitchFamily="18" charset="0"/>
              </a:rPr>
              <a:t>Lei Maria da Penha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170755-217B-CD47-97BB-DB50706C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1" y="3453430"/>
            <a:ext cx="2571750" cy="17811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25F8BD-8616-4746-A0CD-C8345590688C}"/>
              </a:ext>
            </a:extLst>
          </p:cNvPr>
          <p:cNvSpPr txBox="1"/>
          <p:nvPr/>
        </p:nvSpPr>
        <p:spPr>
          <a:xfrm>
            <a:off x="573726" y="5234605"/>
            <a:ext cx="1828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>
                <a:latin typeface="Rockwell Nova Cond" panose="02060506020205020403" pitchFamily="18" charset="0"/>
              </a:rPr>
              <a:t>Primeiro encontro nacional de mulheres negras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E955505-C07F-8945-A42F-0723B4859480}"/>
              </a:ext>
            </a:extLst>
          </p:cNvPr>
          <p:cNvSpPr/>
          <p:nvPr/>
        </p:nvSpPr>
        <p:spPr>
          <a:xfrm rot="11137464" flipV="1">
            <a:off x="1409216" y="3182214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B76B08-7A2D-534A-BAC7-7A08258557C9}"/>
              </a:ext>
            </a:extLst>
          </p:cNvPr>
          <p:cNvSpPr txBox="1"/>
          <p:nvPr/>
        </p:nvSpPr>
        <p:spPr>
          <a:xfrm>
            <a:off x="1151992" y="2730126"/>
            <a:ext cx="84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1988</a:t>
            </a:r>
            <a:endParaRPr lang="pt-BR"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B0967C-4641-E54E-BA45-7B5A046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73" y="1227154"/>
            <a:ext cx="3041327" cy="187104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78F71DA-4C35-7A4E-8D29-935492D55F07}"/>
              </a:ext>
            </a:extLst>
          </p:cNvPr>
          <p:cNvSpPr/>
          <p:nvPr/>
        </p:nvSpPr>
        <p:spPr>
          <a:xfrm rot="11137464" flipV="1">
            <a:off x="4498199" y="3182213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B3EEA9-1526-F840-A77F-2E5A4F00374B}"/>
              </a:ext>
            </a:extLst>
          </p:cNvPr>
          <p:cNvSpPr txBox="1"/>
          <p:nvPr/>
        </p:nvSpPr>
        <p:spPr>
          <a:xfrm>
            <a:off x="4240975" y="3275462"/>
            <a:ext cx="84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2006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3265127-1AC4-E942-B396-59AC96CAC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20" y="3386755"/>
            <a:ext cx="2466975" cy="18478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F5DAE5-F825-5B47-8BD4-FAEAF08DC74D}"/>
              </a:ext>
            </a:extLst>
          </p:cNvPr>
          <p:cNvSpPr txBox="1"/>
          <p:nvPr/>
        </p:nvSpPr>
        <p:spPr>
          <a:xfrm>
            <a:off x="7448573" y="2730126"/>
            <a:ext cx="84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2015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A60C9F7-6AFD-5441-9D3A-16DD711CB00E}"/>
              </a:ext>
            </a:extLst>
          </p:cNvPr>
          <p:cNvSpPr/>
          <p:nvPr/>
        </p:nvSpPr>
        <p:spPr>
          <a:xfrm rot="11137464" flipV="1">
            <a:off x="7705797" y="3182214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2F610B-DCD5-CA42-AFFE-1F8017A379E2}"/>
              </a:ext>
            </a:extLst>
          </p:cNvPr>
          <p:cNvSpPr txBox="1"/>
          <p:nvPr/>
        </p:nvSpPr>
        <p:spPr>
          <a:xfrm>
            <a:off x="6955808" y="5234605"/>
            <a:ext cx="1828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i="0">
                <a:effectLst/>
                <a:latin typeface="Rockwell Nova Cond" panose="02060506020205020403" pitchFamily="18" charset="0"/>
              </a:rPr>
              <a:t>É sancionada a Lei do Feminicídio</a:t>
            </a:r>
            <a:endParaRPr lang="pt-BR" sz="2000">
              <a:latin typeface="Rockwell Nova Cond" panose="02060506020205020403" pitchFamily="18" charset="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88F83D-0583-DC46-B927-40A351CB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209" y="1355476"/>
            <a:ext cx="2600325" cy="17526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887173-A4D9-E94A-9090-ABD251437DBA}"/>
              </a:ext>
            </a:extLst>
          </p:cNvPr>
          <p:cNvSpPr txBox="1"/>
          <p:nvPr/>
        </p:nvSpPr>
        <p:spPr>
          <a:xfrm>
            <a:off x="10367740" y="3275462"/>
            <a:ext cx="84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>
                <a:latin typeface="Rockwell Nova Cond" panose="02060506020205020403" pitchFamily="18" charset="0"/>
              </a:rPr>
              <a:t>2018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14DB662-73BB-014B-92C3-E064BB2FEAD8}"/>
              </a:ext>
            </a:extLst>
          </p:cNvPr>
          <p:cNvSpPr/>
          <p:nvPr/>
        </p:nvSpPr>
        <p:spPr>
          <a:xfrm rot="11137464" flipV="1">
            <a:off x="10624964" y="3182213"/>
            <a:ext cx="157820" cy="1422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2CB552-1BB6-5C40-B725-F3B0D287A14A}"/>
              </a:ext>
            </a:extLst>
          </p:cNvPr>
          <p:cNvSpPr txBox="1"/>
          <p:nvPr/>
        </p:nvSpPr>
        <p:spPr>
          <a:xfrm>
            <a:off x="9703971" y="339813"/>
            <a:ext cx="1828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>
                <a:latin typeface="Rockwell Nova Cond" panose="02060506020205020403" pitchFamily="18" charset="0"/>
              </a:rPr>
              <a:t>A importunação sexual feminina passou a ser crime</a:t>
            </a:r>
          </a:p>
        </p:txBody>
      </p:sp>
    </p:spTree>
    <p:extLst>
      <p:ext uri="{BB962C8B-B14F-4D97-AF65-F5344CB8AC3E}">
        <p14:creationId xmlns:p14="http://schemas.microsoft.com/office/powerpoint/2010/main" val="340488538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D0AC-E5F7-A64E-A4B0-3DFCBDCE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 Nova Cond" panose="02000000000000000000" pitchFamily="2" charset="0"/>
                <a:ea typeface="Arial Nova Cond" panose="02000000000000000000" pitchFamily="2" charset="0"/>
              </a:rPr>
              <a:t>Fonte: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74D99-ADD9-4543-8A94-341700AF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>
                <a:latin typeface="Arial Nova Cond" panose="02000000000000000000" pitchFamily="2" charset="0"/>
                <a:ea typeface="Arial Nova Cond" panose="02000000000000000000" pitchFamily="2" charset="0"/>
                <a:hlinkClick r:id="rId2"/>
              </a:rPr>
              <a:t>https://www.futura.org.br/as-conquistas-das-mulheres-ao-longo-da-historia/</a:t>
            </a:r>
            <a:endParaRPr lang="pt-BR" sz="3200">
              <a:latin typeface="Arial Nova Cond" panose="02000000000000000000" pitchFamily="2" charset="0"/>
              <a:ea typeface="Arial Nova Cond" panose="02000000000000000000" pitchFamily="2" charset="0"/>
            </a:endParaRPr>
          </a:p>
          <a:p>
            <a:pPr marL="0" indent="0">
              <a:buNone/>
            </a:pPr>
            <a:endParaRPr lang="pt-BR" sz="3200">
              <a:latin typeface="Arial Nova Cond" panose="02000000000000000000" pitchFamily="2" charset="0"/>
              <a:ea typeface="Arial Nova Co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43963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Histórico de políticas públicas para mulheres </vt:lpstr>
      <vt:lpstr>Apresentação do PowerPoint</vt:lpstr>
      <vt:lpstr>Apresentação do PowerPoint</vt:lpstr>
      <vt:lpstr>Apresentação do PowerPoint</vt:lpstr>
      <vt:lpstr>Fonte: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Histórico de políticas públicas para mulheres </dc:title>
  <dc:creator>Mateus Santos</dc:creator>
  <cp:lastModifiedBy>Mateus Santos</cp:lastModifiedBy>
  <cp:revision>4</cp:revision>
  <dcterms:created xsi:type="dcterms:W3CDTF">2021-10-24T20:27:52Z</dcterms:created>
  <dcterms:modified xsi:type="dcterms:W3CDTF">2021-12-06T19:34:59Z</dcterms:modified>
</cp:coreProperties>
</file>