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2" r:id="rId4"/>
  </p:sldMasterIdLst>
  <p:notesMasterIdLst>
    <p:notesMasterId r:id="rId31"/>
  </p:notesMasterIdLst>
  <p:sldIdLst>
    <p:sldId id="256" r:id="rId5"/>
    <p:sldId id="257" r:id="rId6"/>
    <p:sldId id="260" r:id="rId7"/>
    <p:sldId id="261" r:id="rId8"/>
    <p:sldId id="262" r:id="rId9"/>
    <p:sldId id="280" r:id="rId10"/>
    <p:sldId id="263" r:id="rId11"/>
    <p:sldId id="281" r:id="rId12"/>
    <p:sldId id="282" r:id="rId13"/>
    <p:sldId id="283" r:id="rId14"/>
    <p:sldId id="286" r:id="rId15"/>
    <p:sldId id="285" r:id="rId16"/>
    <p:sldId id="264" r:id="rId17"/>
    <p:sldId id="278" r:id="rId18"/>
    <p:sldId id="287" r:id="rId19"/>
    <p:sldId id="279" r:id="rId20"/>
    <p:sldId id="267" r:id="rId21"/>
    <p:sldId id="268" r:id="rId22"/>
    <p:sldId id="269" r:id="rId23"/>
    <p:sldId id="270" r:id="rId24"/>
    <p:sldId id="272" r:id="rId25"/>
    <p:sldId id="273" r:id="rId26"/>
    <p:sldId id="274" r:id="rId27"/>
    <p:sldId id="275" r:id="rId28"/>
    <p:sldId id="276" r:id="rId29"/>
    <p:sldId id="277" r:id="rId30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manujith" initials="m" lastIdx="1" clrIdx="3">
    <p:extLst>
      <p:ext uri="{19B8F6BF-5375-455C-9EA6-DF929625EA0E}">
        <p15:presenceInfo xmlns:p15="http://schemas.microsoft.com/office/powerpoint/2012/main" userId="5c6627b6feb306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94343" autoAdjust="0"/>
  </p:normalViewPr>
  <p:slideViewPr>
    <p:cSldViewPr snapToGrid="0" snapToObjects="1" showGuides="1">
      <p:cViewPr>
        <p:scale>
          <a:sx n="55" d="100"/>
          <a:sy n="55" d="100"/>
        </p:scale>
        <p:origin x="1200" y="384"/>
      </p:cViewPr>
      <p:guideLst/>
    </p:cSldViewPr>
  </p:slideViewPr>
  <p:outlineViewPr>
    <p:cViewPr>
      <p:scale>
        <a:sx n="33" d="100"/>
        <a:sy n="33" d="100"/>
      </p:scale>
      <p:origin x="0" y="-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Number of job postings from GitHub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'[github-job-postings.xlsx]Sheet'!$B$1</c:f>
              <c:strCache>
                <c:ptCount val="1"/>
                <c:pt idx="0">
                  <c:v>No of postings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'[github-job-postings.xlsx]Sheet'!$A$2:$A$13</c:f>
              <c:strCache>
                <c:ptCount val="12"/>
                <c:pt idx="0">
                  <c:v>MongoDB</c:v>
                </c:pt>
                <c:pt idx="1">
                  <c:v>MySQL Server</c:v>
                </c:pt>
                <c:pt idx="2">
                  <c:v>Oracle</c:v>
                </c:pt>
                <c:pt idx="3">
                  <c:v>C%23</c:v>
                </c:pt>
                <c:pt idx="4">
                  <c:v>PostgreSQL</c:v>
                </c:pt>
                <c:pt idx="5">
                  <c:v>SQL Server</c:v>
                </c:pt>
                <c:pt idx="6">
                  <c:v>C%2B%2B</c:v>
                </c:pt>
                <c:pt idx="7">
                  <c:v>Scala</c:v>
                </c:pt>
                <c:pt idx="8">
                  <c:v>Python</c:v>
                </c:pt>
                <c:pt idx="9">
                  <c:v>JavaScript</c:v>
                </c:pt>
                <c:pt idx="10">
                  <c:v>Java</c:v>
                </c:pt>
                <c:pt idx="11">
                  <c:v>C</c:v>
                </c:pt>
              </c:strCache>
            </c:strRef>
          </c:cat>
          <c:val>
            <c:numRef>
              <c:f>'[github-job-postings.xlsx]Sheet'!$B$2:$B$13</c:f>
              <c:numCache>
                <c:formatCode>General</c:formatCode>
                <c:ptCount val="12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11</c:v>
                </c:pt>
                <c:pt idx="4">
                  <c:v>13</c:v>
                </c:pt>
                <c:pt idx="5">
                  <c:v>15</c:v>
                </c:pt>
                <c:pt idx="6">
                  <c:v>22</c:v>
                </c:pt>
                <c:pt idx="7">
                  <c:v>43</c:v>
                </c:pt>
                <c:pt idx="8">
                  <c:v>48</c:v>
                </c:pt>
                <c:pt idx="9">
                  <c:v>58</c:v>
                </c:pt>
                <c:pt idx="10">
                  <c:v>82</c:v>
                </c:pt>
                <c:pt idx="11">
                  <c:v>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38-457A-B29D-952B0F74F8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988074911"/>
        <c:axId val="988065343"/>
      </c:barChart>
      <c:catAx>
        <c:axId val="988074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065343"/>
        <c:crosses val="autoZero"/>
        <c:auto val="1"/>
        <c:lblAlgn val="ctr"/>
        <c:lblOffset val="100"/>
        <c:noMultiLvlLbl val="0"/>
      </c:catAx>
      <c:valAx>
        <c:axId val="9880653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074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Average Annual Salary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Sheet!$A$2:$A$11</c:f>
              <c:strCache>
                <c:ptCount val="10"/>
                <c:pt idx="0">
                  <c:v>PHP</c:v>
                </c:pt>
                <c:pt idx="1">
                  <c:v>SQL</c:v>
                </c:pt>
                <c:pt idx="2">
                  <c:v>C#</c:v>
                </c:pt>
                <c:pt idx="3">
                  <c:v>R</c:v>
                </c:pt>
                <c:pt idx="4">
                  <c:v>Go</c:v>
                </c:pt>
                <c:pt idx="5">
                  <c:v>Java</c:v>
                </c:pt>
                <c:pt idx="6">
                  <c:v>Javascript</c:v>
                </c:pt>
                <c:pt idx="7">
                  <c:v>C++</c:v>
                </c:pt>
                <c:pt idx="8">
                  <c:v>Python</c:v>
                </c:pt>
                <c:pt idx="9">
                  <c:v>Swift</c:v>
                </c:pt>
              </c:strCache>
            </c:strRef>
          </c:cat>
          <c:val>
            <c:numRef>
              <c:f>Sheet!$B$2:$B$11</c:f>
              <c:numCache>
                <c:formatCode>"$"#,##0_);[Red]\("$"#,##0\)</c:formatCode>
                <c:ptCount val="10"/>
                <c:pt idx="0">
                  <c:v>84727</c:v>
                </c:pt>
                <c:pt idx="1">
                  <c:v>84793</c:v>
                </c:pt>
                <c:pt idx="2">
                  <c:v>88726</c:v>
                </c:pt>
                <c:pt idx="3">
                  <c:v>92037</c:v>
                </c:pt>
                <c:pt idx="4">
                  <c:v>94082</c:v>
                </c:pt>
                <c:pt idx="5">
                  <c:v>101013</c:v>
                </c:pt>
                <c:pt idx="6">
                  <c:v>110981</c:v>
                </c:pt>
                <c:pt idx="7">
                  <c:v>113865</c:v>
                </c:pt>
                <c:pt idx="8">
                  <c:v>114383</c:v>
                </c:pt>
                <c:pt idx="9">
                  <c:v>130801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B9-4A83-82AD-44BF30C1A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372449472"/>
        <c:axId val="1372444480"/>
      </c:barChart>
      <c:catAx>
        <c:axId val="1372449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444480"/>
        <c:crosses val="autoZero"/>
        <c:auto val="1"/>
        <c:lblAlgn val="ctr"/>
        <c:lblOffset val="100"/>
        <c:noMultiLvlLbl val="0"/>
      </c:catAx>
      <c:valAx>
        <c:axId val="1372444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449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0:02:51.54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0:02:51.5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0:02:51.54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0:02:51.55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0:02:51.55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0:02:51.55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0:02:51.5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0:02:51.55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4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07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BDA0E2-FEBD-4B65-8F16-724CF984F37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025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BDA0E2-FEBD-4B65-8F16-724CF984F37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653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BDA0E2-FEBD-4B65-8F16-724CF984F37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346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1EED-0B22-487C-984B-139A19846F1A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3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50A7-2E18-4BBE-9215-12FACC3DD261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3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D960-FED3-48BE-A0D9-BCB1EC785A06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7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8C50-5CCA-40C2-AC2E-15ED243A3237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9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5A3F-949B-493E-A9E6-2AEAB2207EE7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6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9372-8857-4C27-A0EC-6B9B9C2379BC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698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940-EF4C-4CE7-AD19-6021F8D7F2D2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D9CA-0668-4FE0-9541-8D69CA1D98DA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4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33E1-7C14-4AC7-B592-454775AAEC8B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9B3E-43FF-45C1-93A6-793B26F9A30E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8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BC36-D1CE-440C-864E-FA21FBFD5B0F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F9040-69DF-4971-BF18-3D1C810A237C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4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eu-gb.dataplatform.cloud.ibm.com/dashboards/d510347c-7ac7-4cd1-bb93-5674c544e005/view/7912e60a64eb71c970d2f2e407992a057e65225be6bbd55187d77b4907602097f36c47c3c87e485edf10036af3b8100b98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1.emf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746" y="685668"/>
            <a:ext cx="4926106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rgbClr val="0E6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 skills and technologies</a:t>
            </a:r>
            <a:endParaRPr lang="en-US" dirty="0">
              <a:solidFill>
                <a:srgbClr val="0E65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1746" y="2795602"/>
            <a:ext cx="2021541" cy="999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Manujith 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28-11-2020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816696"/>
            <a:ext cx="5192177" cy="5117939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05399" cy="830629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204814"/>
            <a:ext cx="10824366" cy="152080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data wrangling, the following observations were made –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below table gives the correlation between different fields from the data set.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once again we see that Age has the strongest correlation with salary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ConvertedComp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48" y="2725616"/>
            <a:ext cx="10592469" cy="354771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86954" cy="107583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trends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4323"/>
            <a:ext cx="10058400" cy="327409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5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92142" cy="97725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trends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6263"/>
            <a:ext cx="10058400" cy="32634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9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46" y="308220"/>
            <a:ext cx="10651354" cy="10282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trends – Findings &amp; implications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35904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 and HTML/CSS remain the most in demand programming language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number of professionals want to learn python and type 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Hiring and training professionals in Java and HTML will remain a top priority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Hiring and training professionals in python can help the company keep up with market trends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trends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4" y="1754331"/>
            <a:ext cx="10058400" cy="336332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trends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4" y="1885950"/>
            <a:ext cx="10058400" cy="3326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– Findings &amp; implications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3397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is the most widely used database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number of professionals want to work with PostgreSQL and MongoDB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Hiring and training employees in MySQL will remain as it is, since most employees already work with MySQL.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Hiring and training employees in PostgreSQL and MongoDB must be a priority henceforth.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690688"/>
            <a:ext cx="7408694" cy="402076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below link will take you to the Dashboards created 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Cognos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Analytics for this presentation –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Click here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736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Current technology usage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02494"/>
            <a:ext cx="8991600" cy="50556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technology trend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34" y="1143000"/>
            <a:ext cx="8994531" cy="51119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7106" y="1308847"/>
            <a:ext cx="6046694" cy="4984376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– Charts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&amp; Implications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4920" y="916316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4920" y="748316"/>
                <a:ext cx="183240" cy="3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46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407" y="1160585"/>
            <a:ext cx="9009185" cy="511059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01819" y="2474113"/>
            <a:ext cx="3054361" cy="3054361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8847"/>
            <a:ext cx="5181600" cy="47654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main purpose of the analysis is to identify emerging technology trends in the IT industry.</a:t>
            </a:r>
          </a:p>
          <a:p>
            <a:r>
              <a:rPr lang="en-US" dirty="0" smtClean="0"/>
              <a:t>The trends have been analyzed and visualized.</a:t>
            </a:r>
          </a:p>
          <a:p>
            <a:r>
              <a:rPr lang="en-US" dirty="0" smtClean="0"/>
              <a:t>Most respondents earn within 250,000 USD and are from 20 to 45 years of age, this observation confirms the relevance of our analysis.</a:t>
            </a:r>
          </a:p>
          <a:p>
            <a:r>
              <a:rPr lang="en-US" dirty="0" smtClean="0"/>
              <a:t>It is also important to note that most respondents are men and from the United States of America.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55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findings and implications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6687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scrip, HTML/CSS and MySQL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 the most in demand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number of professionals want to learn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script, PostgreSQL and MongoDB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Linux, Windows and Docker are the most commonly used software platforms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React, AngularJS and JQuery are the most commonly used Web frameworks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8681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Hiring and training professionals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Java, HTML and MySQL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remain a top priority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Hiring and training professionals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python, PostgreSQL and MongoDB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help the company keep up with market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  <a:endParaRPr lang="en-US" dirty="0"/>
          </a:p>
          <a:p>
            <a:r>
              <a:rPr lang="en-US" dirty="0" smtClean="0"/>
              <a:t>Professionals used to </a:t>
            </a:r>
            <a:r>
              <a:rPr lang="en-US" dirty="0" smtClean="0"/>
              <a:t>Linux and windows, and proficient</a:t>
            </a:r>
            <a:r>
              <a:rPr lang="en-US" dirty="0" smtClean="0"/>
              <a:t> in React and JQuery are</a:t>
            </a:r>
            <a:r>
              <a:rPr lang="en-US" dirty="0" smtClean="0"/>
              <a:t> preferred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33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0985" y="1277045"/>
            <a:ext cx="6992815" cy="123409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in all the analysis indicates the following tools to be the most in demand software applications –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 txBox="1">
            <a:spLocks/>
          </p:cNvSpPr>
          <p:nvPr/>
        </p:nvSpPr>
        <p:spPr>
          <a:xfrm>
            <a:off x="4181127" y="2511142"/>
            <a:ext cx="3538519" cy="3731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 -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HTML/CSS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 -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 txBox="1">
            <a:spLocks/>
          </p:cNvSpPr>
          <p:nvPr/>
        </p:nvSpPr>
        <p:spPr>
          <a:xfrm>
            <a:off x="7403123" y="2511141"/>
            <a:ext cx="4302369" cy="3731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Platforms -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Frameworks -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174405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interesting observations from the GitHub job postings and the popular languages data set that is worth noting.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2"/>
            <a:ext cx="5929053" cy="1006134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 job postings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910809"/>
              </p:ext>
            </p:extLst>
          </p:nvPr>
        </p:nvGraphicFramePr>
        <p:xfrm>
          <a:off x="668215" y="1532768"/>
          <a:ext cx="8500246" cy="4569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68461" y="1532767"/>
            <a:ext cx="2701156" cy="456909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 job postings data has something to add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job postings for C and Java are the highest, although C wasn’t in the top 5 programming languages in the analysis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7621014" cy="1111641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Popular programming languages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15401" y="1708614"/>
            <a:ext cx="2901462" cy="4358078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popular programming languages data, we see that professionals who work with Swift, python and C++ are the highest paid</a:t>
            </a:r>
          </a:p>
          <a:p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piece of information is interesting as Swift and C++ weren’t in the top 5 programming languages  in the conducted analysis</a:t>
            </a: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106593"/>
              </p:ext>
            </p:extLst>
          </p:nvPr>
        </p:nvGraphicFramePr>
        <p:xfrm>
          <a:off x="538248" y="1708614"/>
          <a:ext cx="8254060" cy="4358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Executive Summary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 will present the analysis report that investigates the emerging skill set and technologies of the IT industry.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aim of the analysis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emerging trends in the IT industry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pertaining to 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platforms (IDEs)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frames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trends are also analyzed for comparison with expected future trends.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this analysis is to keep up with the changing tools used in the IT industry.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practice is necessary to identify and hire future employees and train current employees in these tools to keep them up 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date.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required data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collected from various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 -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postings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portals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data for analysis is collected from 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 jobs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 website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Overflow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on the number of job postings for software tools was extracted by accessing GitHub Job APIs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on the annual salaries of professionals working with certain software tools was accessed by web scrapping the IBM website.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required data set for this analysis comes from a survey conducted by Stack Overflow which they have open sourced.</a:t>
            </a:r>
          </a:p>
          <a:p>
            <a:endParaRPr lang="en-US" sz="22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7414" y="1416423"/>
            <a:ext cx="7279396" cy="4823011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collected, data wrangling is performed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-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missing values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duplicate values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duplicates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missing values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the data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data set is cleaned, an exploratory analysis is conducted to identify distribution of data, outliers in any fields and correlations between different fields.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visualized to view the distribution of data, relationship between different fields, comparison and composition of data.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 dashboards are created to identify trends.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05399" cy="830629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424313"/>
            <a:ext cx="4331677" cy="2198118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data wrangling, the following observations were made –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 respondents earned salaries within 250,000 USD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136566"/>
            <a:ext cx="5615115" cy="626301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05399" cy="830629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424313"/>
            <a:ext cx="4164107" cy="2426718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data wrangling, the following observations were made –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 respondents were from 20 to 45 years of age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708" y="365125"/>
            <a:ext cx="5105400" cy="57790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6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05399" cy="830629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424312"/>
            <a:ext cx="4164107" cy="4361026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data wrangling, the following observations were made –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positive correlation between the salary and age of the respondent.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sense as the respondent is older in age, the more experienced he/she is, hence a higher pay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cheque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38" y="1195754"/>
            <a:ext cx="5581650" cy="4305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f80a141d-92ca-4d3d-9308-f7e7b1d44ce8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155be751-a274-42e8-93fb-f39d3b9bccc8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</TotalTime>
  <Words>968</Words>
  <Application>Microsoft Office PowerPoint</Application>
  <PresentationFormat>Widescreen</PresentationFormat>
  <Paragraphs>166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Emerging skills and technologies</vt:lpstr>
      <vt:lpstr>Table of Contents</vt:lpstr>
      <vt:lpstr>Executive Summary</vt:lpstr>
      <vt:lpstr>Introduction</vt:lpstr>
      <vt:lpstr>Methodology </vt:lpstr>
      <vt:lpstr>Methodology</vt:lpstr>
      <vt:lpstr>Result</vt:lpstr>
      <vt:lpstr>Result</vt:lpstr>
      <vt:lpstr>Result</vt:lpstr>
      <vt:lpstr>Result</vt:lpstr>
      <vt:lpstr>Programming language trends</vt:lpstr>
      <vt:lpstr>Programming language trends</vt:lpstr>
      <vt:lpstr>Programming language trends – Findings &amp; implications</vt:lpstr>
      <vt:lpstr>Database trends</vt:lpstr>
      <vt:lpstr>Database trends</vt:lpstr>
      <vt:lpstr>Database trends – Findings &amp; implications</vt:lpstr>
      <vt:lpstr>Dashboard</vt:lpstr>
      <vt:lpstr>Dashboard – Current technology usage</vt:lpstr>
      <vt:lpstr>Dashboard – Future technology trend</vt:lpstr>
      <vt:lpstr>Dashboard – Demographics</vt:lpstr>
      <vt:lpstr>Discussion</vt:lpstr>
      <vt:lpstr>Overall findings and implications</vt:lpstr>
      <vt:lpstr>Conclusion</vt:lpstr>
      <vt:lpstr>Appendix</vt:lpstr>
      <vt:lpstr>GitHub job postings</vt:lpstr>
      <vt:lpstr>Popular programming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manujith</cp:lastModifiedBy>
  <cp:revision>60</cp:revision>
  <dcterms:created xsi:type="dcterms:W3CDTF">2020-10-28T18:29:43Z</dcterms:created>
  <dcterms:modified xsi:type="dcterms:W3CDTF">2020-11-28T18:23:10Z</dcterms:modified>
</cp:coreProperties>
</file>