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OneVsRest</a:t>
            </a:r>
            <a:r>
              <a:rPr lang="en-US" baseline="0" dirty="0"/>
              <a:t> Classifier’s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Bloom's Taxonomy</c:v>
                </c:pt>
                <c:pt idx="1">
                  <c:v>Difficulty Level</c:v>
                </c:pt>
                <c:pt idx="2">
                  <c:v>Category</c:v>
                </c:pt>
                <c:pt idx="3">
                  <c:v>Sub-Category</c:v>
                </c:pt>
              </c:strCache>
            </c:strRef>
          </c:cat>
          <c:val>
            <c:numRef>
              <c:f>Sheet1!$B$2:$B$5</c:f>
              <c:numCache>
                <c:formatCode>0.00%</c:formatCode>
                <c:ptCount val="4"/>
                <c:pt idx="0">
                  <c:v>0.93220000000000003</c:v>
                </c:pt>
                <c:pt idx="1">
                  <c:v>0.92390000000000005</c:v>
                </c:pt>
                <c:pt idx="2">
                  <c:v>0.86890000000000001</c:v>
                </c:pt>
                <c:pt idx="3">
                  <c:v>0.7974</c:v>
                </c:pt>
              </c:numCache>
            </c:numRef>
          </c:val>
          <c:extLst>
            <c:ext xmlns:c16="http://schemas.microsoft.com/office/drawing/2014/chart" uri="{C3380CC4-5D6E-409C-BE32-E72D297353CC}">
              <c16:uniqueId val="{00000000-4C0F-472C-A202-103FC9152573}"/>
            </c:ext>
          </c:extLst>
        </c:ser>
        <c:ser>
          <c:idx val="1"/>
          <c:order val="1"/>
          <c:tx>
            <c:strRef>
              <c:f>Sheet1!$C$1</c:f>
              <c:strCache>
                <c:ptCount val="1"/>
                <c:pt idx="0">
                  <c:v>F1 Score</c:v>
                </c:pt>
              </c:strCache>
            </c:strRef>
          </c:tx>
          <c:spPr>
            <a:solidFill>
              <a:schemeClr val="accent2"/>
            </a:solidFill>
            <a:ln>
              <a:noFill/>
            </a:ln>
            <a:effectLst/>
          </c:spPr>
          <c:invertIfNegative val="0"/>
          <c:cat>
            <c:strRef>
              <c:f>Sheet1!$A$2:$A$5</c:f>
              <c:strCache>
                <c:ptCount val="4"/>
                <c:pt idx="0">
                  <c:v>Bloom's Taxonomy</c:v>
                </c:pt>
                <c:pt idx="1">
                  <c:v>Difficulty Level</c:v>
                </c:pt>
                <c:pt idx="2">
                  <c:v>Category</c:v>
                </c:pt>
                <c:pt idx="3">
                  <c:v>Sub-Category</c:v>
                </c:pt>
              </c:strCache>
            </c:strRef>
          </c:cat>
          <c:val>
            <c:numRef>
              <c:f>Sheet1!$C$2:$C$5</c:f>
              <c:numCache>
                <c:formatCode>General</c:formatCode>
                <c:ptCount val="4"/>
                <c:pt idx="0">
                  <c:v>0.93</c:v>
                </c:pt>
                <c:pt idx="1">
                  <c:v>0.92</c:v>
                </c:pt>
                <c:pt idx="2">
                  <c:v>0.86</c:v>
                </c:pt>
                <c:pt idx="3">
                  <c:v>0.79</c:v>
                </c:pt>
              </c:numCache>
            </c:numRef>
          </c:val>
          <c:extLst>
            <c:ext xmlns:c16="http://schemas.microsoft.com/office/drawing/2014/chart" uri="{C3380CC4-5D6E-409C-BE32-E72D297353CC}">
              <c16:uniqueId val="{00000001-4C0F-472C-A202-103FC9152573}"/>
            </c:ext>
          </c:extLst>
        </c:ser>
        <c:dLbls>
          <c:showLegendKey val="0"/>
          <c:showVal val="0"/>
          <c:showCatName val="0"/>
          <c:showSerName val="0"/>
          <c:showPercent val="0"/>
          <c:showBubbleSize val="0"/>
        </c:dLbls>
        <c:gapWidth val="219"/>
        <c:overlap val="-27"/>
        <c:axId val="1451590976"/>
        <c:axId val="1451631088"/>
      </c:barChart>
      <c:catAx>
        <c:axId val="14515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631088"/>
        <c:crosses val="autoZero"/>
        <c:auto val="1"/>
        <c:lblAlgn val="ctr"/>
        <c:lblOffset val="100"/>
        <c:noMultiLvlLbl val="0"/>
      </c:catAx>
      <c:valAx>
        <c:axId val="14516310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5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c:f>
              <c:strCache>
                <c:ptCount val="1"/>
                <c:pt idx="0">
                  <c:v>Difficulty Level</c:v>
                </c:pt>
              </c:strCache>
            </c:strRef>
          </c:cat>
          <c:val>
            <c:numRef>
              <c:f>Sheet1!$B$2</c:f>
              <c:numCache>
                <c:formatCode>0.00%</c:formatCode>
                <c:ptCount val="1"/>
                <c:pt idx="0">
                  <c:v>0.90200000000000002</c:v>
                </c:pt>
              </c:numCache>
            </c:numRef>
          </c:val>
          <c:extLst>
            <c:ext xmlns:c16="http://schemas.microsoft.com/office/drawing/2014/chart" uri="{C3380CC4-5D6E-409C-BE32-E72D297353CC}">
              <c16:uniqueId val="{00000000-FAE2-4726-BA4C-A10B45536372}"/>
            </c:ext>
          </c:extLst>
        </c:ser>
        <c:ser>
          <c:idx val="1"/>
          <c:order val="1"/>
          <c:tx>
            <c:strRef>
              <c:f>Sheet1!$C$1</c:f>
              <c:strCache>
                <c:ptCount val="1"/>
                <c:pt idx="0">
                  <c:v>F1 Score</c:v>
                </c:pt>
              </c:strCache>
            </c:strRef>
          </c:tx>
          <c:spPr>
            <a:solidFill>
              <a:schemeClr val="accent2"/>
            </a:solidFill>
            <a:ln>
              <a:noFill/>
            </a:ln>
            <a:effectLst/>
          </c:spPr>
          <c:invertIfNegative val="0"/>
          <c:cat>
            <c:strRef>
              <c:f>Sheet1!$A$2</c:f>
              <c:strCache>
                <c:ptCount val="1"/>
                <c:pt idx="0">
                  <c:v>Difficulty Level</c:v>
                </c:pt>
              </c:strCache>
            </c:strRef>
          </c:cat>
          <c:val>
            <c:numRef>
              <c:f>Sheet1!$C$2</c:f>
              <c:numCache>
                <c:formatCode>General</c:formatCode>
                <c:ptCount val="1"/>
                <c:pt idx="0">
                  <c:v>0.9</c:v>
                </c:pt>
              </c:numCache>
            </c:numRef>
          </c:val>
          <c:extLst>
            <c:ext xmlns:c16="http://schemas.microsoft.com/office/drawing/2014/chart" uri="{C3380CC4-5D6E-409C-BE32-E72D297353CC}">
              <c16:uniqueId val="{00000003-FAE2-4726-BA4C-A10B45536372}"/>
            </c:ext>
          </c:extLst>
        </c:ser>
        <c:dLbls>
          <c:showLegendKey val="0"/>
          <c:showVal val="0"/>
          <c:showCatName val="0"/>
          <c:showSerName val="0"/>
          <c:showPercent val="0"/>
          <c:showBubbleSize val="0"/>
        </c:dLbls>
        <c:gapWidth val="219"/>
        <c:overlap val="-27"/>
        <c:axId val="1165266160"/>
        <c:axId val="1509150496"/>
      </c:barChart>
      <c:catAx>
        <c:axId val="116526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9150496"/>
        <c:crosses val="autoZero"/>
        <c:auto val="1"/>
        <c:lblAlgn val="ctr"/>
        <c:lblOffset val="100"/>
        <c:noMultiLvlLbl val="0"/>
      </c:catAx>
      <c:valAx>
        <c:axId val="15091504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26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2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833199" y="2865001"/>
            <a:ext cx="7477601" cy="2499598"/>
          </a:xfrm>
          <a:prstGeom prst="rect">
            <a:avLst/>
          </a:prstGeom>
          <a:noFill/>
          <a:ln/>
        </p:spPr>
        <p:txBody>
          <a:bodyPr wrap="square" rtlCol="0" anchor="t"/>
          <a:lstStyle/>
          <a:p>
            <a:pPr marL="0" indent="0">
              <a:lnSpc>
                <a:spcPts val="6561"/>
              </a:lnSpc>
              <a:buNone/>
            </a:pPr>
            <a:r>
              <a:rPr lang="en-US" sz="5249" b="1" kern="0" spc="-157" dirty="0">
                <a:solidFill>
                  <a:srgbClr val="591CE6"/>
                </a:solidFill>
                <a:latin typeface="Times New Roman" panose="02020603050405020304" pitchFamily="18" charset="0"/>
                <a:ea typeface="p22-mackinac-pro" pitchFamily="34" charset="-122"/>
                <a:cs typeface="Times New Roman" panose="02020603050405020304" pitchFamily="18" charset="0"/>
              </a:rPr>
              <a:t>Integration of Machine Learning Model for Auto-tagging Questions</a:t>
            </a:r>
            <a:endParaRPr lang="en-US" sz="5249"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4" name="Text 2"/>
          <p:cNvSpPr/>
          <p:nvPr/>
        </p:nvSpPr>
        <p:spPr>
          <a:xfrm>
            <a:off x="6497300" y="193898"/>
            <a:ext cx="7346752" cy="694373"/>
          </a:xfrm>
          <a:prstGeom prst="rect">
            <a:avLst/>
          </a:prstGeom>
          <a:noFill/>
          <a:ln/>
        </p:spPr>
        <p:txBody>
          <a:bodyPr wrap="none" rtlCol="0" anchor="t"/>
          <a:lstStyle/>
          <a:p>
            <a:pPr marL="0" indent="0" algn="ctr">
              <a:lnSpc>
                <a:spcPts val="5468"/>
              </a:lnSpc>
              <a:buNone/>
            </a:pPr>
            <a:r>
              <a:rPr lang="en-US" sz="3600" b="1" u="sng" kern="0" spc="-131" dirty="0">
                <a:solidFill>
                  <a:srgbClr val="591CE6"/>
                </a:solidFill>
                <a:latin typeface="Times New Roman" panose="02020603050405020304" pitchFamily="18" charset="0"/>
                <a:ea typeface="p22-mackinac-pro" pitchFamily="34" charset="-122"/>
                <a:cs typeface="Times New Roman" panose="02020603050405020304" pitchFamily="18" charset="0"/>
              </a:rPr>
              <a:t>Conclusion and Future Work</a:t>
            </a:r>
            <a:endParaRPr lang="en-US" sz="3600" u="sng" dirty="0">
              <a:latin typeface="Times New Roman" panose="02020603050405020304" pitchFamily="18" charset="0"/>
              <a:cs typeface="Times New Roman" panose="02020603050405020304" pitchFamily="18" charset="0"/>
            </a:endParaRPr>
          </a:p>
        </p:txBody>
      </p:sp>
      <p:sp>
        <p:nvSpPr>
          <p:cNvPr id="5" name="Text 3"/>
          <p:cNvSpPr/>
          <p:nvPr/>
        </p:nvSpPr>
        <p:spPr>
          <a:xfrm>
            <a:off x="6497300" y="1206408"/>
            <a:ext cx="7122200" cy="1421606"/>
          </a:xfrm>
          <a:prstGeom prst="rect">
            <a:avLst/>
          </a:prstGeom>
          <a:noFill/>
          <a:ln/>
        </p:spPr>
        <p:txBody>
          <a:bodyPr wrap="square" rtlCol="0" anchor="t"/>
          <a:lstStyle/>
          <a:p>
            <a:pPr marL="342900" indent="-342900" algn="just">
              <a:lnSpc>
                <a:spcPts val="2799"/>
              </a:lnSpc>
              <a:buSzPct val="100000"/>
              <a:buChar char="•"/>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integration of machine learning models with the local web page has made the assessment platform remarkably efficient. Accurate tagging of Bloom's Taxonomy, difficulty level, category, and sub-category offers a personalized learning experience.</a:t>
            </a:r>
            <a:endParaRPr lang="en-US" sz="1700" dirty="0">
              <a:latin typeface="Times New Roman" panose="02020603050405020304" pitchFamily="18" charset="0"/>
              <a:cs typeface="Times New Roman" panose="02020603050405020304" pitchFamily="18" charset="0"/>
            </a:endParaRPr>
          </a:p>
        </p:txBody>
      </p:sp>
      <p:sp>
        <p:nvSpPr>
          <p:cNvPr id="6" name="Text 4"/>
          <p:cNvSpPr/>
          <p:nvPr/>
        </p:nvSpPr>
        <p:spPr>
          <a:xfrm>
            <a:off x="6497300" y="2861248"/>
            <a:ext cx="7122200" cy="1210639"/>
          </a:xfrm>
          <a:prstGeom prst="rect">
            <a:avLst/>
          </a:prstGeom>
          <a:noFill/>
          <a:ln/>
        </p:spPr>
        <p:txBody>
          <a:bodyPr wrap="square" rtlCol="0" anchor="t"/>
          <a:lstStyle/>
          <a:p>
            <a:pPr marL="342900" indent="-342900" algn="just">
              <a:lnSpc>
                <a:spcPts val="2799"/>
              </a:lnSpc>
              <a:buSzPct val="100000"/>
              <a:buChar char="•"/>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This user-friendly web page, equipped with an auto-tagging system, signifies a pioneering and accessible tool for educational assessments, benefiting both educators and learners.</a:t>
            </a:r>
            <a:endParaRPr lang="en-US" sz="1700" dirty="0">
              <a:latin typeface="Times New Roman" panose="02020603050405020304" pitchFamily="18" charset="0"/>
              <a:cs typeface="Times New Roman" panose="02020603050405020304" pitchFamily="18" charset="0"/>
            </a:endParaRPr>
          </a:p>
        </p:txBody>
      </p:sp>
      <p:pic>
        <p:nvPicPr>
          <p:cNvPr id="8"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10" name="TextBox 9">
            <a:extLst>
              <a:ext uri="{FF2B5EF4-FFF2-40B4-BE49-F238E27FC236}">
                <a16:creationId xmlns:a16="http://schemas.microsoft.com/office/drawing/2014/main" id="{78DF3CAA-F85F-1611-D020-87D513BAD6AE}"/>
              </a:ext>
            </a:extLst>
          </p:cNvPr>
          <p:cNvSpPr txBox="1"/>
          <p:nvPr/>
        </p:nvSpPr>
        <p:spPr>
          <a:xfrm>
            <a:off x="6497300" y="4189229"/>
            <a:ext cx="7122200" cy="2929263"/>
          </a:xfrm>
          <a:prstGeom prst="rect">
            <a:avLst/>
          </a:prstGeom>
          <a:noFill/>
        </p:spPr>
        <p:txBody>
          <a:bodyPr wrap="square" rtlCol="0">
            <a:spAutoFit/>
          </a:bodyPr>
          <a:lstStyle/>
          <a:p>
            <a:pPr marL="342900" marR="0" lvl="0" indent="-342900" algn="just" defTabSz="914400" rtl="0" eaLnBrk="1" fontAlgn="auto" latinLnBrk="0" hangingPunct="1">
              <a:lnSpc>
                <a:spcPts val="2799"/>
              </a:lnSpc>
              <a:spcBef>
                <a:spcPts val="0"/>
              </a:spcBef>
              <a:spcAft>
                <a:spcPts val="0"/>
              </a:spcAft>
              <a:buClrTx/>
              <a:buSzPct val="100000"/>
              <a:buFontTx/>
              <a:buChar char="•"/>
              <a:tabLst/>
              <a:defRPr/>
            </a:pPr>
            <a:r>
              <a:rPr lang="en-US" sz="1700" b="0" i="0" dirty="0">
                <a:solidFill>
                  <a:srgbClr val="374151"/>
                </a:solidFill>
                <a:effectLst/>
                <a:latin typeface="Times New Roman" panose="02020603050405020304" pitchFamily="18" charset="0"/>
                <a:cs typeface="Times New Roman" panose="02020603050405020304" pitchFamily="18" charset="0"/>
              </a:rPr>
              <a:t>As we conclude, let's discuss our exploration of advanced language models, like BERT and LLMs, during the project. While they matched our machine learning models in accuracy and F1 score, their implementation complexity and resource demands were factors. Considering our dataset size and project scope, machine learning models found the right balance between performance and complexity. Notably, for future projects with extensive data, models like BERT and LLMs offer potential for an even more efficient solution. Thank you for your attention, and I'm ready for any questions.</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4D9483C-7151-BB1C-BF90-F4ED7EEFFB1C}"/>
              </a:ext>
            </a:extLst>
          </p:cNvPr>
          <p:cNvPicPr>
            <a:picLocks noChangeAspect="1"/>
          </p:cNvPicPr>
          <p:nvPr/>
        </p:nvPicPr>
        <p:blipFill>
          <a:blip r:embed="rId2"/>
          <a:stretch>
            <a:fillRect/>
          </a:stretch>
        </p:blipFill>
        <p:spPr>
          <a:xfrm>
            <a:off x="0" y="0"/>
            <a:ext cx="5486400" cy="8229600"/>
          </a:xfrm>
          <a:prstGeom prst="rect">
            <a:avLst/>
          </a:prstGeom>
        </p:spPr>
      </p:pic>
      <p:pic>
        <p:nvPicPr>
          <p:cNvPr id="5" name="Picture 4">
            <a:extLst>
              <a:ext uri="{FF2B5EF4-FFF2-40B4-BE49-F238E27FC236}">
                <a16:creationId xmlns:a16="http://schemas.microsoft.com/office/drawing/2014/main" id="{A68CD41B-3382-8F83-EABE-4100AFDB1FFB}"/>
              </a:ext>
            </a:extLst>
          </p:cNvPr>
          <p:cNvPicPr>
            <a:picLocks noChangeAspect="1"/>
          </p:cNvPicPr>
          <p:nvPr/>
        </p:nvPicPr>
        <p:blipFill>
          <a:blip r:embed="rId3"/>
          <a:stretch>
            <a:fillRect/>
          </a:stretch>
        </p:blipFill>
        <p:spPr>
          <a:xfrm>
            <a:off x="6270444" y="1024978"/>
            <a:ext cx="7594411" cy="3089821"/>
          </a:xfrm>
          <a:prstGeom prst="rect">
            <a:avLst/>
          </a:prstGeom>
        </p:spPr>
      </p:pic>
      <p:sp>
        <p:nvSpPr>
          <p:cNvPr id="6" name="TextBox 5">
            <a:extLst>
              <a:ext uri="{FF2B5EF4-FFF2-40B4-BE49-F238E27FC236}">
                <a16:creationId xmlns:a16="http://schemas.microsoft.com/office/drawing/2014/main" id="{9A3FE26C-6214-8C36-44E3-F139CAD30967}"/>
              </a:ext>
            </a:extLst>
          </p:cNvPr>
          <p:cNvSpPr txBox="1"/>
          <p:nvPr/>
        </p:nvSpPr>
        <p:spPr>
          <a:xfrm>
            <a:off x="6270444" y="4774019"/>
            <a:ext cx="7594411" cy="2400657"/>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TEAM</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VETLA PAVAN KALYAN</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MANUKONDA GOPALAKRISHNA REDDY</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POTLA VANI</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VARAPRASAD</a:t>
            </a:r>
          </a:p>
          <a:p>
            <a:pPr marL="285750" indent="-28575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DEVIKA</a:t>
            </a:r>
          </a:p>
        </p:txBody>
      </p:sp>
    </p:spTree>
    <p:extLst>
      <p:ext uri="{BB962C8B-B14F-4D97-AF65-F5344CB8AC3E}">
        <p14:creationId xmlns:p14="http://schemas.microsoft.com/office/powerpoint/2010/main" val="270062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sz="1750">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30791"/>
          </a:xfrm>
          <a:prstGeom prst="rect">
            <a:avLst/>
          </a:prstGeom>
          <a:solidFill>
            <a:srgbClr val="FDFAF7"/>
          </a:solidFill>
          <a:ln w="7620">
            <a:solidFill>
              <a:srgbClr val="E5E0DF"/>
            </a:solidFill>
            <a:prstDash val="solid"/>
          </a:ln>
        </p:spPr>
        <p:txBody>
          <a:bodyPr/>
          <a:lstStyle/>
          <a:p>
            <a:endParaRPr lang="en-IN" sz="1750">
              <a:latin typeface="Times New Roman" panose="02020603050405020304" pitchFamily="18" charset="0"/>
              <a:cs typeface="Times New Roman" panose="02020603050405020304" pitchFamily="18" charset="0"/>
            </a:endParaRPr>
          </a:p>
        </p:txBody>
      </p:sp>
      <p:sp>
        <p:nvSpPr>
          <p:cNvPr id="4" name="Text 2"/>
          <p:cNvSpPr/>
          <p:nvPr/>
        </p:nvSpPr>
        <p:spPr>
          <a:xfrm>
            <a:off x="5022770" y="454819"/>
            <a:ext cx="4297442" cy="598408"/>
          </a:xfrm>
          <a:prstGeom prst="rect">
            <a:avLst/>
          </a:prstGeom>
          <a:noFill/>
          <a:ln/>
        </p:spPr>
        <p:txBody>
          <a:bodyPr wrap="none" rtlCol="0" anchor="t"/>
          <a:lstStyle/>
          <a:p>
            <a:pPr marL="0" indent="0" algn="ctr">
              <a:lnSpc>
                <a:spcPts val="4713"/>
              </a:lnSpc>
              <a:buNone/>
            </a:pPr>
            <a:r>
              <a:rPr lang="en-US" sz="3600" b="1" u="sng" kern="0" spc="-113" dirty="0">
                <a:solidFill>
                  <a:srgbClr val="591CE6"/>
                </a:solidFill>
                <a:latin typeface="Times New Roman" panose="02020603050405020304" pitchFamily="18" charset="0"/>
                <a:ea typeface="p22-mackinac-pro" pitchFamily="34" charset="-122"/>
                <a:cs typeface="Times New Roman" panose="02020603050405020304" pitchFamily="18" charset="0"/>
              </a:rPr>
              <a:t>Problem Statement</a:t>
            </a:r>
            <a:endParaRPr lang="en-US" sz="3600" u="sng" dirty="0">
              <a:latin typeface="Times New Roman" panose="02020603050405020304" pitchFamily="18" charset="0"/>
              <a:cs typeface="Times New Roman" panose="02020603050405020304" pitchFamily="18" charset="0"/>
            </a:endParaRPr>
          </a:p>
        </p:txBody>
      </p:sp>
      <p:sp>
        <p:nvSpPr>
          <p:cNvPr id="5" name="Text 3"/>
          <p:cNvSpPr/>
          <p:nvPr/>
        </p:nvSpPr>
        <p:spPr>
          <a:xfrm>
            <a:off x="2766536" y="1308553"/>
            <a:ext cx="8790861" cy="612934"/>
          </a:xfrm>
          <a:prstGeom prst="rect">
            <a:avLst/>
          </a:prstGeom>
          <a:noFill/>
          <a:ln/>
        </p:spPr>
        <p:txBody>
          <a:bodyPr wrap="square" rtlCol="0" anchor="t"/>
          <a:lstStyle/>
          <a:p>
            <a:pPr marL="342900" indent="-342900" algn="just">
              <a:lnSpc>
                <a:spcPts val="2413"/>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The assessment platform lacks an automated tagging system for question difficulty and concepts. Manual tagging is slow and error-prone.</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2766535" y="2153168"/>
            <a:ext cx="8790861" cy="919401"/>
          </a:xfrm>
          <a:prstGeom prst="rect">
            <a:avLst/>
          </a:prstGeom>
          <a:noFill/>
          <a:ln/>
        </p:spPr>
        <p:txBody>
          <a:bodyPr wrap="square" rtlCol="0" anchor="t"/>
          <a:lstStyle/>
          <a:p>
            <a:pPr marL="342900" indent="-342900" algn="just">
              <a:lnSpc>
                <a:spcPts val="2413"/>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This project objective is to build accurate machine learning models that predict and assign tags. These models will integrate seamlessly with a local web page, making it user-friendly for question authors and test-takers.</a:t>
            </a:r>
            <a:endParaRPr lang="en-US" sz="1750" dirty="0">
              <a:latin typeface="Times New Roman" panose="02020603050405020304" pitchFamily="18" charset="0"/>
              <a:cs typeface="Times New Roman" panose="02020603050405020304" pitchFamily="18" charset="0"/>
            </a:endParaRPr>
          </a:p>
        </p:txBody>
      </p:sp>
      <p:pic>
        <p:nvPicPr>
          <p:cNvPr id="7" name="Image 0" descr="preencoded.png"/>
          <p:cNvPicPr>
            <a:picLocks noChangeAspect="1"/>
          </p:cNvPicPr>
          <p:nvPr/>
        </p:nvPicPr>
        <p:blipFill>
          <a:blip r:embed="rId3"/>
          <a:stretch>
            <a:fillRect/>
          </a:stretch>
        </p:blipFill>
        <p:spPr>
          <a:xfrm>
            <a:off x="2766536" y="3332321"/>
            <a:ext cx="4404955" cy="2722364"/>
          </a:xfrm>
          <a:prstGeom prst="rect">
            <a:avLst/>
          </a:prstGeom>
        </p:spPr>
      </p:pic>
      <p:sp>
        <p:nvSpPr>
          <p:cNvPr id="8" name="Text 5"/>
          <p:cNvSpPr/>
          <p:nvPr/>
        </p:nvSpPr>
        <p:spPr>
          <a:xfrm>
            <a:off x="3833812" y="6294001"/>
            <a:ext cx="2270284" cy="299204"/>
          </a:xfrm>
          <a:prstGeom prst="rect">
            <a:avLst/>
          </a:prstGeom>
          <a:noFill/>
          <a:ln/>
        </p:spPr>
        <p:txBody>
          <a:bodyPr wrap="none" rtlCol="0" anchor="t"/>
          <a:lstStyle/>
          <a:p>
            <a:pPr marL="0" indent="0" algn="ctr">
              <a:lnSpc>
                <a:spcPts val="2356"/>
              </a:lnSpc>
              <a:buNone/>
            </a:pPr>
            <a:r>
              <a:rPr lang="en-US" sz="1750" b="1" kern="0" spc="-57" dirty="0">
                <a:solidFill>
                  <a:srgbClr val="591CE6"/>
                </a:solidFill>
                <a:latin typeface="Times New Roman" panose="02020603050405020304" pitchFamily="18" charset="0"/>
                <a:ea typeface="p22-mackinac-pro" pitchFamily="34" charset="-122"/>
                <a:cs typeface="Times New Roman" panose="02020603050405020304" pitchFamily="18" charset="0"/>
              </a:rPr>
              <a:t>Time-Consuming </a:t>
            </a:r>
            <a:r>
              <a:rPr lang="en-US" sz="1750" b="1" kern="0" spc="-57" dirty="0">
                <a:solidFill>
                  <a:srgbClr val="000000"/>
                </a:solidFill>
                <a:latin typeface="Times New Roman" panose="02020603050405020304" pitchFamily="18" charset="0"/>
                <a:ea typeface="p22-mackinac-pro"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sp>
        <p:nvSpPr>
          <p:cNvPr id="9" name="Text 6"/>
          <p:cNvSpPr/>
          <p:nvPr/>
        </p:nvSpPr>
        <p:spPr>
          <a:xfrm>
            <a:off x="2766536" y="6784658"/>
            <a:ext cx="4404955" cy="612934"/>
          </a:xfrm>
          <a:prstGeom prst="rect">
            <a:avLst/>
          </a:prstGeom>
          <a:noFill/>
          <a:ln/>
        </p:spPr>
        <p:txBody>
          <a:bodyPr wrap="square" rtlCol="0" anchor="t"/>
          <a:lstStyle/>
          <a:p>
            <a:pPr marL="0" indent="0" algn="ctr">
              <a:lnSpc>
                <a:spcPts val="2413"/>
              </a:lnSpc>
              <a:buNone/>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Manual tagging is often slow and inaccurrate, leading to decreased productivity.</a:t>
            </a:r>
            <a:endParaRPr lang="en-US" sz="1750" dirty="0">
              <a:latin typeface="Times New Roman" panose="02020603050405020304" pitchFamily="18" charset="0"/>
              <a:cs typeface="Times New Roman" panose="02020603050405020304" pitchFamily="18" charset="0"/>
            </a:endParaRPr>
          </a:p>
        </p:txBody>
      </p:sp>
      <p:pic>
        <p:nvPicPr>
          <p:cNvPr id="10" name="Image 1" descr="preencoded.png"/>
          <p:cNvPicPr>
            <a:picLocks noChangeAspect="1"/>
          </p:cNvPicPr>
          <p:nvPr/>
        </p:nvPicPr>
        <p:blipFill>
          <a:blip r:embed="rId4"/>
          <a:stretch>
            <a:fillRect/>
          </a:stretch>
        </p:blipFill>
        <p:spPr>
          <a:xfrm>
            <a:off x="7458670" y="3332321"/>
            <a:ext cx="4405074" cy="2722483"/>
          </a:xfrm>
          <a:prstGeom prst="rect">
            <a:avLst/>
          </a:prstGeom>
        </p:spPr>
      </p:pic>
      <p:sp>
        <p:nvSpPr>
          <p:cNvPr id="11" name="Text 7"/>
          <p:cNvSpPr/>
          <p:nvPr/>
        </p:nvSpPr>
        <p:spPr>
          <a:xfrm>
            <a:off x="8703588" y="6294120"/>
            <a:ext cx="1915120" cy="299204"/>
          </a:xfrm>
          <a:prstGeom prst="rect">
            <a:avLst/>
          </a:prstGeom>
          <a:noFill/>
          <a:ln/>
        </p:spPr>
        <p:txBody>
          <a:bodyPr wrap="none" rtlCol="0" anchor="t"/>
          <a:lstStyle/>
          <a:p>
            <a:pPr marL="0" indent="0" algn="ctr">
              <a:lnSpc>
                <a:spcPts val="2356"/>
              </a:lnSpc>
              <a:buNone/>
            </a:pPr>
            <a:r>
              <a:rPr lang="en-US" sz="1750" b="1" kern="0" spc="-57" dirty="0">
                <a:solidFill>
                  <a:srgbClr val="591CE6"/>
                </a:solidFill>
                <a:latin typeface="Times New Roman" panose="02020603050405020304" pitchFamily="18" charset="0"/>
                <a:ea typeface="p22-mackinac-pro" pitchFamily="34" charset="-122"/>
                <a:cs typeface="Times New Roman" panose="02020603050405020304" pitchFamily="18" charset="0"/>
              </a:rPr>
              <a:t>Inefficient </a:t>
            </a:r>
            <a:r>
              <a:rPr lang="en-US" sz="1750" b="1" kern="0" spc="-57" dirty="0">
                <a:solidFill>
                  <a:srgbClr val="000000"/>
                </a:solidFill>
                <a:latin typeface="Times New Roman" panose="02020603050405020304" pitchFamily="18" charset="0"/>
                <a:ea typeface="p22-mackinac-pro"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sp>
        <p:nvSpPr>
          <p:cNvPr id="12" name="Text 8"/>
          <p:cNvSpPr/>
          <p:nvPr/>
        </p:nvSpPr>
        <p:spPr>
          <a:xfrm>
            <a:off x="7458670" y="6784777"/>
            <a:ext cx="4405074" cy="919401"/>
          </a:xfrm>
          <a:prstGeom prst="rect">
            <a:avLst/>
          </a:prstGeom>
          <a:noFill/>
          <a:ln/>
        </p:spPr>
        <p:txBody>
          <a:bodyPr wrap="square" rtlCol="0" anchor="t"/>
          <a:lstStyle/>
          <a:p>
            <a:pPr marL="0" indent="0" algn="ctr">
              <a:lnSpc>
                <a:spcPts val="2413"/>
              </a:lnSpc>
              <a:buNone/>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The process can be error-prone, which negatively impacts the performance of online question-and-answer websites.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5093255" y="302451"/>
            <a:ext cx="4443889" cy="694373"/>
          </a:xfrm>
          <a:prstGeom prst="rect">
            <a:avLst/>
          </a:prstGeom>
          <a:noFill/>
          <a:ln/>
        </p:spPr>
        <p:txBody>
          <a:bodyPr wrap="none" rtlCol="0" anchor="t"/>
          <a:lstStyle/>
          <a:p>
            <a:pPr marL="0" indent="0" algn="ctr">
              <a:lnSpc>
                <a:spcPts val="5468"/>
              </a:lnSpc>
              <a:buNone/>
            </a:pPr>
            <a:r>
              <a:rPr lang="en-US" sz="4374" b="1" u="sng" kern="0" spc="-131" dirty="0">
                <a:solidFill>
                  <a:srgbClr val="591CE6"/>
                </a:solidFill>
                <a:latin typeface="Times New Roman" panose="02020603050405020304" pitchFamily="18" charset="0"/>
                <a:ea typeface="p22-mackinac-pro" pitchFamily="34" charset="-122"/>
                <a:cs typeface="Times New Roman" panose="02020603050405020304" pitchFamily="18" charset="0"/>
              </a:rPr>
              <a:t>Dataset</a:t>
            </a:r>
            <a:endParaRPr lang="en-US" sz="4374" u="sng" dirty="0">
              <a:latin typeface="Times New Roman" panose="02020603050405020304" pitchFamily="18" charset="0"/>
              <a:cs typeface="Times New Roman" panose="02020603050405020304" pitchFamily="18" charset="0"/>
            </a:endParaRPr>
          </a:p>
        </p:txBody>
      </p:sp>
      <p:sp>
        <p:nvSpPr>
          <p:cNvPr id="5" name="Text 3"/>
          <p:cNvSpPr/>
          <p:nvPr/>
        </p:nvSpPr>
        <p:spPr>
          <a:xfrm>
            <a:off x="2215692" y="1299275"/>
            <a:ext cx="10199013" cy="710803"/>
          </a:xfrm>
          <a:prstGeom prst="rect">
            <a:avLst/>
          </a:prstGeom>
          <a:noFill/>
          <a:ln/>
        </p:spPr>
        <p:txBody>
          <a:bodyPr wrap="square" rtlCol="0" anchor="t"/>
          <a:lstStyle/>
          <a:p>
            <a:pPr marL="342900" indent="-342900" algn="just">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The dataset consists of 5 attributes: Questions, Difficulty Level, Bloom's Taxonomy, Category, and Sub-Category, with 5452 instances.</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2215692" y="2312529"/>
            <a:ext cx="10199013" cy="710803"/>
          </a:xfrm>
          <a:prstGeom prst="rect">
            <a:avLst/>
          </a:prstGeom>
          <a:noFill/>
          <a:ln/>
        </p:spPr>
        <p:txBody>
          <a:bodyPr wrap="square" rtlCol="0" anchor="t"/>
          <a:lstStyle/>
          <a:p>
            <a:pPr marL="342900" indent="-342900" algn="just">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Each question is associated with their respective tags: Difficulty Level, Bloom's Taxonomy, Category, and Sub-Category.</a:t>
            </a:r>
            <a:endParaRPr lang="en-US" sz="1750" dirty="0">
              <a:latin typeface="Times New Roman" panose="02020603050405020304" pitchFamily="18" charset="0"/>
              <a:cs typeface="Times New Roman" panose="02020603050405020304" pitchFamily="18" charset="0"/>
            </a:endParaRPr>
          </a:p>
        </p:txBody>
      </p:sp>
      <p:pic>
        <p:nvPicPr>
          <p:cNvPr id="7" name="Image 0" descr="preencoded.png"/>
          <p:cNvPicPr>
            <a:picLocks noChangeAspect="1"/>
          </p:cNvPicPr>
          <p:nvPr/>
        </p:nvPicPr>
        <p:blipFill>
          <a:blip r:embed="rId3"/>
          <a:stretch>
            <a:fillRect/>
          </a:stretch>
        </p:blipFill>
        <p:spPr>
          <a:xfrm>
            <a:off x="2037993" y="3873222"/>
            <a:ext cx="10554414" cy="33822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2"/>
          <p:cNvSpPr/>
          <p:nvPr/>
        </p:nvSpPr>
        <p:spPr>
          <a:xfrm>
            <a:off x="5093255" y="447956"/>
            <a:ext cx="4443889" cy="694373"/>
          </a:xfrm>
          <a:prstGeom prst="rect">
            <a:avLst/>
          </a:prstGeom>
          <a:noFill/>
          <a:ln/>
        </p:spPr>
        <p:txBody>
          <a:bodyPr wrap="none" rtlCol="0" anchor="t"/>
          <a:lstStyle/>
          <a:p>
            <a:pPr marL="0" indent="0" algn="ctr">
              <a:lnSpc>
                <a:spcPts val="5468"/>
              </a:lnSpc>
              <a:buNone/>
            </a:pPr>
            <a:r>
              <a:rPr lang="en-US" sz="4374" b="1" u="sng" kern="0" spc="-131" dirty="0">
                <a:solidFill>
                  <a:srgbClr val="591CE6"/>
                </a:solidFill>
                <a:latin typeface="Times New Roman" panose="02020603050405020304" pitchFamily="18" charset="0"/>
                <a:ea typeface="p22-mackinac-pro" pitchFamily="34" charset="-122"/>
                <a:cs typeface="Times New Roman" panose="02020603050405020304" pitchFamily="18" charset="0"/>
              </a:rPr>
              <a:t>Data Insights</a:t>
            </a:r>
            <a:endParaRPr lang="en-US" sz="4374" u="sng" dirty="0">
              <a:latin typeface="Times New Roman" panose="02020603050405020304" pitchFamily="18" charset="0"/>
              <a:cs typeface="Times New Roman" panose="02020603050405020304" pitchFamily="18" charset="0"/>
            </a:endParaRPr>
          </a:p>
        </p:txBody>
      </p:sp>
      <p:sp>
        <p:nvSpPr>
          <p:cNvPr id="5" name="Text 3"/>
          <p:cNvSpPr/>
          <p:nvPr/>
        </p:nvSpPr>
        <p:spPr>
          <a:xfrm>
            <a:off x="2393394" y="210675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Difficulty Level: Three labels (Easy, Medium, Hard)</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2393393" y="2826664"/>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Bloom's Taxonomy: Six labels (Understanding, Remembering, Creating, Analyzing, Evaluating, Applying)</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2393392" y="357396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Category: Six labels (Entity, Human, Description, Numeric, Location, Abbreviation)</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2393394" y="4360251"/>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 Sub-Category: Categorized sub-labels for each category</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569047"/>
          </a:xfrm>
          <a:prstGeom prst="rect">
            <a:avLst/>
          </a:prstGeom>
          <a:solidFill>
            <a:srgbClr val="FDFAF7"/>
          </a:solidFill>
          <a:ln w="7620">
            <a:solidFill>
              <a:srgbClr val="E5E0DF"/>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4" name="Text 2"/>
          <p:cNvSpPr/>
          <p:nvPr/>
        </p:nvSpPr>
        <p:spPr>
          <a:xfrm>
            <a:off x="5584805" y="358615"/>
            <a:ext cx="3110746" cy="486013"/>
          </a:xfrm>
          <a:prstGeom prst="rect">
            <a:avLst/>
          </a:prstGeom>
          <a:noFill/>
          <a:ln/>
        </p:spPr>
        <p:txBody>
          <a:bodyPr wrap="none" rtlCol="0" anchor="t"/>
          <a:lstStyle/>
          <a:p>
            <a:pPr marL="0" indent="0" algn="ctr">
              <a:lnSpc>
                <a:spcPts val="3827"/>
              </a:lnSpc>
              <a:buNone/>
            </a:pPr>
            <a:r>
              <a:rPr lang="en-US" sz="3600" b="1" u="sng" kern="0" spc="-92" dirty="0">
                <a:solidFill>
                  <a:srgbClr val="591CE6"/>
                </a:solidFill>
                <a:latin typeface="Times New Roman" panose="02020603050405020304" pitchFamily="18" charset="0"/>
                <a:ea typeface="p22-mackinac-pro" pitchFamily="34" charset="-122"/>
                <a:cs typeface="Times New Roman" panose="02020603050405020304" pitchFamily="18" charset="0"/>
              </a:rPr>
              <a:t>Approach</a:t>
            </a:r>
            <a:endParaRPr lang="en-US" sz="3600" u="sng" dirty="0">
              <a:latin typeface="Times New Roman" panose="02020603050405020304" pitchFamily="18" charset="0"/>
              <a:cs typeface="Times New Roman" panose="02020603050405020304" pitchFamily="18" charset="0"/>
            </a:endParaRPr>
          </a:p>
        </p:txBody>
      </p:sp>
      <p:sp>
        <p:nvSpPr>
          <p:cNvPr id="5" name="Shape 3"/>
          <p:cNvSpPr/>
          <p:nvPr/>
        </p:nvSpPr>
        <p:spPr>
          <a:xfrm flipV="1">
            <a:off x="2870791" y="4312740"/>
            <a:ext cx="8963246" cy="45719"/>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6" name="Shape 4"/>
          <p:cNvSpPr/>
          <p:nvPr/>
        </p:nvSpPr>
        <p:spPr>
          <a:xfrm>
            <a:off x="4785062" y="4312741"/>
            <a:ext cx="31075" cy="544354"/>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7" name="Shape 5"/>
          <p:cNvSpPr/>
          <p:nvPr/>
        </p:nvSpPr>
        <p:spPr>
          <a:xfrm>
            <a:off x="4625697" y="413783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8" name="Text 6"/>
          <p:cNvSpPr/>
          <p:nvPr/>
        </p:nvSpPr>
        <p:spPr>
          <a:xfrm>
            <a:off x="4758333" y="4166890"/>
            <a:ext cx="8453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1</a:t>
            </a:r>
            <a:endParaRPr lang="en-US" sz="1700" dirty="0">
              <a:latin typeface="Times New Roman" panose="02020603050405020304" pitchFamily="18" charset="0"/>
              <a:cs typeface="Times New Roman" panose="02020603050405020304" pitchFamily="18" charset="0"/>
            </a:endParaRPr>
          </a:p>
        </p:txBody>
      </p:sp>
      <p:sp>
        <p:nvSpPr>
          <p:cNvPr id="9" name="Text 7"/>
          <p:cNvSpPr/>
          <p:nvPr/>
        </p:nvSpPr>
        <p:spPr>
          <a:xfrm>
            <a:off x="3946327" y="5012650"/>
            <a:ext cx="1708666" cy="243007"/>
          </a:xfrm>
          <a:prstGeom prst="rect">
            <a:avLst/>
          </a:prstGeom>
          <a:noFill/>
          <a:ln/>
        </p:spPr>
        <p:txBody>
          <a:bodyPr wrap="none" rtlCol="0" anchor="t"/>
          <a:lstStyle/>
          <a:p>
            <a:pPr marL="0" indent="0" algn="ctr">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Data Preprocessing</a:t>
            </a:r>
            <a:endParaRPr lang="en-US" sz="1700" dirty="0">
              <a:latin typeface="Times New Roman" panose="02020603050405020304" pitchFamily="18" charset="0"/>
              <a:cs typeface="Times New Roman" panose="02020603050405020304" pitchFamily="18" charset="0"/>
            </a:endParaRPr>
          </a:p>
        </p:txBody>
      </p:sp>
      <p:sp>
        <p:nvSpPr>
          <p:cNvPr id="10" name="Text 8"/>
          <p:cNvSpPr/>
          <p:nvPr/>
        </p:nvSpPr>
        <p:spPr>
          <a:xfrm>
            <a:off x="3776662" y="5411152"/>
            <a:ext cx="2047994" cy="1492329"/>
          </a:xfrm>
          <a:prstGeom prst="rect">
            <a:avLst/>
          </a:prstGeom>
          <a:noFill/>
          <a:ln/>
        </p:spPr>
        <p:txBody>
          <a:bodyPr wrap="square" rtlCol="0" anchor="t"/>
          <a:lstStyle/>
          <a:p>
            <a:pPr marL="0" indent="0" algn="ctr">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data was clean and well-organized, requiring minimal preprocessing. Raw text questions were directly fed into the pipeline.</a:t>
            </a:r>
            <a:endParaRPr lang="en-US" sz="1700" dirty="0">
              <a:latin typeface="Times New Roman" panose="02020603050405020304" pitchFamily="18" charset="0"/>
              <a:cs typeface="Times New Roman" panose="02020603050405020304" pitchFamily="18" charset="0"/>
            </a:endParaRPr>
          </a:p>
        </p:txBody>
      </p:sp>
      <p:sp>
        <p:nvSpPr>
          <p:cNvPr id="11" name="Shape 9"/>
          <p:cNvSpPr/>
          <p:nvPr/>
        </p:nvSpPr>
        <p:spPr>
          <a:xfrm>
            <a:off x="6042362" y="3768507"/>
            <a:ext cx="31075" cy="544354"/>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12" name="Shape 10"/>
          <p:cNvSpPr/>
          <p:nvPr/>
        </p:nvSpPr>
        <p:spPr>
          <a:xfrm>
            <a:off x="5882997" y="413783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13" name="Text 11"/>
          <p:cNvSpPr/>
          <p:nvPr/>
        </p:nvSpPr>
        <p:spPr>
          <a:xfrm>
            <a:off x="5992773" y="4166890"/>
            <a:ext cx="13025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2</a:t>
            </a:r>
            <a:endParaRPr lang="en-US" sz="1700" dirty="0">
              <a:latin typeface="Times New Roman" panose="02020603050405020304" pitchFamily="18" charset="0"/>
              <a:cs typeface="Times New Roman" panose="02020603050405020304" pitchFamily="18" charset="0"/>
            </a:endParaRPr>
          </a:p>
        </p:txBody>
      </p:sp>
      <p:sp>
        <p:nvSpPr>
          <p:cNvPr id="14" name="Text 12"/>
          <p:cNvSpPr/>
          <p:nvPr/>
        </p:nvSpPr>
        <p:spPr>
          <a:xfrm>
            <a:off x="5149334" y="1224677"/>
            <a:ext cx="1817132" cy="243007"/>
          </a:xfrm>
          <a:prstGeom prst="rect">
            <a:avLst/>
          </a:prstGeom>
          <a:noFill/>
          <a:ln/>
        </p:spPr>
        <p:txBody>
          <a:bodyPr wrap="none" rtlCol="0" anchor="t"/>
          <a:lstStyle/>
          <a:p>
            <a:pPr marL="0" indent="0" algn="ctr">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Feature Engineering</a:t>
            </a:r>
            <a:endParaRPr lang="en-US" sz="1700" dirty="0">
              <a:latin typeface="Times New Roman" panose="02020603050405020304" pitchFamily="18" charset="0"/>
              <a:cs typeface="Times New Roman" panose="02020603050405020304" pitchFamily="18" charset="0"/>
            </a:endParaRPr>
          </a:p>
        </p:txBody>
      </p:sp>
      <p:sp>
        <p:nvSpPr>
          <p:cNvPr id="15" name="Text 13"/>
          <p:cNvSpPr/>
          <p:nvPr/>
        </p:nvSpPr>
        <p:spPr>
          <a:xfrm>
            <a:off x="4724143" y="1631197"/>
            <a:ext cx="2765960" cy="1989773"/>
          </a:xfrm>
          <a:prstGeom prst="rect">
            <a:avLst/>
          </a:prstGeom>
          <a:noFill/>
          <a:ln/>
        </p:spPr>
        <p:txBody>
          <a:bodyPr wrap="square" rtlCol="0" anchor="t"/>
          <a:lstStyle/>
          <a:p>
            <a:pPr marL="0" indent="0" algn="ctr">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TF-IDF vectorizer extracted essential text features, handling tokenization and lowercasing. Categorical features were one-hot encoded and combined with text features.</a:t>
            </a:r>
            <a:endParaRPr lang="en-US" sz="1700" dirty="0">
              <a:latin typeface="Times New Roman" panose="02020603050405020304" pitchFamily="18" charset="0"/>
              <a:cs typeface="Times New Roman" panose="02020603050405020304" pitchFamily="18" charset="0"/>
            </a:endParaRPr>
          </a:p>
        </p:txBody>
      </p:sp>
      <p:sp>
        <p:nvSpPr>
          <p:cNvPr id="16" name="Shape 14"/>
          <p:cNvSpPr/>
          <p:nvPr/>
        </p:nvSpPr>
        <p:spPr>
          <a:xfrm>
            <a:off x="7299543" y="4312741"/>
            <a:ext cx="31075" cy="544354"/>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17" name="Shape 15"/>
          <p:cNvSpPr/>
          <p:nvPr/>
        </p:nvSpPr>
        <p:spPr>
          <a:xfrm>
            <a:off x="7140178" y="413783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18" name="Text 16"/>
          <p:cNvSpPr/>
          <p:nvPr/>
        </p:nvSpPr>
        <p:spPr>
          <a:xfrm>
            <a:off x="7249954" y="4166890"/>
            <a:ext cx="13025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3</a:t>
            </a:r>
            <a:endParaRPr lang="en-US" sz="1700" dirty="0">
              <a:latin typeface="Times New Roman" panose="02020603050405020304" pitchFamily="18" charset="0"/>
              <a:cs typeface="Times New Roman" panose="02020603050405020304" pitchFamily="18" charset="0"/>
            </a:endParaRPr>
          </a:p>
        </p:txBody>
      </p:sp>
      <p:sp>
        <p:nvSpPr>
          <p:cNvPr id="19" name="Text 17"/>
          <p:cNvSpPr/>
          <p:nvPr/>
        </p:nvSpPr>
        <p:spPr>
          <a:xfrm>
            <a:off x="6291143" y="5012650"/>
            <a:ext cx="2047994" cy="486013"/>
          </a:xfrm>
          <a:prstGeom prst="rect">
            <a:avLst/>
          </a:prstGeom>
          <a:noFill/>
          <a:ln/>
        </p:spPr>
        <p:txBody>
          <a:bodyPr wrap="square" rtlCol="0" anchor="t"/>
          <a:lstStyle/>
          <a:p>
            <a:pPr marL="0" indent="0" algn="ctr">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Model Selection &amp; Training</a:t>
            </a:r>
            <a:endParaRPr lang="en-US" sz="1700" dirty="0">
              <a:latin typeface="Times New Roman" panose="02020603050405020304" pitchFamily="18" charset="0"/>
              <a:cs typeface="Times New Roman" panose="02020603050405020304" pitchFamily="18" charset="0"/>
            </a:endParaRPr>
          </a:p>
        </p:txBody>
      </p:sp>
      <p:sp>
        <p:nvSpPr>
          <p:cNvPr id="20" name="Text 18"/>
          <p:cNvSpPr/>
          <p:nvPr/>
        </p:nvSpPr>
        <p:spPr>
          <a:xfrm>
            <a:off x="5992772" y="5654159"/>
            <a:ext cx="2595145" cy="1989773"/>
          </a:xfrm>
          <a:prstGeom prst="rect">
            <a:avLst/>
          </a:prstGeom>
          <a:noFill/>
          <a:ln/>
        </p:spPr>
        <p:txBody>
          <a:bodyPr wrap="square" rtlCol="0" anchor="t"/>
          <a:lstStyle/>
          <a:p>
            <a:pPr marL="0" indent="0" algn="ctr">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Various algorithms were explored, including SVM, Random Forest, and Gradient Boosting, for multi-label classification. The chosen model was OneVsRest LinearSVC for each tag.</a:t>
            </a:r>
            <a:endParaRPr lang="en-US" sz="1700" dirty="0">
              <a:latin typeface="Times New Roman" panose="02020603050405020304" pitchFamily="18" charset="0"/>
              <a:cs typeface="Times New Roman" panose="02020603050405020304" pitchFamily="18" charset="0"/>
            </a:endParaRPr>
          </a:p>
        </p:txBody>
      </p:sp>
      <p:sp>
        <p:nvSpPr>
          <p:cNvPr id="21" name="Shape 19"/>
          <p:cNvSpPr/>
          <p:nvPr/>
        </p:nvSpPr>
        <p:spPr>
          <a:xfrm>
            <a:off x="8556843" y="3768507"/>
            <a:ext cx="31075" cy="544354"/>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22" name="Shape 20"/>
          <p:cNvSpPr/>
          <p:nvPr/>
        </p:nvSpPr>
        <p:spPr>
          <a:xfrm>
            <a:off x="8397478" y="413783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23" name="Text 21"/>
          <p:cNvSpPr/>
          <p:nvPr/>
        </p:nvSpPr>
        <p:spPr>
          <a:xfrm>
            <a:off x="8503444" y="4166890"/>
            <a:ext cx="13787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4</a:t>
            </a:r>
            <a:endParaRPr lang="en-US" sz="1700" dirty="0">
              <a:latin typeface="Times New Roman" panose="02020603050405020304" pitchFamily="18" charset="0"/>
              <a:cs typeface="Times New Roman" panose="02020603050405020304" pitchFamily="18" charset="0"/>
            </a:endParaRPr>
          </a:p>
        </p:txBody>
      </p:sp>
      <p:sp>
        <p:nvSpPr>
          <p:cNvPr id="24" name="Text 22"/>
          <p:cNvSpPr/>
          <p:nvPr/>
        </p:nvSpPr>
        <p:spPr>
          <a:xfrm>
            <a:off x="7563921" y="1152698"/>
            <a:ext cx="2047994" cy="486013"/>
          </a:xfrm>
          <a:prstGeom prst="rect">
            <a:avLst/>
          </a:prstGeom>
          <a:noFill/>
          <a:ln/>
        </p:spPr>
        <p:txBody>
          <a:bodyPr wrap="square" rtlCol="0" anchor="t"/>
          <a:lstStyle/>
          <a:p>
            <a:pPr marL="0" indent="0" algn="ctr">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Hyperparameter Tuning</a:t>
            </a:r>
            <a:endParaRPr lang="en-US" sz="1700" dirty="0">
              <a:latin typeface="Times New Roman" panose="02020603050405020304" pitchFamily="18" charset="0"/>
              <a:cs typeface="Times New Roman" panose="02020603050405020304" pitchFamily="18" charset="0"/>
            </a:endParaRPr>
          </a:p>
        </p:txBody>
      </p:sp>
      <p:sp>
        <p:nvSpPr>
          <p:cNvPr id="25" name="Text 23"/>
          <p:cNvSpPr/>
          <p:nvPr/>
        </p:nvSpPr>
        <p:spPr>
          <a:xfrm>
            <a:off x="7532846" y="1794207"/>
            <a:ext cx="2047994" cy="1243608"/>
          </a:xfrm>
          <a:prstGeom prst="rect">
            <a:avLst/>
          </a:prstGeom>
          <a:noFill/>
          <a:ln/>
        </p:spPr>
        <p:txBody>
          <a:bodyPr wrap="square" rtlCol="0" anchor="t"/>
          <a:lstStyle/>
          <a:p>
            <a:pPr marL="0" indent="0" algn="ctr">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GridSearchCV optimized hyperparameters using cross-validation, ensuring robustness and generalization.</a:t>
            </a:r>
            <a:endParaRPr lang="en-US" sz="1700" dirty="0">
              <a:latin typeface="Times New Roman" panose="02020603050405020304" pitchFamily="18" charset="0"/>
              <a:cs typeface="Times New Roman" panose="02020603050405020304" pitchFamily="18" charset="0"/>
            </a:endParaRPr>
          </a:p>
        </p:txBody>
      </p:sp>
      <p:sp>
        <p:nvSpPr>
          <p:cNvPr id="26" name="Shape 24"/>
          <p:cNvSpPr/>
          <p:nvPr/>
        </p:nvSpPr>
        <p:spPr>
          <a:xfrm>
            <a:off x="9814143" y="4312741"/>
            <a:ext cx="31075" cy="544354"/>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27" name="Shape 25"/>
          <p:cNvSpPr/>
          <p:nvPr/>
        </p:nvSpPr>
        <p:spPr>
          <a:xfrm>
            <a:off x="9654778" y="413783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28" name="Text 26"/>
          <p:cNvSpPr/>
          <p:nvPr/>
        </p:nvSpPr>
        <p:spPr>
          <a:xfrm>
            <a:off x="9768364" y="4166890"/>
            <a:ext cx="12263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5</a:t>
            </a:r>
            <a:endParaRPr lang="en-US" sz="1700" dirty="0">
              <a:latin typeface="Times New Roman" panose="02020603050405020304" pitchFamily="18" charset="0"/>
              <a:cs typeface="Times New Roman" panose="02020603050405020304" pitchFamily="18" charset="0"/>
            </a:endParaRPr>
          </a:p>
        </p:txBody>
      </p:sp>
      <p:sp>
        <p:nvSpPr>
          <p:cNvPr id="29" name="Text 27"/>
          <p:cNvSpPr/>
          <p:nvPr/>
        </p:nvSpPr>
        <p:spPr>
          <a:xfrm>
            <a:off x="9052129" y="5006733"/>
            <a:ext cx="2048113" cy="486013"/>
          </a:xfrm>
          <a:prstGeom prst="rect">
            <a:avLst/>
          </a:prstGeom>
          <a:noFill/>
          <a:ln/>
        </p:spPr>
        <p:txBody>
          <a:bodyPr wrap="square" rtlCol="0" anchor="t"/>
          <a:lstStyle/>
          <a:p>
            <a:pPr marL="0" indent="0" algn="ctr">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Model Integration with Web Page</a:t>
            </a:r>
            <a:endParaRPr lang="en-US" sz="1700" dirty="0">
              <a:latin typeface="Times New Roman" panose="02020603050405020304" pitchFamily="18" charset="0"/>
              <a:cs typeface="Times New Roman" panose="02020603050405020304" pitchFamily="18" charset="0"/>
            </a:endParaRPr>
          </a:p>
        </p:txBody>
      </p:sp>
      <p:sp>
        <p:nvSpPr>
          <p:cNvPr id="30" name="Text 28"/>
          <p:cNvSpPr/>
          <p:nvPr/>
        </p:nvSpPr>
        <p:spPr>
          <a:xfrm>
            <a:off x="8805624" y="5654159"/>
            <a:ext cx="3272962" cy="1989773"/>
          </a:xfrm>
          <a:prstGeom prst="rect">
            <a:avLst/>
          </a:prstGeom>
          <a:noFill/>
          <a:ln/>
        </p:spPr>
        <p:txBody>
          <a:bodyPr wrap="square" rtlCol="0" anchor="t"/>
          <a:lstStyle/>
          <a:p>
            <a:pPr marL="0" indent="0" algn="ctr">
              <a:lnSpc>
                <a:spcPts val="1960"/>
              </a:lnSpc>
              <a:buNone/>
            </a:pPr>
            <a:r>
              <a:rPr lang="en-US" sz="1700" dirty="0">
                <a:latin typeface="Times New Roman" panose="02020603050405020304" pitchFamily="18" charset="0"/>
                <a:cs typeface="Times New Roman" panose="02020603050405020304" pitchFamily="18" charset="0"/>
              </a:rPr>
              <a:t>Flask, a Python web framework, was employed to create a user-friendly web application. Users can input questions, and the integrated models predict tags like Difficulty Level, Bloom's Taxonomy, Category, and Sub-Category.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5142249" y="625375"/>
            <a:ext cx="4790242" cy="694373"/>
          </a:xfrm>
          <a:prstGeom prst="rect">
            <a:avLst/>
          </a:prstGeom>
          <a:noFill/>
          <a:ln/>
        </p:spPr>
        <p:txBody>
          <a:bodyPr wrap="none" rtlCol="0" anchor="t"/>
          <a:lstStyle/>
          <a:p>
            <a:pPr marL="0" indent="0" algn="ctr">
              <a:lnSpc>
                <a:spcPts val="5468"/>
              </a:lnSpc>
              <a:buNone/>
            </a:pPr>
            <a:r>
              <a:rPr lang="en-US" sz="4374" b="1" u="sng" kern="0" spc="-131" dirty="0">
                <a:solidFill>
                  <a:srgbClr val="591CE6"/>
                </a:solidFill>
                <a:latin typeface="Times New Roman" panose="02020603050405020304" pitchFamily="18" charset="0"/>
                <a:ea typeface="p22-mackinac-pro" pitchFamily="34" charset="-122"/>
                <a:cs typeface="Times New Roman" panose="02020603050405020304" pitchFamily="18" charset="0"/>
              </a:rPr>
              <a:t>Evaluation Metrics Used</a:t>
            </a:r>
            <a:endParaRPr lang="en-US" sz="4374" u="sng" dirty="0">
              <a:latin typeface="Times New Roman" panose="02020603050405020304" pitchFamily="18" charset="0"/>
              <a:cs typeface="Times New Roman" panose="02020603050405020304" pitchFamily="18" charset="0"/>
            </a:endParaRPr>
          </a:p>
        </p:txBody>
      </p:sp>
      <p:sp>
        <p:nvSpPr>
          <p:cNvPr id="5" name="Text 3"/>
          <p:cNvSpPr/>
          <p:nvPr/>
        </p:nvSpPr>
        <p:spPr>
          <a:xfrm>
            <a:off x="2037993" y="3259595"/>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Evaluation Metrics used:</a:t>
            </a:r>
            <a:endParaRPr lang="en-US" sz="1750" dirty="0">
              <a:latin typeface="Times New Roman" panose="02020603050405020304" pitchFamily="18" charset="0"/>
              <a:cs typeface="Times New Roman" panose="02020603050405020304" pitchFamily="18" charset="0"/>
            </a:endParaRPr>
          </a:p>
        </p:txBody>
      </p:sp>
      <p:sp>
        <p:nvSpPr>
          <p:cNvPr id="6" name="Shape 4"/>
          <p:cNvSpPr/>
          <p:nvPr/>
        </p:nvSpPr>
        <p:spPr>
          <a:xfrm>
            <a:off x="2149078" y="3121401"/>
            <a:ext cx="5166122" cy="2095143"/>
          </a:xfrm>
          <a:prstGeom prst="roundRect">
            <a:avLst>
              <a:gd name="adj" fmla="val 2619"/>
            </a:avLst>
          </a:prstGeom>
          <a:solidFill>
            <a:srgbClr val="E0D7F4"/>
          </a:solidFill>
          <a:ln w="7620">
            <a:solidFill>
              <a:srgbClr val="C1AFE9"/>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7" name="Text 5"/>
          <p:cNvSpPr/>
          <p:nvPr/>
        </p:nvSpPr>
        <p:spPr>
          <a:xfrm>
            <a:off x="2267783" y="325376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p22-mackinac-pro" pitchFamily="34" charset="-122"/>
                <a:cs typeface="Times New Roman" panose="02020603050405020304" pitchFamily="18" charset="0"/>
              </a:rPr>
              <a:t>Accuracy</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2267783" y="3866481"/>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Accuracy is the ratio of correctly labeled questions to the total number of questions in the dataset.</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7537370" y="3121401"/>
            <a:ext cx="5166122" cy="2095143"/>
          </a:xfrm>
          <a:prstGeom prst="roundRect">
            <a:avLst>
              <a:gd name="adj" fmla="val 2619"/>
            </a:avLst>
          </a:prstGeom>
          <a:solidFill>
            <a:srgbClr val="E0D7F4"/>
          </a:solidFill>
          <a:ln w="7620">
            <a:solidFill>
              <a:srgbClr val="C1AFE9"/>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0" name="Text 8"/>
          <p:cNvSpPr/>
          <p:nvPr/>
        </p:nvSpPr>
        <p:spPr>
          <a:xfrm>
            <a:off x="7656076" y="3316725"/>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p22-mackinac-pro" pitchFamily="34" charset="-122"/>
                <a:cs typeface="Times New Roman" panose="02020603050405020304" pitchFamily="18" charset="0"/>
              </a:rPr>
              <a:t>F1-score</a:t>
            </a:r>
            <a:endParaRPr lang="en-US" sz="2187" dirty="0">
              <a:latin typeface="Times New Roman" panose="02020603050405020304" pitchFamily="18" charset="0"/>
              <a:cs typeface="Times New Roman" panose="02020603050405020304" pitchFamily="18" charset="0"/>
            </a:endParaRPr>
          </a:p>
        </p:txBody>
      </p:sp>
      <p:sp>
        <p:nvSpPr>
          <p:cNvPr id="11" name="Text 9"/>
          <p:cNvSpPr/>
          <p:nvPr/>
        </p:nvSpPr>
        <p:spPr>
          <a:xfrm>
            <a:off x="7656076" y="3868540"/>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Times New Roman" panose="02020603050405020304" pitchFamily="18" charset="0"/>
                <a:ea typeface="Eudoxus Sans" pitchFamily="34" charset="-122"/>
                <a:cs typeface="Times New Roman" panose="02020603050405020304" pitchFamily="18" charset="0"/>
              </a:rPr>
              <a:t>The F1-score is the harmonic mean of precision and recall.</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w="7620">
            <a:solidFill>
              <a:srgbClr val="E5E0DF"/>
            </a:solidFill>
            <a:prstDash val="solid"/>
          </a:ln>
        </p:spPr>
        <p:txBody>
          <a:bodyPr/>
          <a:lstStyle/>
          <a:p>
            <a:endParaRPr lang="en-IN"/>
          </a:p>
        </p:txBody>
      </p:sp>
      <p:sp>
        <p:nvSpPr>
          <p:cNvPr id="4" name="Text 2"/>
          <p:cNvSpPr/>
          <p:nvPr/>
        </p:nvSpPr>
        <p:spPr>
          <a:xfrm>
            <a:off x="5093255" y="150981"/>
            <a:ext cx="4443889" cy="694373"/>
          </a:xfrm>
          <a:prstGeom prst="rect">
            <a:avLst/>
          </a:prstGeom>
          <a:noFill/>
          <a:ln/>
        </p:spPr>
        <p:txBody>
          <a:bodyPr wrap="none" rtlCol="0" anchor="t"/>
          <a:lstStyle/>
          <a:p>
            <a:pPr marL="0" indent="0" algn="ctr">
              <a:lnSpc>
                <a:spcPts val="5468"/>
              </a:lnSpc>
              <a:buNone/>
            </a:pPr>
            <a:r>
              <a:rPr lang="en-US" sz="4374" b="1" u="sng" kern="0" spc="-131" dirty="0">
                <a:solidFill>
                  <a:srgbClr val="591CE6"/>
                </a:solidFill>
                <a:latin typeface="p22-mackinac-pro" pitchFamily="34" charset="0"/>
                <a:ea typeface="p22-mackinac-pro" pitchFamily="34" charset="-122"/>
                <a:cs typeface="p22-mackinac-pro" pitchFamily="34" charset="-120"/>
              </a:rPr>
              <a:t>Results</a:t>
            </a:r>
            <a:endParaRPr lang="en-US" sz="4374" u="sng" dirty="0"/>
          </a:p>
        </p:txBody>
      </p:sp>
      <p:sp>
        <p:nvSpPr>
          <p:cNvPr id="5" name="Text 3"/>
          <p:cNvSpPr/>
          <p:nvPr/>
        </p:nvSpPr>
        <p:spPr>
          <a:xfrm>
            <a:off x="2165583" y="1001717"/>
            <a:ext cx="10554414" cy="1421606"/>
          </a:xfrm>
          <a:prstGeom prst="rect">
            <a:avLst/>
          </a:prstGeom>
          <a:noFill/>
          <a:ln/>
        </p:spPr>
        <p:txBody>
          <a:bodyPr wrap="square" rtlCol="0" anchor="t"/>
          <a:lstStyle/>
          <a:p>
            <a:pPr marL="0" indent="0" algn="just">
              <a:lnSpc>
                <a:spcPts val="2799"/>
              </a:lnSpc>
              <a:buNone/>
            </a:pPr>
            <a:r>
              <a:rPr lang="en-US" dirty="0">
                <a:solidFill>
                  <a:srgbClr val="272525"/>
                </a:solidFill>
                <a:latin typeface="Times New Roman" panose="02020603050405020304" pitchFamily="18" charset="0"/>
                <a:ea typeface="Eudoxus Sans" pitchFamily="34" charset="-122"/>
                <a:cs typeface="Times New Roman" panose="02020603050405020304" pitchFamily="18" charset="0"/>
              </a:rPr>
              <a:t>The concluding machine learning models exhibited impressive accuracy and favorable F1 Scores for every tag, encompassing Difficulty Level, Bloom's Taxonomy, Category, and Sub-Category. The seamless integration with the local web page yielded a user-friendly interface, facilitating streamlined question tagging and categorization.</a:t>
            </a:r>
            <a:endParaRPr lang="en-US"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3668128B-735A-6029-99AF-E27B78FDC220}"/>
              </a:ext>
            </a:extLst>
          </p:cNvPr>
          <p:cNvGraphicFramePr/>
          <p:nvPr>
            <p:extLst>
              <p:ext uri="{D42A27DB-BD31-4B8C-83A1-F6EECF244321}">
                <p14:modId xmlns:p14="http://schemas.microsoft.com/office/powerpoint/2010/main" val="1702541092"/>
              </p:ext>
            </p:extLst>
          </p:nvPr>
        </p:nvGraphicFramePr>
        <p:xfrm>
          <a:off x="2301990" y="2882154"/>
          <a:ext cx="10026417" cy="46121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E9838-9C11-E29A-6D60-AADB98D69B30}"/>
              </a:ext>
            </a:extLst>
          </p:cNvPr>
          <p:cNvSpPr txBox="1"/>
          <p:nvPr/>
        </p:nvSpPr>
        <p:spPr>
          <a:xfrm>
            <a:off x="1531088" y="495540"/>
            <a:ext cx="12014791" cy="646331"/>
          </a:xfrm>
          <a:prstGeom prst="rect">
            <a:avLst/>
          </a:prstGeom>
          <a:noFill/>
        </p:spPr>
        <p:txBody>
          <a:bodyPr wrap="square" rtlCol="0">
            <a:spAutoFit/>
          </a:bodyPr>
          <a:lstStyle/>
          <a:p>
            <a:pPr algn="ctr"/>
            <a:r>
              <a:rPr lang="en-US" sz="3600" b="1" u="sng" dirty="0">
                <a:solidFill>
                  <a:srgbClr val="7030A0"/>
                </a:solidFill>
                <a:latin typeface="Times New Roman" panose="02020603050405020304" pitchFamily="18" charset="0"/>
                <a:cs typeface="Times New Roman" panose="02020603050405020304" pitchFamily="18" charset="0"/>
              </a:rPr>
              <a:t>BERT’s Performance on Difficulty Level Tag</a:t>
            </a:r>
            <a:endParaRPr lang="en-IN" sz="3600" b="1" u="sng" dirty="0">
              <a:solidFill>
                <a:srgbClr val="7030A0"/>
              </a:solidFill>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FF9C7C05-0767-0BDE-FE3A-DEA648D08886}"/>
              </a:ext>
            </a:extLst>
          </p:cNvPr>
          <p:cNvGraphicFramePr/>
          <p:nvPr>
            <p:extLst>
              <p:ext uri="{D42A27DB-BD31-4B8C-83A1-F6EECF244321}">
                <p14:modId xmlns:p14="http://schemas.microsoft.com/office/powerpoint/2010/main" val="3847274315"/>
              </p:ext>
            </p:extLst>
          </p:nvPr>
        </p:nvGraphicFramePr>
        <p:xfrm>
          <a:off x="1247554" y="1749379"/>
          <a:ext cx="3696586" cy="473084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60ED4EC-6D50-9F39-DF5D-DD8AEB858B6D}"/>
              </a:ext>
            </a:extLst>
          </p:cNvPr>
          <p:cNvSpPr txBox="1"/>
          <p:nvPr/>
        </p:nvSpPr>
        <p:spPr>
          <a:xfrm>
            <a:off x="6528391" y="2115879"/>
            <a:ext cx="674104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We also delved into the realm of BERT models, aiming to elevate our performance beyond the realms of machine learning. Our curiosity led us to experiment with these advanced language models, seeking to harness their potential. We eagerly dived into the results of this exploration to discern their impact on our project's performance.</a:t>
            </a: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BERT model's performance beckoned, promising heightened impact. Yet, its outcomes closely mirrored our </a:t>
            </a:r>
            <a:r>
              <a:rPr lang="en-US" b="0" i="0" dirty="0" err="1">
                <a:solidFill>
                  <a:srgbClr val="374151"/>
                </a:solidFill>
                <a:effectLst/>
                <a:latin typeface="Times New Roman" panose="02020603050405020304" pitchFamily="18" charset="0"/>
                <a:cs typeface="Times New Roman" panose="02020603050405020304" pitchFamily="18" charset="0"/>
              </a:rPr>
              <a:t>OneVsRest</a:t>
            </a:r>
            <a:r>
              <a:rPr lang="en-US" b="0" i="0" dirty="0">
                <a:solidFill>
                  <a:srgbClr val="374151"/>
                </a:solidFill>
                <a:effectLst/>
                <a:latin typeface="Times New Roman" panose="02020603050405020304" pitchFamily="18" charset="0"/>
                <a:cs typeface="Times New Roman" panose="02020603050405020304" pitchFamily="18" charset="0"/>
              </a:rPr>
              <a:t> ML model. Amid this equilibrium, we made a practical choice, considering both models' similar prowess. This convergence highlights the art of balanced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495348"/>
          </a:xfrm>
          <a:prstGeom prst="rect">
            <a:avLst/>
          </a:prstGeom>
          <a:solidFill>
            <a:srgbClr val="FDFAF7"/>
          </a:solidFill>
          <a:ln w="7620">
            <a:solidFill>
              <a:srgbClr val="E5E0DF"/>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4" name="Text 2"/>
          <p:cNvSpPr/>
          <p:nvPr/>
        </p:nvSpPr>
        <p:spPr>
          <a:xfrm>
            <a:off x="5631834" y="384691"/>
            <a:ext cx="3110746" cy="486013"/>
          </a:xfrm>
          <a:prstGeom prst="rect">
            <a:avLst/>
          </a:prstGeom>
          <a:noFill/>
          <a:ln/>
        </p:spPr>
        <p:txBody>
          <a:bodyPr wrap="none" rtlCol="0" anchor="t"/>
          <a:lstStyle/>
          <a:p>
            <a:pPr marL="0" indent="0" algn="ctr">
              <a:lnSpc>
                <a:spcPts val="3827"/>
              </a:lnSpc>
              <a:buNone/>
            </a:pPr>
            <a:r>
              <a:rPr lang="en-US" sz="3600" b="1" u="sng" kern="0" spc="-92" dirty="0">
                <a:solidFill>
                  <a:srgbClr val="591CE6"/>
                </a:solidFill>
                <a:latin typeface="Times New Roman" panose="02020603050405020304" pitchFamily="18" charset="0"/>
                <a:ea typeface="p22-mackinac-pro" pitchFamily="34" charset="-122"/>
                <a:cs typeface="Times New Roman" panose="02020603050405020304" pitchFamily="18" charset="0"/>
              </a:rPr>
              <a:t>Project Impact</a:t>
            </a:r>
            <a:endParaRPr lang="en-US" sz="3600" u="sng" dirty="0">
              <a:latin typeface="Times New Roman" panose="02020603050405020304" pitchFamily="18" charset="0"/>
              <a:cs typeface="Times New Roman" panose="02020603050405020304" pitchFamily="18" charset="0"/>
            </a:endParaRPr>
          </a:p>
        </p:txBody>
      </p:sp>
      <p:sp>
        <p:nvSpPr>
          <p:cNvPr id="5" name="Shape 3"/>
          <p:cNvSpPr/>
          <p:nvPr/>
        </p:nvSpPr>
        <p:spPr>
          <a:xfrm>
            <a:off x="3838932" y="1224677"/>
            <a:ext cx="45719" cy="640151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6" name="Shape 4"/>
          <p:cNvSpPr/>
          <p:nvPr/>
        </p:nvSpPr>
        <p:spPr>
          <a:xfrm>
            <a:off x="4029373" y="1505486"/>
            <a:ext cx="544354" cy="3107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7" name="Shape 5"/>
          <p:cNvSpPr/>
          <p:nvPr/>
        </p:nvSpPr>
        <p:spPr>
          <a:xfrm>
            <a:off x="3679448" y="1346121"/>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8" name="Text 6"/>
          <p:cNvSpPr/>
          <p:nvPr/>
        </p:nvSpPr>
        <p:spPr>
          <a:xfrm>
            <a:off x="3812084" y="1375172"/>
            <a:ext cx="8453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1</a:t>
            </a:r>
            <a:endParaRPr lang="en-US" sz="1700" dirty="0">
              <a:latin typeface="Times New Roman" panose="02020603050405020304" pitchFamily="18" charset="0"/>
              <a:cs typeface="Times New Roman" panose="02020603050405020304" pitchFamily="18" charset="0"/>
            </a:endParaRPr>
          </a:p>
        </p:txBody>
      </p:sp>
      <p:sp>
        <p:nvSpPr>
          <p:cNvPr id="9" name="Text 7"/>
          <p:cNvSpPr/>
          <p:nvPr/>
        </p:nvSpPr>
        <p:spPr>
          <a:xfrm>
            <a:off x="4709874" y="1380173"/>
            <a:ext cx="4054554" cy="243007"/>
          </a:xfrm>
          <a:prstGeom prst="rect">
            <a:avLst/>
          </a:prstGeom>
          <a:noFill/>
          <a:ln/>
        </p:spPr>
        <p:txBody>
          <a:bodyPr wrap="none" rtlCol="0" anchor="t"/>
          <a:lstStyle/>
          <a:p>
            <a:pPr marL="0" indent="0" algn="l">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Transformative Upgrade through Integration:</a:t>
            </a:r>
            <a:endParaRPr lang="en-US" sz="1700" dirty="0">
              <a:latin typeface="Times New Roman" panose="02020603050405020304" pitchFamily="18" charset="0"/>
              <a:cs typeface="Times New Roman" panose="02020603050405020304" pitchFamily="18" charset="0"/>
            </a:endParaRPr>
          </a:p>
        </p:txBody>
      </p:sp>
      <p:sp>
        <p:nvSpPr>
          <p:cNvPr id="10" name="Text 8"/>
          <p:cNvSpPr/>
          <p:nvPr/>
        </p:nvSpPr>
        <p:spPr>
          <a:xfrm>
            <a:off x="4709874" y="1778675"/>
            <a:ext cx="6299359" cy="497443"/>
          </a:xfrm>
          <a:prstGeom prst="rect">
            <a:avLst/>
          </a:prstGeom>
          <a:noFill/>
          <a:ln/>
        </p:spPr>
        <p:txBody>
          <a:bodyPr wrap="square" rtlCol="0" anchor="t"/>
          <a:lstStyle/>
          <a:p>
            <a:pPr marL="0" indent="0" algn="l">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Seamlessly integrating machine learning models with the local web page brings about a transformation.</a:t>
            </a:r>
            <a:endParaRPr lang="en-US" sz="1700" dirty="0">
              <a:latin typeface="Times New Roman" panose="02020603050405020304" pitchFamily="18" charset="0"/>
              <a:cs typeface="Times New Roman" panose="02020603050405020304" pitchFamily="18" charset="0"/>
            </a:endParaRPr>
          </a:p>
        </p:txBody>
      </p:sp>
      <p:sp>
        <p:nvSpPr>
          <p:cNvPr id="11" name="Shape 9"/>
          <p:cNvSpPr/>
          <p:nvPr/>
        </p:nvSpPr>
        <p:spPr>
          <a:xfrm>
            <a:off x="4029373" y="2905185"/>
            <a:ext cx="544354" cy="3107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12" name="Shape 10"/>
          <p:cNvSpPr/>
          <p:nvPr/>
        </p:nvSpPr>
        <p:spPr>
          <a:xfrm>
            <a:off x="3679448" y="2745819"/>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13" name="Text 11"/>
          <p:cNvSpPr/>
          <p:nvPr/>
        </p:nvSpPr>
        <p:spPr>
          <a:xfrm>
            <a:off x="3789224" y="2774871"/>
            <a:ext cx="13025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2</a:t>
            </a:r>
            <a:endParaRPr lang="en-US" sz="1700" dirty="0">
              <a:latin typeface="Times New Roman" panose="02020603050405020304" pitchFamily="18" charset="0"/>
              <a:cs typeface="Times New Roman" panose="02020603050405020304" pitchFamily="18" charset="0"/>
            </a:endParaRPr>
          </a:p>
        </p:txBody>
      </p:sp>
      <p:sp>
        <p:nvSpPr>
          <p:cNvPr id="14" name="Text 12"/>
          <p:cNvSpPr/>
          <p:nvPr/>
        </p:nvSpPr>
        <p:spPr>
          <a:xfrm>
            <a:off x="4709874" y="2779871"/>
            <a:ext cx="4345424" cy="243007"/>
          </a:xfrm>
          <a:prstGeom prst="rect">
            <a:avLst/>
          </a:prstGeom>
          <a:noFill/>
          <a:ln/>
        </p:spPr>
        <p:txBody>
          <a:bodyPr wrap="none" rtlCol="0" anchor="t"/>
          <a:lstStyle/>
          <a:p>
            <a:pPr marL="0" indent="0" algn="l">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Effortless Question Creation and Categorization:</a:t>
            </a:r>
            <a:endParaRPr lang="en-US" sz="1700" dirty="0">
              <a:latin typeface="Times New Roman" panose="02020603050405020304" pitchFamily="18" charset="0"/>
              <a:cs typeface="Times New Roman" panose="02020603050405020304" pitchFamily="18" charset="0"/>
            </a:endParaRPr>
          </a:p>
        </p:txBody>
      </p:sp>
      <p:sp>
        <p:nvSpPr>
          <p:cNvPr id="15" name="Text 13"/>
          <p:cNvSpPr/>
          <p:nvPr/>
        </p:nvSpPr>
        <p:spPr>
          <a:xfrm>
            <a:off x="4709874" y="3178373"/>
            <a:ext cx="6299359" cy="248722"/>
          </a:xfrm>
          <a:prstGeom prst="rect">
            <a:avLst/>
          </a:prstGeom>
          <a:noFill/>
          <a:ln/>
        </p:spPr>
        <p:txBody>
          <a:bodyPr wrap="none" rtlCol="0" anchor="t"/>
          <a:lstStyle/>
          <a:p>
            <a:pPr marL="0" indent="0" algn="l">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Authors now have the ability to effortlessly create and categorize questions.</a:t>
            </a:r>
            <a:endParaRPr lang="en-US" sz="1700" dirty="0">
              <a:latin typeface="Times New Roman" panose="02020603050405020304" pitchFamily="18" charset="0"/>
              <a:cs typeface="Times New Roman" panose="02020603050405020304" pitchFamily="18" charset="0"/>
            </a:endParaRPr>
          </a:p>
        </p:txBody>
      </p:sp>
      <p:sp>
        <p:nvSpPr>
          <p:cNvPr id="16" name="Shape 14"/>
          <p:cNvSpPr/>
          <p:nvPr/>
        </p:nvSpPr>
        <p:spPr>
          <a:xfrm>
            <a:off x="4029373" y="4304883"/>
            <a:ext cx="544354" cy="3107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17" name="Shape 15"/>
          <p:cNvSpPr/>
          <p:nvPr/>
        </p:nvSpPr>
        <p:spPr>
          <a:xfrm>
            <a:off x="3679448" y="4145518"/>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18" name="Text 16"/>
          <p:cNvSpPr/>
          <p:nvPr/>
        </p:nvSpPr>
        <p:spPr>
          <a:xfrm>
            <a:off x="3789224" y="4174569"/>
            <a:ext cx="13025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3</a:t>
            </a:r>
            <a:endParaRPr lang="en-US" sz="1700" dirty="0">
              <a:latin typeface="Times New Roman" panose="02020603050405020304" pitchFamily="18" charset="0"/>
              <a:cs typeface="Times New Roman" panose="02020603050405020304" pitchFamily="18" charset="0"/>
            </a:endParaRPr>
          </a:p>
        </p:txBody>
      </p:sp>
      <p:sp>
        <p:nvSpPr>
          <p:cNvPr id="19" name="Text 17"/>
          <p:cNvSpPr/>
          <p:nvPr/>
        </p:nvSpPr>
        <p:spPr>
          <a:xfrm>
            <a:off x="4709874" y="4179570"/>
            <a:ext cx="3341013" cy="243007"/>
          </a:xfrm>
          <a:prstGeom prst="rect">
            <a:avLst/>
          </a:prstGeom>
          <a:noFill/>
          <a:ln/>
        </p:spPr>
        <p:txBody>
          <a:bodyPr wrap="none" rtlCol="0" anchor="t"/>
          <a:lstStyle/>
          <a:p>
            <a:pPr marL="0" indent="0" algn="l">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Enhanced Experience for Test-Takers:</a:t>
            </a:r>
            <a:endParaRPr lang="en-US" sz="1700" dirty="0">
              <a:latin typeface="Times New Roman" panose="02020603050405020304" pitchFamily="18" charset="0"/>
              <a:cs typeface="Times New Roman" panose="02020603050405020304" pitchFamily="18" charset="0"/>
            </a:endParaRPr>
          </a:p>
        </p:txBody>
      </p:sp>
      <p:sp>
        <p:nvSpPr>
          <p:cNvPr id="20" name="Text 18"/>
          <p:cNvSpPr/>
          <p:nvPr/>
        </p:nvSpPr>
        <p:spPr>
          <a:xfrm>
            <a:off x="4709874" y="4578072"/>
            <a:ext cx="6299359" cy="248722"/>
          </a:xfrm>
          <a:prstGeom prst="rect">
            <a:avLst/>
          </a:prstGeom>
          <a:noFill/>
          <a:ln/>
        </p:spPr>
        <p:txBody>
          <a:bodyPr wrap="none" rtlCol="0" anchor="t"/>
          <a:lstStyle/>
          <a:p>
            <a:pPr marL="0" indent="0" algn="l">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integration enhances the experience for test-takers.</a:t>
            </a:r>
            <a:endParaRPr lang="en-US" sz="1700" dirty="0">
              <a:latin typeface="Times New Roman" panose="02020603050405020304" pitchFamily="18" charset="0"/>
              <a:cs typeface="Times New Roman" panose="02020603050405020304" pitchFamily="18" charset="0"/>
            </a:endParaRPr>
          </a:p>
        </p:txBody>
      </p:sp>
      <p:sp>
        <p:nvSpPr>
          <p:cNvPr id="21" name="Shape 19"/>
          <p:cNvSpPr/>
          <p:nvPr/>
        </p:nvSpPr>
        <p:spPr>
          <a:xfrm>
            <a:off x="4029373" y="5704582"/>
            <a:ext cx="544354" cy="3107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22" name="Shape 20"/>
          <p:cNvSpPr/>
          <p:nvPr/>
        </p:nvSpPr>
        <p:spPr>
          <a:xfrm>
            <a:off x="3679448" y="5545217"/>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23" name="Text 21"/>
          <p:cNvSpPr/>
          <p:nvPr/>
        </p:nvSpPr>
        <p:spPr>
          <a:xfrm>
            <a:off x="3785414" y="5574268"/>
            <a:ext cx="13787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4</a:t>
            </a:r>
            <a:endParaRPr lang="en-US" sz="1700" dirty="0">
              <a:latin typeface="Times New Roman" panose="02020603050405020304" pitchFamily="18" charset="0"/>
              <a:cs typeface="Times New Roman" panose="02020603050405020304" pitchFamily="18" charset="0"/>
            </a:endParaRPr>
          </a:p>
        </p:txBody>
      </p:sp>
      <p:sp>
        <p:nvSpPr>
          <p:cNvPr id="24" name="Text 22"/>
          <p:cNvSpPr/>
          <p:nvPr/>
        </p:nvSpPr>
        <p:spPr>
          <a:xfrm>
            <a:off x="4709874" y="5579269"/>
            <a:ext cx="2796897" cy="243007"/>
          </a:xfrm>
          <a:prstGeom prst="rect">
            <a:avLst/>
          </a:prstGeom>
          <a:noFill/>
          <a:ln/>
        </p:spPr>
        <p:txBody>
          <a:bodyPr wrap="none" rtlCol="0" anchor="t"/>
          <a:lstStyle/>
          <a:p>
            <a:pPr marL="0" indent="0" algn="l">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Elimination of Manual Tagging:</a:t>
            </a:r>
            <a:endParaRPr lang="en-US" sz="1700" dirty="0">
              <a:latin typeface="Times New Roman" panose="02020603050405020304" pitchFamily="18" charset="0"/>
              <a:cs typeface="Times New Roman" panose="02020603050405020304" pitchFamily="18" charset="0"/>
            </a:endParaRPr>
          </a:p>
        </p:txBody>
      </p:sp>
      <p:sp>
        <p:nvSpPr>
          <p:cNvPr id="25" name="Text 23"/>
          <p:cNvSpPr/>
          <p:nvPr/>
        </p:nvSpPr>
        <p:spPr>
          <a:xfrm>
            <a:off x="4709874" y="5977771"/>
            <a:ext cx="6299359" cy="248722"/>
          </a:xfrm>
          <a:prstGeom prst="rect">
            <a:avLst/>
          </a:prstGeom>
          <a:noFill/>
          <a:ln/>
        </p:spPr>
        <p:txBody>
          <a:bodyPr wrap="none" rtlCol="0" anchor="t"/>
          <a:lstStyle/>
          <a:p>
            <a:pPr marL="0" indent="0" algn="l">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automated approach eliminates the need for manual tagging.</a:t>
            </a:r>
            <a:endParaRPr lang="en-US" sz="1700" dirty="0">
              <a:latin typeface="Times New Roman" panose="02020603050405020304" pitchFamily="18" charset="0"/>
              <a:cs typeface="Times New Roman" panose="02020603050405020304" pitchFamily="18" charset="0"/>
            </a:endParaRPr>
          </a:p>
        </p:txBody>
      </p:sp>
      <p:sp>
        <p:nvSpPr>
          <p:cNvPr id="26" name="Shape 24"/>
          <p:cNvSpPr/>
          <p:nvPr/>
        </p:nvSpPr>
        <p:spPr>
          <a:xfrm>
            <a:off x="4029373" y="7104281"/>
            <a:ext cx="544354" cy="31075"/>
          </a:xfrm>
          <a:prstGeom prst="rect">
            <a:avLst/>
          </a:prstGeom>
          <a:solidFill>
            <a:srgbClr val="C1AFE9"/>
          </a:solidFill>
          <a:ln/>
        </p:spPr>
        <p:txBody>
          <a:bodyPr/>
          <a:lstStyle/>
          <a:p>
            <a:endParaRPr lang="en-IN" sz="1700">
              <a:latin typeface="Times New Roman" panose="02020603050405020304" pitchFamily="18" charset="0"/>
              <a:cs typeface="Times New Roman" panose="02020603050405020304" pitchFamily="18" charset="0"/>
            </a:endParaRPr>
          </a:p>
        </p:txBody>
      </p:sp>
      <p:sp>
        <p:nvSpPr>
          <p:cNvPr id="27" name="Shape 25"/>
          <p:cNvSpPr/>
          <p:nvPr/>
        </p:nvSpPr>
        <p:spPr>
          <a:xfrm>
            <a:off x="3679448" y="6944916"/>
            <a:ext cx="349925" cy="349925"/>
          </a:xfrm>
          <a:prstGeom prst="roundRect">
            <a:avLst>
              <a:gd name="adj" fmla="val 15679"/>
            </a:avLst>
          </a:prstGeom>
          <a:solidFill>
            <a:srgbClr val="E0D7F4"/>
          </a:solidFill>
          <a:ln w="7620">
            <a:solidFill>
              <a:srgbClr val="C1AFE9"/>
            </a:solidFill>
            <a:prstDash val="solid"/>
          </a:ln>
        </p:spPr>
        <p:txBody>
          <a:bodyPr/>
          <a:lstStyle/>
          <a:p>
            <a:endParaRPr lang="en-IN" sz="1700">
              <a:latin typeface="Times New Roman" panose="02020603050405020304" pitchFamily="18" charset="0"/>
              <a:cs typeface="Times New Roman" panose="02020603050405020304" pitchFamily="18" charset="0"/>
            </a:endParaRPr>
          </a:p>
        </p:txBody>
      </p:sp>
      <p:sp>
        <p:nvSpPr>
          <p:cNvPr id="28" name="Text 26"/>
          <p:cNvSpPr/>
          <p:nvPr/>
        </p:nvSpPr>
        <p:spPr>
          <a:xfrm>
            <a:off x="3793034" y="6973967"/>
            <a:ext cx="122634" cy="291703"/>
          </a:xfrm>
          <a:prstGeom prst="rect">
            <a:avLst/>
          </a:prstGeom>
          <a:noFill/>
          <a:ln/>
        </p:spPr>
        <p:txBody>
          <a:bodyPr wrap="none" rtlCol="0" anchor="t"/>
          <a:lstStyle/>
          <a:p>
            <a:pPr marL="0" indent="0" algn="ctr">
              <a:lnSpc>
                <a:spcPts val="2296"/>
              </a:lnSpc>
              <a:buNone/>
            </a:pPr>
            <a:r>
              <a:rPr lang="en-US" sz="1700" b="1" kern="0" spc="-55" dirty="0">
                <a:solidFill>
                  <a:srgbClr val="272525"/>
                </a:solidFill>
                <a:latin typeface="Times New Roman" panose="02020603050405020304" pitchFamily="18" charset="0"/>
                <a:ea typeface="p22-mackinac-pro" pitchFamily="34" charset="-122"/>
                <a:cs typeface="Times New Roman" panose="02020603050405020304" pitchFamily="18" charset="0"/>
              </a:rPr>
              <a:t>5</a:t>
            </a:r>
            <a:endParaRPr lang="en-US" sz="1700" dirty="0">
              <a:latin typeface="Times New Roman" panose="02020603050405020304" pitchFamily="18" charset="0"/>
              <a:cs typeface="Times New Roman" panose="02020603050405020304" pitchFamily="18" charset="0"/>
            </a:endParaRPr>
          </a:p>
        </p:txBody>
      </p:sp>
      <p:sp>
        <p:nvSpPr>
          <p:cNvPr id="29" name="Text 27"/>
          <p:cNvSpPr/>
          <p:nvPr/>
        </p:nvSpPr>
        <p:spPr>
          <a:xfrm>
            <a:off x="4709874" y="6978968"/>
            <a:ext cx="2477333" cy="243007"/>
          </a:xfrm>
          <a:prstGeom prst="rect">
            <a:avLst/>
          </a:prstGeom>
          <a:noFill/>
          <a:ln/>
        </p:spPr>
        <p:txBody>
          <a:bodyPr wrap="none" rtlCol="0" anchor="t"/>
          <a:lstStyle/>
          <a:p>
            <a:pPr marL="0" indent="0" algn="l">
              <a:lnSpc>
                <a:spcPts val="1914"/>
              </a:lnSpc>
              <a:buNone/>
            </a:pPr>
            <a:r>
              <a:rPr lang="en-US" sz="1700" b="1" kern="0" spc="-46" dirty="0">
                <a:solidFill>
                  <a:srgbClr val="272525"/>
                </a:solidFill>
                <a:latin typeface="Times New Roman" panose="02020603050405020304" pitchFamily="18" charset="0"/>
                <a:ea typeface="p22-mackinac-pro" pitchFamily="34" charset="-122"/>
                <a:cs typeface="Times New Roman" panose="02020603050405020304" pitchFamily="18" charset="0"/>
              </a:rPr>
              <a:t>Time and Resource Savings:</a:t>
            </a:r>
            <a:endParaRPr lang="en-US" sz="1700" dirty="0">
              <a:latin typeface="Times New Roman" panose="02020603050405020304" pitchFamily="18" charset="0"/>
              <a:cs typeface="Times New Roman" panose="02020603050405020304" pitchFamily="18" charset="0"/>
            </a:endParaRPr>
          </a:p>
        </p:txBody>
      </p:sp>
      <p:sp>
        <p:nvSpPr>
          <p:cNvPr id="30" name="Text 28"/>
          <p:cNvSpPr/>
          <p:nvPr/>
        </p:nvSpPr>
        <p:spPr>
          <a:xfrm>
            <a:off x="4709874" y="7377470"/>
            <a:ext cx="6299359" cy="248722"/>
          </a:xfrm>
          <a:prstGeom prst="rect">
            <a:avLst/>
          </a:prstGeom>
          <a:noFill/>
          <a:ln/>
        </p:spPr>
        <p:txBody>
          <a:bodyPr wrap="none" rtlCol="0" anchor="t"/>
          <a:lstStyle/>
          <a:p>
            <a:pPr marL="0" indent="0" algn="l">
              <a:lnSpc>
                <a:spcPts val="1960"/>
              </a:lnSpc>
              <a:buNone/>
            </a:pPr>
            <a:r>
              <a:rPr lang="en-US" sz="1700" dirty="0">
                <a:solidFill>
                  <a:srgbClr val="272525"/>
                </a:solidFill>
                <a:latin typeface="Times New Roman" panose="02020603050405020304" pitchFamily="18" charset="0"/>
                <a:ea typeface="Eudoxus Sans" pitchFamily="34" charset="-122"/>
                <a:cs typeface="Times New Roman" panose="02020603050405020304" pitchFamily="18" charset="0"/>
              </a:rPr>
              <a:t>The automated approach saves valuable time and resources.</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824</Words>
  <Application>Microsoft Office PowerPoint</Application>
  <PresentationFormat>Custom</PresentationFormat>
  <Paragraphs>80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p22-mackinac-pro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VETLA PAVAN KALYAN</cp:lastModifiedBy>
  <cp:revision>2</cp:revision>
  <dcterms:created xsi:type="dcterms:W3CDTF">2023-08-17T16:41:31Z</dcterms:created>
  <dcterms:modified xsi:type="dcterms:W3CDTF">2023-08-17T17:37:12Z</dcterms:modified>
</cp:coreProperties>
</file>