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notesMasterIdLst>
    <p:notesMasterId r:id="rId12"/>
  </p:notesMasterIdLst>
  <p:handoutMasterIdLst>
    <p:handoutMasterId r:id="rId13"/>
  </p:handout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3" d="100"/>
          <a:sy n="63" d="100"/>
        </p:scale>
        <p:origin x="60"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FA4153-1CB5-4D67-B140-1DD9DBA17ECF}" type="datetimeFigureOut">
              <a:rPr lang="ru-RU" smtClean="0"/>
              <a:t>29.04.2024</a:t>
            </a:fld>
            <a:endParaRPr lang="ru-R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F51403F-CA28-4997-8E00-5C47A357B360}" type="slidenum">
              <a:rPr lang="ru-RU" smtClean="0"/>
              <a:t>‹#›</a:t>
            </a:fld>
            <a:endParaRPr lang="ru-RU"/>
          </a:p>
        </p:txBody>
      </p:sp>
    </p:spTree>
    <p:extLst>
      <p:ext uri="{BB962C8B-B14F-4D97-AF65-F5344CB8AC3E}">
        <p14:creationId xmlns:p14="http://schemas.microsoft.com/office/powerpoint/2010/main" val="3158107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D0C73-D43E-473A-BB62-D99F8D1C2AAF}" type="datetimeFigureOut">
              <a:rPr lang="ru-RU" smtClean="0"/>
              <a:t>29.04.2024</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E48E5-128F-4C33-8EB8-ED5B92C2966C}" type="slidenum">
              <a:rPr lang="ru-RU" smtClean="0"/>
              <a:t>‹#›</a:t>
            </a:fld>
            <a:endParaRPr lang="ru-RU"/>
          </a:p>
        </p:txBody>
      </p:sp>
    </p:spTree>
    <p:extLst>
      <p:ext uri="{BB962C8B-B14F-4D97-AF65-F5344CB8AC3E}">
        <p14:creationId xmlns:p14="http://schemas.microsoft.com/office/powerpoint/2010/main" val="3926451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011E48E5-128F-4C33-8EB8-ED5B92C2966C}" type="slidenum">
              <a:rPr lang="ru-RU" smtClean="0"/>
              <a:t>2</a:t>
            </a:fld>
            <a:endParaRPr lang="ru-RU"/>
          </a:p>
        </p:txBody>
      </p:sp>
    </p:spTree>
    <p:extLst>
      <p:ext uri="{BB962C8B-B14F-4D97-AF65-F5344CB8AC3E}">
        <p14:creationId xmlns:p14="http://schemas.microsoft.com/office/powerpoint/2010/main" val="2264163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011E48E5-128F-4C33-8EB8-ED5B92C2966C}" type="slidenum">
              <a:rPr lang="ru-RU" smtClean="0"/>
              <a:t>9</a:t>
            </a:fld>
            <a:endParaRPr lang="ru-RU"/>
          </a:p>
        </p:txBody>
      </p:sp>
    </p:spTree>
    <p:extLst>
      <p:ext uri="{BB962C8B-B14F-4D97-AF65-F5344CB8AC3E}">
        <p14:creationId xmlns:p14="http://schemas.microsoft.com/office/powerpoint/2010/main" val="2282581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F07571-00A0-411F-9783-594E0B090EBA}" type="datetimeFigureOut">
              <a:rPr lang="ru-RU" smtClean="0"/>
              <a:t>29.04.2024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A171FA-8DEF-4A63-979F-E949595B4F59}" type="slidenum">
              <a:rPr lang="ru-RU" smtClean="0"/>
              <a:t>‹#›</a:t>
            </a:fld>
            <a:endParaRPr lang="ru-RU"/>
          </a:p>
        </p:txBody>
      </p:sp>
    </p:spTree>
    <p:extLst>
      <p:ext uri="{BB962C8B-B14F-4D97-AF65-F5344CB8AC3E}">
        <p14:creationId xmlns:p14="http://schemas.microsoft.com/office/powerpoint/2010/main" val="3017495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07571-00A0-411F-9783-594E0B090EBA}" type="datetimeFigureOut">
              <a:rPr lang="ru-RU" smtClean="0"/>
              <a:t>29.04.2024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9A171FA-8DEF-4A63-979F-E949595B4F59}" type="slidenum">
              <a:rPr lang="ru-RU" smtClean="0"/>
              <a:t>‹#›</a:t>
            </a:fld>
            <a:endParaRPr lang="ru-RU"/>
          </a:p>
        </p:txBody>
      </p:sp>
    </p:spTree>
    <p:extLst>
      <p:ext uri="{BB962C8B-B14F-4D97-AF65-F5344CB8AC3E}">
        <p14:creationId xmlns:p14="http://schemas.microsoft.com/office/powerpoint/2010/main" val="313306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F07571-00A0-411F-9783-594E0B090EBA}" type="datetimeFigureOut">
              <a:rPr lang="ru-RU" smtClean="0"/>
              <a:t>29.04.2024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A171FA-8DEF-4A63-979F-E949595B4F59}" type="slidenum">
              <a:rPr lang="ru-RU" smtClean="0"/>
              <a:t>‹#›</a:t>
            </a:fld>
            <a:endParaRPr lang="ru-RU"/>
          </a:p>
        </p:txBody>
      </p:sp>
    </p:spTree>
    <p:extLst>
      <p:ext uri="{BB962C8B-B14F-4D97-AF65-F5344CB8AC3E}">
        <p14:creationId xmlns:p14="http://schemas.microsoft.com/office/powerpoint/2010/main" val="4179408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F07571-00A0-411F-9783-594E0B090EBA}" type="datetimeFigureOut">
              <a:rPr lang="ru-RU" smtClean="0"/>
              <a:t>29.04.2024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A171FA-8DEF-4A63-979F-E949595B4F59}"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548008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F07571-00A0-411F-9783-594E0B090EBA}" type="datetimeFigureOut">
              <a:rPr lang="ru-RU" smtClean="0"/>
              <a:t>29.04.2024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A171FA-8DEF-4A63-979F-E949595B4F59}" type="slidenum">
              <a:rPr lang="ru-RU" smtClean="0"/>
              <a:t>‹#›</a:t>
            </a:fld>
            <a:endParaRPr lang="ru-RU"/>
          </a:p>
        </p:txBody>
      </p:sp>
    </p:spTree>
    <p:extLst>
      <p:ext uri="{BB962C8B-B14F-4D97-AF65-F5344CB8AC3E}">
        <p14:creationId xmlns:p14="http://schemas.microsoft.com/office/powerpoint/2010/main" val="3144017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F07571-00A0-411F-9783-594E0B090EBA}" type="datetimeFigureOut">
              <a:rPr lang="ru-RU" smtClean="0"/>
              <a:t>29.04.2024</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A171FA-8DEF-4A63-979F-E949595B4F59}" type="slidenum">
              <a:rPr lang="ru-RU" smtClean="0"/>
              <a:t>‹#›</a:t>
            </a:fld>
            <a:endParaRPr lang="ru-RU"/>
          </a:p>
        </p:txBody>
      </p:sp>
    </p:spTree>
    <p:extLst>
      <p:ext uri="{BB962C8B-B14F-4D97-AF65-F5344CB8AC3E}">
        <p14:creationId xmlns:p14="http://schemas.microsoft.com/office/powerpoint/2010/main" val="2402830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F07571-00A0-411F-9783-594E0B090EBA}" type="datetimeFigureOut">
              <a:rPr lang="ru-RU" smtClean="0"/>
              <a:t>29.04.2024</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A171FA-8DEF-4A63-979F-E949595B4F59}" type="slidenum">
              <a:rPr lang="ru-RU" smtClean="0"/>
              <a:t>‹#›</a:t>
            </a:fld>
            <a:endParaRPr lang="ru-RU"/>
          </a:p>
        </p:txBody>
      </p:sp>
    </p:spTree>
    <p:extLst>
      <p:ext uri="{BB962C8B-B14F-4D97-AF65-F5344CB8AC3E}">
        <p14:creationId xmlns:p14="http://schemas.microsoft.com/office/powerpoint/2010/main" val="431594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F07571-00A0-411F-9783-594E0B090EBA}" type="datetimeFigureOut">
              <a:rPr lang="ru-RU" smtClean="0"/>
              <a:t>29.04.2024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A171FA-8DEF-4A63-979F-E949595B4F59}" type="slidenum">
              <a:rPr lang="ru-RU" smtClean="0"/>
              <a:t>‹#›</a:t>
            </a:fld>
            <a:endParaRPr lang="ru-RU"/>
          </a:p>
        </p:txBody>
      </p:sp>
    </p:spTree>
    <p:extLst>
      <p:ext uri="{BB962C8B-B14F-4D97-AF65-F5344CB8AC3E}">
        <p14:creationId xmlns:p14="http://schemas.microsoft.com/office/powerpoint/2010/main" val="3550305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F07571-00A0-411F-9783-594E0B090EBA}" type="datetimeFigureOut">
              <a:rPr lang="ru-RU" smtClean="0"/>
              <a:t>29.04.2024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A171FA-8DEF-4A63-979F-E949595B4F59}" type="slidenum">
              <a:rPr lang="ru-RU" smtClean="0"/>
              <a:t>‹#›</a:t>
            </a:fld>
            <a:endParaRPr lang="ru-RU"/>
          </a:p>
        </p:txBody>
      </p:sp>
    </p:spTree>
    <p:extLst>
      <p:ext uri="{BB962C8B-B14F-4D97-AF65-F5344CB8AC3E}">
        <p14:creationId xmlns:p14="http://schemas.microsoft.com/office/powerpoint/2010/main" val="3670339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F07571-00A0-411F-9783-594E0B090EBA}" type="datetimeFigureOut">
              <a:rPr lang="ru-RU" smtClean="0"/>
              <a:t>29.04.2024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A171FA-8DEF-4A63-979F-E949595B4F59}" type="slidenum">
              <a:rPr lang="ru-RU" smtClean="0"/>
              <a:t>‹#›</a:t>
            </a:fld>
            <a:endParaRPr lang="ru-RU"/>
          </a:p>
        </p:txBody>
      </p:sp>
    </p:spTree>
    <p:extLst>
      <p:ext uri="{BB962C8B-B14F-4D97-AF65-F5344CB8AC3E}">
        <p14:creationId xmlns:p14="http://schemas.microsoft.com/office/powerpoint/2010/main" val="219273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F07571-00A0-411F-9783-594E0B090EBA}" type="datetimeFigureOut">
              <a:rPr lang="ru-RU" smtClean="0"/>
              <a:t>29.04.2024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9A171FA-8DEF-4A63-979F-E949595B4F59}" type="slidenum">
              <a:rPr lang="ru-RU" smtClean="0"/>
              <a:t>‹#›</a:t>
            </a:fld>
            <a:endParaRPr lang="ru-RU"/>
          </a:p>
        </p:txBody>
      </p:sp>
    </p:spTree>
    <p:extLst>
      <p:ext uri="{BB962C8B-B14F-4D97-AF65-F5344CB8AC3E}">
        <p14:creationId xmlns:p14="http://schemas.microsoft.com/office/powerpoint/2010/main" val="1759169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F07571-00A0-411F-9783-594E0B090EBA}" type="datetimeFigureOut">
              <a:rPr lang="ru-RU" smtClean="0"/>
              <a:t>29.04.2024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9A171FA-8DEF-4A63-979F-E949595B4F59}" type="slidenum">
              <a:rPr lang="ru-RU" smtClean="0"/>
              <a:t>‹#›</a:t>
            </a:fld>
            <a:endParaRPr lang="ru-RU"/>
          </a:p>
        </p:txBody>
      </p:sp>
    </p:spTree>
    <p:extLst>
      <p:ext uri="{BB962C8B-B14F-4D97-AF65-F5344CB8AC3E}">
        <p14:creationId xmlns:p14="http://schemas.microsoft.com/office/powerpoint/2010/main" val="268882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F07571-00A0-411F-9783-594E0B090EBA}" type="datetimeFigureOut">
              <a:rPr lang="ru-RU" smtClean="0"/>
              <a:t>29.04.2024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9A171FA-8DEF-4A63-979F-E949595B4F59}" type="slidenum">
              <a:rPr lang="ru-RU" smtClean="0"/>
              <a:t>‹#›</a:t>
            </a:fld>
            <a:endParaRPr lang="ru-RU"/>
          </a:p>
        </p:txBody>
      </p:sp>
    </p:spTree>
    <p:extLst>
      <p:ext uri="{BB962C8B-B14F-4D97-AF65-F5344CB8AC3E}">
        <p14:creationId xmlns:p14="http://schemas.microsoft.com/office/powerpoint/2010/main" val="1620906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4F07571-00A0-411F-9783-594E0B090EBA}" type="datetimeFigureOut">
              <a:rPr lang="ru-RU" smtClean="0"/>
              <a:t>29.04.2024</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39A171FA-8DEF-4A63-979F-E949595B4F59}" type="slidenum">
              <a:rPr lang="ru-RU" smtClean="0"/>
              <a:t>‹#›</a:t>
            </a:fld>
            <a:endParaRPr lang="ru-RU"/>
          </a:p>
        </p:txBody>
      </p:sp>
    </p:spTree>
    <p:extLst>
      <p:ext uri="{BB962C8B-B14F-4D97-AF65-F5344CB8AC3E}">
        <p14:creationId xmlns:p14="http://schemas.microsoft.com/office/powerpoint/2010/main" val="264584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4F07571-00A0-411F-9783-594E0B090EBA}" type="datetimeFigureOut">
              <a:rPr lang="ru-RU" smtClean="0"/>
              <a:t>29.04.2024</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39A171FA-8DEF-4A63-979F-E949595B4F59}" type="slidenum">
              <a:rPr lang="ru-RU" smtClean="0"/>
              <a:t>‹#›</a:t>
            </a:fld>
            <a:endParaRPr lang="ru-RU"/>
          </a:p>
        </p:txBody>
      </p:sp>
    </p:spTree>
    <p:extLst>
      <p:ext uri="{BB962C8B-B14F-4D97-AF65-F5344CB8AC3E}">
        <p14:creationId xmlns:p14="http://schemas.microsoft.com/office/powerpoint/2010/main" val="4041973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4F07571-00A0-411F-9783-594E0B090EBA}" type="datetimeFigureOut">
              <a:rPr lang="ru-RU" smtClean="0"/>
              <a:t>29.04.2024</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39A171FA-8DEF-4A63-979F-E949595B4F59}" type="slidenum">
              <a:rPr lang="ru-RU" smtClean="0"/>
              <a:t>‹#›</a:t>
            </a:fld>
            <a:endParaRPr lang="ru-RU"/>
          </a:p>
        </p:txBody>
      </p:sp>
    </p:spTree>
    <p:extLst>
      <p:ext uri="{BB962C8B-B14F-4D97-AF65-F5344CB8AC3E}">
        <p14:creationId xmlns:p14="http://schemas.microsoft.com/office/powerpoint/2010/main" val="331238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07571-00A0-411F-9783-594E0B090EBA}" type="datetimeFigureOut">
              <a:rPr lang="ru-RU" smtClean="0"/>
              <a:t>29.04.2024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9A171FA-8DEF-4A63-979F-E949595B4F59}" type="slidenum">
              <a:rPr lang="ru-RU" smtClean="0"/>
              <a:t>‹#›</a:t>
            </a:fld>
            <a:endParaRPr lang="ru-RU"/>
          </a:p>
        </p:txBody>
      </p:sp>
    </p:spTree>
    <p:extLst>
      <p:ext uri="{BB962C8B-B14F-4D97-AF65-F5344CB8AC3E}">
        <p14:creationId xmlns:p14="http://schemas.microsoft.com/office/powerpoint/2010/main" val="2678753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4F07571-00A0-411F-9783-594E0B090EBA}" type="datetimeFigureOut">
              <a:rPr lang="ru-RU" smtClean="0"/>
              <a:t>29.04.2024</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9A171FA-8DEF-4A63-979F-E949595B4F59}" type="slidenum">
              <a:rPr lang="ru-RU" smtClean="0"/>
              <a:t>‹#›</a:t>
            </a:fld>
            <a:endParaRPr lang="ru-RU"/>
          </a:p>
        </p:txBody>
      </p:sp>
    </p:spTree>
    <p:extLst>
      <p:ext uri="{BB962C8B-B14F-4D97-AF65-F5344CB8AC3E}">
        <p14:creationId xmlns:p14="http://schemas.microsoft.com/office/powerpoint/2010/main" val="1937975072"/>
      </p:ext>
    </p:extLst>
  </p:cSld>
  <p:clrMap bg1="dk1" tx1="lt1" bg2="dk2" tx2="lt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 id="214748389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3032" y="569596"/>
            <a:ext cx="9228201" cy="1645920"/>
          </a:xfrm>
        </p:spPr>
        <p:txBody>
          <a:bodyPr/>
          <a:lstStyle/>
          <a:p>
            <a:r>
              <a:rPr lang="en-US" sz="4800" dirty="0" smtClean="0">
                <a:ln w="0"/>
                <a:solidFill>
                  <a:schemeClr val="tx1"/>
                </a:solidFill>
                <a:effectLst>
                  <a:outerShdw blurRad="38100" dist="19050" dir="2700000" algn="tl" rotWithShape="0">
                    <a:schemeClr val="dk1">
                      <a:alpha val="40000"/>
                    </a:schemeClr>
                  </a:outerShdw>
                </a:effectLst>
              </a:rPr>
              <a:t>Analysis of Default</a:t>
            </a:r>
          </a:p>
          <a:p>
            <a:r>
              <a:rPr lang="en-US" sz="1600" dirty="0" smtClean="0"/>
              <a:t>April 2024</a:t>
            </a:r>
            <a:endParaRPr lang="ru-RU" sz="1600" dirty="0"/>
          </a:p>
        </p:txBody>
      </p:sp>
    </p:spTree>
    <p:extLst>
      <p:ext uri="{BB962C8B-B14F-4D97-AF65-F5344CB8AC3E}">
        <p14:creationId xmlns:p14="http://schemas.microsoft.com/office/powerpoint/2010/main" val="3430040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Recomendations</a:t>
            </a:r>
            <a:r>
              <a:rPr lang="en-US" dirty="0" smtClean="0"/>
              <a:t/>
            </a:r>
            <a:br>
              <a:rPr lang="en-US" dirty="0" smtClean="0"/>
            </a:br>
            <a:endParaRPr lang="ru-RU" dirty="0"/>
          </a:p>
        </p:txBody>
      </p:sp>
      <p:sp>
        <p:nvSpPr>
          <p:cNvPr id="3" name="Content Placeholder 2"/>
          <p:cNvSpPr>
            <a:spLocks noGrp="1"/>
          </p:cNvSpPr>
          <p:nvPr>
            <p:ph idx="1"/>
          </p:nvPr>
        </p:nvSpPr>
        <p:spPr>
          <a:xfrm>
            <a:off x="1104293" y="1727798"/>
            <a:ext cx="8946541" cy="4195481"/>
          </a:xfrm>
        </p:spPr>
        <p:txBody>
          <a:bodyPr>
            <a:normAutofit lnSpcReduction="10000"/>
          </a:bodyPr>
          <a:lstStyle/>
          <a:p>
            <a:r>
              <a:rPr lang="en-US" dirty="0"/>
              <a:t>Collect more data, especially default cases.</a:t>
            </a:r>
          </a:p>
          <a:p>
            <a:r>
              <a:rPr lang="en-US" dirty="0"/>
              <a:t>Review loan provision policies in regions 12 and 4. Also, consider adopting the procedures used in region 5, which appear to be the most efficient at present.</a:t>
            </a:r>
          </a:p>
          <a:p>
            <a:r>
              <a:rPr lang="en-US" dirty="0"/>
              <a:t>Investigate the reasons behind the high default rates in branches 3 </a:t>
            </a:r>
            <a:r>
              <a:rPr lang="en-US" dirty="0" smtClean="0"/>
              <a:t>and 7, </a:t>
            </a:r>
            <a:r>
              <a:rPr lang="en-US" dirty="0"/>
              <a:t>and update the scoring model and staff training as needed.</a:t>
            </a:r>
          </a:p>
          <a:p>
            <a:r>
              <a:rPr lang="en-US" dirty="0"/>
              <a:t>Update the terms of leasing loans to make them more stringent and improve risk management</a:t>
            </a:r>
            <a:r>
              <a:rPr lang="en-US" dirty="0" smtClean="0"/>
              <a:t>.</a:t>
            </a:r>
          </a:p>
          <a:p>
            <a:r>
              <a:rPr lang="en-US" dirty="0" smtClean="0"/>
              <a:t>If </a:t>
            </a:r>
            <a:r>
              <a:rPr lang="en-US" dirty="0"/>
              <a:t>the income variable has an excessively high weight in the scoring model, consider reducing its impact. Instead, allocate more weight to variables such as vehicle value and loan amount to achieve a more balanced and accurate risk assessment.</a:t>
            </a:r>
          </a:p>
          <a:p>
            <a:endParaRPr lang="ru-RU" dirty="0"/>
          </a:p>
        </p:txBody>
      </p:sp>
    </p:spTree>
    <p:extLst>
      <p:ext uri="{BB962C8B-B14F-4D97-AF65-F5344CB8AC3E}">
        <p14:creationId xmlns:p14="http://schemas.microsoft.com/office/powerpoint/2010/main" val="3303430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2072" y="854076"/>
            <a:ext cx="10803128" cy="4418964"/>
          </a:xfrm>
        </p:spPr>
        <p:txBody>
          <a:bodyPr>
            <a:normAutofit/>
          </a:bodyPr>
          <a:lstStyle/>
          <a:p>
            <a:r>
              <a:rPr lang="en-US" sz="39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Main objectives</a:t>
            </a:r>
          </a:p>
          <a:p>
            <a:endParaRPr lang="en-US" dirty="0"/>
          </a:p>
          <a:p>
            <a:pPr marL="457200" indent="-45720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Explore dataset trends related to loan defaults</a:t>
            </a:r>
            <a:r>
              <a:rPr lang="en-US" dirty="0" smtClean="0">
                <a:ln w="0"/>
                <a:solidFill>
                  <a:schemeClr val="tx1"/>
                </a:solidFill>
                <a:effectLst>
                  <a:outerShdw blurRad="38100" dist="19050" dir="2700000" algn="tl" rotWithShape="0">
                    <a:schemeClr val="dk1">
                      <a:alpha val="40000"/>
                    </a:schemeClr>
                  </a:outerShdw>
                </a:effectLst>
              </a:rPr>
              <a:t>.</a:t>
            </a:r>
          </a:p>
          <a:p>
            <a:pPr marL="457200" indent="-45720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Investigate factors contributing to the risk of loan </a:t>
            </a:r>
            <a:r>
              <a:rPr lang="en-US" dirty="0" smtClean="0">
                <a:ln w="0"/>
                <a:solidFill>
                  <a:schemeClr val="tx1"/>
                </a:solidFill>
                <a:effectLst>
                  <a:outerShdw blurRad="38100" dist="19050" dir="2700000" algn="tl" rotWithShape="0">
                    <a:schemeClr val="dk1">
                      <a:alpha val="40000"/>
                    </a:schemeClr>
                  </a:outerShdw>
                </a:effectLst>
              </a:rPr>
              <a:t>defaulting.</a:t>
            </a:r>
          </a:p>
          <a:p>
            <a:pPr marL="457200" indent="-45720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Identify customer groups with the highest risk of default</a:t>
            </a:r>
            <a:r>
              <a:rPr lang="en-US" dirty="0" smtClean="0">
                <a:ln w="0"/>
                <a:solidFill>
                  <a:schemeClr val="tx1"/>
                </a:solidFill>
                <a:effectLst>
                  <a:outerShdw blurRad="38100" dist="19050" dir="2700000" algn="tl" rotWithShape="0">
                    <a:schemeClr val="dk1">
                      <a:alpha val="40000"/>
                    </a:schemeClr>
                  </a:outerShdw>
                </a:effectLst>
              </a:rPr>
              <a:t>.</a:t>
            </a:r>
          </a:p>
          <a:p>
            <a:pPr marL="457200" indent="-45720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Build a machine learning model to predict default probabilities</a:t>
            </a:r>
            <a:r>
              <a:rPr lang="en-US" dirty="0" smtClean="0">
                <a:ln w="0"/>
                <a:solidFill>
                  <a:schemeClr val="tx1"/>
                </a:solidFill>
                <a:effectLst>
                  <a:outerShdw blurRad="38100" dist="19050" dir="2700000" algn="tl" rotWithShape="0">
                    <a:schemeClr val="dk1">
                      <a:alpha val="40000"/>
                    </a:schemeClr>
                  </a:outerShdw>
                </a:effectLst>
              </a:rPr>
              <a:t>.</a:t>
            </a:r>
          </a:p>
          <a:p>
            <a:pPr marL="457200" indent="-457200">
              <a:buFont typeface="Arial" panose="020B0604020202020204" pitchFamily="34" charset="0"/>
              <a:buChar char="•"/>
            </a:pPr>
            <a:r>
              <a:rPr lang="en-US" dirty="0" smtClean="0">
                <a:ln w="0"/>
                <a:solidFill>
                  <a:schemeClr val="tx1"/>
                </a:solidFill>
                <a:effectLst>
                  <a:outerShdw blurRad="38100" dist="19050" dir="2700000" algn="tl" rotWithShape="0">
                    <a:schemeClr val="dk1">
                      <a:alpha val="40000"/>
                    </a:schemeClr>
                  </a:outerShdw>
                </a:effectLst>
              </a:rPr>
              <a:t>Recommend </a:t>
            </a:r>
            <a:r>
              <a:rPr lang="en-US" dirty="0">
                <a:ln w="0"/>
                <a:solidFill>
                  <a:schemeClr val="tx1"/>
                </a:solidFill>
                <a:effectLst>
                  <a:outerShdw blurRad="38100" dist="19050" dir="2700000" algn="tl" rotWithShape="0">
                    <a:schemeClr val="dk1">
                      <a:alpha val="40000"/>
                    </a:schemeClr>
                  </a:outerShdw>
                </a:effectLst>
              </a:rPr>
              <a:t>effective strategies to reduce loan defaults.</a:t>
            </a:r>
            <a:r>
              <a:rPr lang="en-US" dirty="0"/>
              <a:t/>
            </a:r>
            <a:br>
              <a:rPr lang="en-US" dirty="0"/>
            </a:br>
            <a:endParaRPr lang="en-US" dirty="0"/>
          </a:p>
          <a:p>
            <a:endParaRPr lang="ru-RU" dirty="0"/>
          </a:p>
        </p:txBody>
      </p:sp>
    </p:spTree>
    <p:extLst>
      <p:ext uri="{BB962C8B-B14F-4D97-AF65-F5344CB8AC3E}">
        <p14:creationId xmlns:p14="http://schemas.microsoft.com/office/powerpoint/2010/main" val="3841901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Data Overview</a:t>
            </a:r>
            <a:endParaRPr lang="ru-RU" dirty="0"/>
          </a:p>
        </p:txBody>
      </p:sp>
      <p:sp>
        <p:nvSpPr>
          <p:cNvPr id="3" name="Content Placeholder 2"/>
          <p:cNvSpPr>
            <a:spLocks noGrp="1"/>
          </p:cNvSpPr>
          <p:nvPr>
            <p:ph idx="1"/>
          </p:nvPr>
        </p:nvSpPr>
        <p:spPr>
          <a:xfrm>
            <a:off x="1276032" y="1853248"/>
            <a:ext cx="8946541" cy="4195481"/>
          </a:xfrm>
        </p:spPr>
        <p:txBody>
          <a:bodyPr/>
          <a:lstStyle/>
          <a:p>
            <a:r>
              <a:rPr lang="en-US" dirty="0" smtClean="0"/>
              <a:t>10970 Samples from 9 regions and 7 branches</a:t>
            </a:r>
          </a:p>
          <a:p>
            <a:r>
              <a:rPr lang="en-US" dirty="0" smtClean="0"/>
              <a:t>Data is imbalanced: 1307 default and 9663 not default clients</a:t>
            </a:r>
          </a:p>
          <a:p>
            <a:r>
              <a:rPr lang="en-US" dirty="0" smtClean="0"/>
              <a:t>Moth male </a:t>
            </a:r>
            <a:r>
              <a:rPr lang="en-US" dirty="0"/>
              <a:t>and female clients aged between 18 and 78 years </a:t>
            </a:r>
            <a:r>
              <a:rPr lang="en-US" dirty="0" smtClean="0"/>
              <a:t>old</a:t>
            </a:r>
          </a:p>
          <a:p>
            <a:r>
              <a:rPr lang="en-US" dirty="0" smtClean="0"/>
              <a:t>2 types of loans: leaseback and leasing</a:t>
            </a:r>
          </a:p>
          <a:p>
            <a:r>
              <a:rPr lang="en-US" dirty="0" smtClean="0"/>
              <a:t>3 main interest rates: 3.374%, 2.671% and 2.53%</a:t>
            </a:r>
            <a:endParaRPr lang="ru-RU" dirty="0"/>
          </a:p>
        </p:txBody>
      </p:sp>
    </p:spTree>
    <p:extLst>
      <p:ext uri="{BB962C8B-B14F-4D97-AF65-F5344CB8AC3E}">
        <p14:creationId xmlns:p14="http://schemas.microsoft.com/office/powerpoint/2010/main" val="1945233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1" y="574638"/>
            <a:ext cx="2926080" cy="1193202"/>
          </a:xfrm>
        </p:spPr>
        <p:txBody>
          <a:bodyPr/>
          <a:lstStyle/>
          <a:p>
            <a:r>
              <a:rPr lang="en-US" sz="2800" dirty="0" smtClean="0"/>
              <a:t>Default rate</a:t>
            </a:r>
            <a:br>
              <a:rPr lang="en-US" sz="2800" dirty="0" smtClean="0"/>
            </a:br>
            <a:r>
              <a:rPr lang="en-US" sz="2800" dirty="0" smtClean="0"/>
              <a:t>in different subgroups</a:t>
            </a:r>
            <a:endParaRPr lang="ru-RU"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5825" y="299593"/>
            <a:ext cx="7893065" cy="6071589"/>
          </a:xfrm>
          <a:effectLst>
            <a:glow rad="228600">
              <a:schemeClr val="accent5">
                <a:satMod val="175000"/>
                <a:alpha val="40000"/>
              </a:schemeClr>
            </a:glow>
          </a:effectLst>
        </p:spPr>
      </p:pic>
    </p:spTree>
    <p:extLst>
      <p:ext uri="{BB962C8B-B14F-4D97-AF65-F5344CB8AC3E}">
        <p14:creationId xmlns:p14="http://schemas.microsoft.com/office/powerpoint/2010/main" val="879463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39009" cy="1400530"/>
          </a:xfrm>
        </p:spPr>
        <p:txBody>
          <a:bodyPr/>
          <a:lstStyle/>
          <a:p>
            <a:r>
              <a:rPr lang="en-US" dirty="0" smtClean="0"/>
              <a:t>Default rate in regions and branches</a:t>
            </a:r>
            <a:endParaRPr lang="ru-RU" dirty="0"/>
          </a:p>
        </p:txBody>
      </p:sp>
      <p:sp>
        <p:nvSpPr>
          <p:cNvPr id="3" name="Content Placeholder 2"/>
          <p:cNvSpPr>
            <a:spLocks noGrp="1"/>
          </p:cNvSpPr>
          <p:nvPr>
            <p:ph idx="1"/>
          </p:nvPr>
        </p:nvSpPr>
        <p:spPr>
          <a:xfrm>
            <a:off x="1092344" y="1595718"/>
            <a:ext cx="8946541" cy="4195481"/>
          </a:xfrm>
        </p:spPr>
        <p:txBody>
          <a:bodyPr/>
          <a:lstStyle/>
          <a:p>
            <a:r>
              <a:rPr lang="en-US" dirty="0" smtClean="0"/>
              <a:t>Regions</a:t>
            </a:r>
          </a:p>
          <a:p>
            <a:pPr marL="857250" lvl="1" indent="-457200">
              <a:buFont typeface="+mj-lt"/>
              <a:buAutoNum type="arabicPeriod"/>
            </a:pPr>
            <a:r>
              <a:rPr lang="en-US" dirty="0"/>
              <a:t>There are two regions with relatively high default rates: region 4, which has the highest rate at 33%, and region 12 with a default rate of 25</a:t>
            </a:r>
            <a:r>
              <a:rPr lang="en-US" dirty="0" smtClean="0"/>
              <a:t>%.</a:t>
            </a:r>
          </a:p>
          <a:p>
            <a:pPr marL="857250" lvl="1" indent="-457200">
              <a:buFont typeface="+mj-lt"/>
              <a:buAutoNum type="arabicPeriod"/>
            </a:pPr>
            <a:r>
              <a:rPr lang="en-US" dirty="0"/>
              <a:t>In contrast, region 5 has the lowest default rate at 6%. </a:t>
            </a:r>
            <a:r>
              <a:rPr lang="en-US" dirty="0" smtClean="0"/>
              <a:t>Notably, </a:t>
            </a:r>
            <a:r>
              <a:rPr lang="en-US" dirty="0"/>
              <a:t>unlike regions 2 and 4 where high rates may be attributed to insufficient </a:t>
            </a:r>
            <a:r>
              <a:rPr lang="en-US" dirty="0" smtClean="0"/>
              <a:t>data,  region </a:t>
            </a:r>
            <a:r>
              <a:rPr lang="en-US" dirty="0"/>
              <a:t>5 also has a sufficient number of </a:t>
            </a:r>
            <a:r>
              <a:rPr lang="en-US" dirty="0" smtClean="0"/>
              <a:t>clients.</a:t>
            </a:r>
          </a:p>
          <a:p>
            <a:pPr marL="400050" lvl="1" indent="0">
              <a:buNone/>
            </a:pPr>
            <a:endParaRPr lang="en-US" dirty="0" smtClean="0"/>
          </a:p>
          <a:p>
            <a:pPr marL="285750"/>
            <a:r>
              <a:rPr lang="en-US" dirty="0" smtClean="0"/>
              <a:t>Branches</a:t>
            </a:r>
          </a:p>
          <a:p>
            <a:pPr marL="800100" lvl="1" indent="-457200">
              <a:buFont typeface="+mj-lt"/>
              <a:buAutoNum type="arabicPeriod"/>
            </a:pPr>
            <a:r>
              <a:rPr lang="en-US" dirty="0" smtClean="0"/>
              <a:t>2 branches, 3 and 7, have relatively high default rates, 20% and 16% respectively.</a:t>
            </a:r>
          </a:p>
          <a:p>
            <a:pPr marL="800100" lvl="1" indent="-457200">
              <a:buFont typeface="+mj-lt"/>
              <a:buAutoNum type="arabicPeriod"/>
            </a:pPr>
            <a:r>
              <a:rPr lang="en-US" dirty="0" smtClean="0"/>
              <a:t>Default rates in other branches is approximately same, 8-12 %</a:t>
            </a:r>
          </a:p>
          <a:p>
            <a:pPr marL="400050" lvl="1" indent="0">
              <a:buNone/>
            </a:pPr>
            <a:endParaRPr lang="en-US" dirty="0"/>
          </a:p>
          <a:p>
            <a:pPr marL="285750"/>
            <a:endParaRPr lang="en-US" dirty="0"/>
          </a:p>
        </p:txBody>
      </p:sp>
    </p:spTree>
    <p:extLst>
      <p:ext uri="{BB962C8B-B14F-4D97-AF65-F5344CB8AC3E}">
        <p14:creationId xmlns:p14="http://schemas.microsoft.com/office/powerpoint/2010/main" val="1012593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158289" cy="1400530"/>
          </a:xfrm>
        </p:spPr>
        <p:txBody>
          <a:bodyPr/>
          <a:lstStyle/>
          <a:p>
            <a:r>
              <a:rPr lang="en-US" dirty="0" smtClean="0"/>
              <a:t>Default rate by gender, loan availability and type</a:t>
            </a:r>
            <a:endParaRPr lang="ru-RU" dirty="0"/>
          </a:p>
        </p:txBody>
      </p:sp>
      <p:sp>
        <p:nvSpPr>
          <p:cNvPr id="3" name="Content Placeholder 2"/>
          <p:cNvSpPr>
            <a:spLocks noGrp="1"/>
          </p:cNvSpPr>
          <p:nvPr>
            <p:ph idx="1"/>
          </p:nvPr>
        </p:nvSpPr>
        <p:spPr>
          <a:xfrm>
            <a:off x="1112664" y="2022438"/>
            <a:ext cx="9463896" cy="4388522"/>
          </a:xfrm>
        </p:spPr>
        <p:txBody>
          <a:bodyPr>
            <a:normAutofit fontScale="92500" lnSpcReduction="20000"/>
          </a:bodyPr>
          <a:lstStyle/>
          <a:p>
            <a:r>
              <a:rPr lang="en-US" dirty="0"/>
              <a:t>Gender</a:t>
            </a:r>
          </a:p>
          <a:p>
            <a:pPr marL="857250" lvl="1" indent="-457200">
              <a:buFont typeface="+mj-lt"/>
              <a:buAutoNum type="arabicPeriod"/>
            </a:pPr>
            <a:r>
              <a:rPr lang="en-US" dirty="0"/>
              <a:t>Default rates in both gender groups are the same, </a:t>
            </a:r>
            <a:r>
              <a:rPr lang="en-US" dirty="0" err="1"/>
              <a:t>apx</a:t>
            </a:r>
            <a:r>
              <a:rPr lang="en-US" dirty="0"/>
              <a:t>. 12%</a:t>
            </a:r>
          </a:p>
          <a:p>
            <a:pPr marL="400050" lvl="1" indent="0">
              <a:buNone/>
            </a:pPr>
            <a:endParaRPr lang="en-US" dirty="0"/>
          </a:p>
          <a:p>
            <a:pPr marL="285750"/>
            <a:r>
              <a:rPr lang="en-US" dirty="0"/>
              <a:t>Have loans</a:t>
            </a:r>
          </a:p>
          <a:p>
            <a:pPr marL="800100" lvl="1" indent="-457200">
              <a:buFont typeface="+mj-lt"/>
              <a:buAutoNum type="arabicPeriod"/>
            </a:pPr>
            <a:r>
              <a:rPr lang="en-US" dirty="0"/>
              <a:t>Clients with other loans, regardless of having a car loan or not, exhibit lower default rates than clients without any loans.</a:t>
            </a:r>
          </a:p>
          <a:p>
            <a:pPr marL="800100" lvl="1" indent="-457200">
              <a:buFont typeface="+mj-lt"/>
              <a:buAutoNum type="arabicPeriod"/>
            </a:pPr>
            <a:r>
              <a:rPr lang="en-US" dirty="0"/>
              <a:t>Specifically, clients with a car loan have a default rate of 8%, whereas clients with other types of loans have a default rate of 10%</a:t>
            </a:r>
          </a:p>
          <a:p>
            <a:pPr marL="800100" lvl="1" indent="-457200">
              <a:buFont typeface="+mj-lt"/>
              <a:buAutoNum type="arabicPeriod"/>
            </a:pPr>
            <a:endParaRPr lang="en-US" dirty="0"/>
          </a:p>
          <a:p>
            <a:pPr marL="285750"/>
            <a:r>
              <a:rPr lang="en-US" dirty="0"/>
              <a:t>Loan type</a:t>
            </a:r>
          </a:p>
          <a:p>
            <a:pPr marL="800100" lvl="1" indent="-457200">
              <a:buFont typeface="+mj-lt"/>
              <a:buAutoNum type="arabicPeriod"/>
            </a:pPr>
            <a:r>
              <a:rPr lang="en-US" dirty="0"/>
              <a:t>Clients with leasing agreements have as twice higher default rate as clients with leaseback agreements, 18% compared to 11%. </a:t>
            </a:r>
            <a:endParaRPr lang="ru-RU" dirty="0"/>
          </a:p>
          <a:p>
            <a:pPr marL="800100" lvl="1" indent="-457200">
              <a:buFont typeface="+mj-lt"/>
              <a:buAutoNum type="arabicPeriod"/>
            </a:pPr>
            <a:r>
              <a:rPr lang="en-US" dirty="0"/>
              <a:t>It's worth mentioning that the number of leasing clients is six times less than the number of leaseback clients</a:t>
            </a:r>
            <a:endParaRPr lang="en-US" dirty="0"/>
          </a:p>
        </p:txBody>
      </p:sp>
    </p:spTree>
    <p:extLst>
      <p:ext uri="{BB962C8B-B14F-4D97-AF65-F5344CB8AC3E}">
        <p14:creationId xmlns:p14="http://schemas.microsoft.com/office/powerpoint/2010/main" val="1871637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521" y="467360"/>
            <a:ext cx="2560320" cy="1971040"/>
          </a:xfrm>
        </p:spPr>
        <p:txBody>
          <a:bodyPr/>
          <a:lstStyle/>
          <a:p>
            <a:r>
              <a:rPr lang="en-US" sz="3200" dirty="0" smtClean="0"/>
              <a:t>Distribution of factors</a:t>
            </a:r>
            <a:br>
              <a:rPr lang="en-US" sz="3200" dirty="0" smtClean="0"/>
            </a:br>
            <a:r>
              <a:rPr lang="en-US" sz="3200" dirty="0" smtClean="0"/>
              <a:t>in client subgroups*</a:t>
            </a:r>
            <a:endParaRPr lang="ru-RU" sz="32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0246" y="0"/>
            <a:ext cx="9431754" cy="6859459"/>
          </a:xfrm>
        </p:spPr>
      </p:pic>
      <p:sp>
        <p:nvSpPr>
          <p:cNvPr id="7" name="Rectangle 6"/>
          <p:cNvSpPr/>
          <p:nvPr/>
        </p:nvSpPr>
        <p:spPr>
          <a:xfrm>
            <a:off x="-1" y="6515100"/>
            <a:ext cx="2783841" cy="369332"/>
          </a:xfrm>
          <a:prstGeom prst="rect">
            <a:avLst/>
          </a:prstGeom>
        </p:spPr>
        <p:txBody>
          <a:bodyPr wrap="square">
            <a:spAutoFit/>
          </a:bodyPr>
          <a:lstStyle/>
          <a:p>
            <a:r>
              <a:rPr lang="en-US" sz="1000" dirty="0" smtClean="0"/>
              <a:t>* </a:t>
            </a:r>
            <a:r>
              <a:rPr lang="en-US" sz="800" dirty="0"/>
              <a:t>Income, loan amounts, and asset values are logged for visualization and normalization purposes</a:t>
            </a:r>
            <a:endParaRPr lang="ru-RU" sz="800" dirty="0"/>
          </a:p>
        </p:txBody>
      </p:sp>
    </p:spTree>
    <p:extLst>
      <p:ext uri="{BB962C8B-B14F-4D97-AF65-F5344CB8AC3E}">
        <p14:creationId xmlns:p14="http://schemas.microsoft.com/office/powerpoint/2010/main" val="1340893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39009" cy="1400530"/>
          </a:xfrm>
        </p:spPr>
        <p:txBody>
          <a:bodyPr/>
          <a:lstStyle/>
          <a:p>
            <a:r>
              <a:rPr lang="en-US" dirty="0" smtClean="0"/>
              <a:t>Default rate in regions and branches</a:t>
            </a:r>
            <a:endParaRPr lang="ru-RU" dirty="0"/>
          </a:p>
        </p:txBody>
      </p:sp>
      <p:sp>
        <p:nvSpPr>
          <p:cNvPr id="3" name="Content Placeholder 2"/>
          <p:cNvSpPr>
            <a:spLocks noGrp="1"/>
          </p:cNvSpPr>
          <p:nvPr>
            <p:ph idx="1"/>
          </p:nvPr>
        </p:nvSpPr>
        <p:spPr>
          <a:xfrm>
            <a:off x="1092344" y="1595718"/>
            <a:ext cx="8946541" cy="4195481"/>
          </a:xfrm>
        </p:spPr>
        <p:txBody>
          <a:bodyPr/>
          <a:lstStyle/>
          <a:p>
            <a:pPr marL="285750"/>
            <a:r>
              <a:rPr lang="en-US" dirty="0" smtClean="0"/>
              <a:t>All 3 types of clients, in average, have the same level of income.  The highest level of income have clients who returned loan earlier.</a:t>
            </a:r>
          </a:p>
          <a:p>
            <a:pPr marL="285750"/>
            <a:r>
              <a:rPr lang="en-US" dirty="0" smtClean="0"/>
              <a:t>In average, default clients are buying older vehicles, although the mean value of vehicles are the same with regular clients. </a:t>
            </a:r>
          </a:p>
          <a:p>
            <a:pPr marL="285750"/>
            <a:r>
              <a:rPr lang="en-US" dirty="0" smtClean="0"/>
              <a:t>The </a:t>
            </a:r>
            <a:r>
              <a:rPr lang="en-US" dirty="0"/>
              <a:t>age groups across the three client segments are relatively similar, ranging from 28 to </a:t>
            </a:r>
            <a:r>
              <a:rPr lang="en-US" dirty="0" smtClean="0"/>
              <a:t>4 5 </a:t>
            </a:r>
            <a:r>
              <a:rPr lang="en-US" dirty="0"/>
              <a:t>years old on </a:t>
            </a:r>
            <a:r>
              <a:rPr lang="en-US" dirty="0" smtClean="0"/>
              <a:t>average</a:t>
            </a:r>
            <a:endParaRPr lang="hy-AM" dirty="0" smtClean="0"/>
          </a:p>
          <a:p>
            <a:pPr marL="285750"/>
            <a:r>
              <a:rPr lang="en-US" dirty="0" smtClean="0"/>
              <a:t>Both loan term and loan amount, in average, are higher in default client group</a:t>
            </a:r>
            <a:r>
              <a:rPr lang="en-US" dirty="0"/>
              <a:t>. </a:t>
            </a:r>
            <a:r>
              <a:rPr lang="en-US" dirty="0" smtClean="0"/>
              <a:t>Interestingly, the highest loan amounts are in regular and early client groups</a:t>
            </a:r>
          </a:p>
          <a:p>
            <a:pPr marL="285750"/>
            <a:r>
              <a:rPr lang="en-US" dirty="0" smtClean="0"/>
              <a:t>Finally, as expected, in default group loan to value ration is, in general, higher.</a:t>
            </a:r>
          </a:p>
          <a:p>
            <a:pPr marL="285750"/>
            <a:endParaRPr lang="en-US" dirty="0" smtClean="0"/>
          </a:p>
          <a:p>
            <a:pPr marL="285750"/>
            <a:endParaRPr lang="en-US" dirty="0" smtClean="0"/>
          </a:p>
          <a:p>
            <a:pPr marL="285750"/>
            <a:endParaRPr lang="en-US" dirty="0" smtClean="0"/>
          </a:p>
          <a:p>
            <a:pPr marL="285750"/>
            <a:endParaRPr lang="en-US" dirty="0" smtClean="0"/>
          </a:p>
        </p:txBody>
      </p:sp>
    </p:spTree>
    <p:extLst>
      <p:ext uri="{BB962C8B-B14F-4D97-AF65-F5344CB8AC3E}">
        <p14:creationId xmlns:p14="http://schemas.microsoft.com/office/powerpoint/2010/main" val="2020527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851" y="274589"/>
            <a:ext cx="11157962" cy="1400530"/>
          </a:xfrm>
        </p:spPr>
        <p:txBody>
          <a:bodyPr/>
          <a:lstStyle/>
          <a:p>
            <a:r>
              <a:rPr lang="en-US" dirty="0" smtClean="0"/>
              <a:t>Models to predict default probabilities</a:t>
            </a:r>
            <a:endParaRPr lang="ru-R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0338721"/>
              </p:ext>
            </p:extLst>
          </p:nvPr>
        </p:nvGraphicFramePr>
        <p:xfrm>
          <a:off x="1664024" y="1314711"/>
          <a:ext cx="8947521" cy="2756868"/>
        </p:xfrm>
        <a:graphic>
          <a:graphicData uri="http://schemas.openxmlformats.org/drawingml/2006/table">
            <a:tbl>
              <a:tblPr firstRow="1" firstCol="1" bandRow="1">
                <a:tableStyleId>{5C22544A-7EE6-4342-B048-85BDC9FD1C3A}</a:tableStyleId>
              </a:tblPr>
              <a:tblGrid>
                <a:gridCol w="1497445"/>
                <a:gridCol w="2410790"/>
                <a:gridCol w="2802406"/>
                <a:gridCol w="2236880"/>
              </a:tblGrid>
              <a:tr h="824532">
                <a:tc>
                  <a:txBody>
                    <a:bodyPr/>
                    <a:lstStyle/>
                    <a:p>
                      <a:r>
                        <a:rPr lang="en-US" dirty="0" smtClean="0"/>
                        <a:t>         Model</a:t>
                      </a:r>
                    </a:p>
                    <a:p>
                      <a:pPr>
                        <a:lnSpc>
                          <a:spcPct val="150000"/>
                        </a:lnSpc>
                      </a:pPr>
                      <a:r>
                        <a:rPr lang="en-US" dirty="0" smtClean="0"/>
                        <a:t>Score</a:t>
                      </a:r>
                      <a:endParaRPr lang="ru-RU" dirty="0"/>
                    </a:p>
                  </a:txBody>
                  <a:tcPr>
                    <a:lnTlToBr w="12700" cap="flat" cmpd="sng" algn="ctr">
                      <a:solidFill>
                        <a:schemeClr val="tx1"/>
                      </a:solidFill>
                      <a:prstDash val="solid"/>
                      <a:round/>
                      <a:headEnd type="none" w="med" len="med"/>
                      <a:tailEnd type="none" w="med" len="med"/>
                    </a:lnTlToBr>
                  </a:tcPr>
                </a:tc>
                <a:tc>
                  <a:txBody>
                    <a:bodyPr/>
                    <a:lstStyle/>
                    <a:p>
                      <a:pPr algn="ctr"/>
                      <a:r>
                        <a:rPr lang="en-US" dirty="0" smtClean="0"/>
                        <a:t>Logistic regression</a:t>
                      </a:r>
                      <a:endParaRPr lang="ru-RU" dirty="0"/>
                    </a:p>
                  </a:txBody>
                  <a:tcPr anchor="ctr"/>
                </a:tc>
                <a:tc>
                  <a:txBody>
                    <a:bodyPr/>
                    <a:lstStyle/>
                    <a:p>
                      <a:pPr algn="ctr"/>
                      <a:r>
                        <a:rPr lang="en-US" dirty="0" smtClean="0"/>
                        <a:t>Support Vector Classifier</a:t>
                      </a:r>
                      <a:endParaRPr lang="ru-RU" dirty="0"/>
                    </a:p>
                  </a:txBody>
                  <a:tcPr anchor="ctr"/>
                </a:tc>
                <a:tc>
                  <a:txBody>
                    <a:bodyPr/>
                    <a:lstStyle/>
                    <a:p>
                      <a:pPr algn="ctr"/>
                      <a:r>
                        <a:rPr lang="en-US" dirty="0" smtClean="0"/>
                        <a:t>Random</a:t>
                      </a:r>
                      <a:r>
                        <a:rPr lang="en-US" baseline="0" dirty="0" smtClean="0"/>
                        <a:t> Forest Classifier</a:t>
                      </a:r>
                      <a:endParaRPr lang="ru-RU" dirty="0"/>
                    </a:p>
                  </a:txBody>
                  <a:tcPr anchor="ctr"/>
                </a:tc>
              </a:tr>
              <a:tr h="644112">
                <a:tc>
                  <a:txBody>
                    <a:bodyPr/>
                    <a:lstStyle/>
                    <a:p>
                      <a:pPr algn="ctr"/>
                      <a:r>
                        <a:rPr lang="en-US" dirty="0" smtClean="0"/>
                        <a:t>F-beta</a:t>
                      </a:r>
                    </a:p>
                    <a:p>
                      <a:pPr algn="ctr"/>
                      <a:r>
                        <a:rPr lang="en-US" sz="1200" dirty="0" smtClean="0"/>
                        <a:t>(beta = 2)</a:t>
                      </a:r>
                      <a:endParaRPr lang="ru-RU" sz="1200" dirty="0"/>
                    </a:p>
                  </a:txBody>
                  <a:tcPr anchor="ctr"/>
                </a:tc>
                <a:tc>
                  <a:txBody>
                    <a:bodyPr/>
                    <a:lstStyle/>
                    <a:p>
                      <a:pPr algn="ctr"/>
                      <a:r>
                        <a:rPr lang="en-US" dirty="0" smtClean="0"/>
                        <a:t>0.433</a:t>
                      </a:r>
                      <a:endParaRPr lang="ru-RU" dirty="0"/>
                    </a:p>
                  </a:txBody>
                  <a:tcPr anchor="ctr"/>
                </a:tc>
                <a:tc>
                  <a:txBody>
                    <a:bodyPr/>
                    <a:lstStyle/>
                    <a:p>
                      <a:pPr algn="ctr"/>
                      <a:r>
                        <a:rPr lang="en-US" dirty="0" smtClean="0"/>
                        <a:t>0.45</a:t>
                      </a:r>
                      <a:endParaRPr lang="ru-RU" dirty="0"/>
                    </a:p>
                  </a:txBody>
                  <a:tcPr anchor="ctr"/>
                </a:tc>
                <a:tc>
                  <a:txBody>
                    <a:bodyPr/>
                    <a:lstStyle/>
                    <a:p>
                      <a:pPr algn="ctr"/>
                      <a:r>
                        <a:rPr lang="en-US" dirty="0" smtClean="0"/>
                        <a:t>0.46</a:t>
                      </a:r>
                      <a:endParaRPr lang="ru-RU" dirty="0"/>
                    </a:p>
                  </a:txBody>
                  <a:tcPr anchor="ctr"/>
                </a:tc>
              </a:tr>
              <a:tr h="644112">
                <a:tc>
                  <a:txBody>
                    <a:bodyPr/>
                    <a:lstStyle/>
                    <a:p>
                      <a:pPr algn="ctr"/>
                      <a:r>
                        <a:rPr lang="en-US" dirty="0" smtClean="0"/>
                        <a:t>Precision</a:t>
                      </a:r>
                      <a:endParaRPr lang="ru-RU" dirty="0"/>
                    </a:p>
                  </a:txBody>
                  <a:tcPr anchor="ctr"/>
                </a:tc>
                <a:tc>
                  <a:txBody>
                    <a:bodyPr/>
                    <a:lstStyle/>
                    <a:p>
                      <a:pPr algn="ctr"/>
                      <a:r>
                        <a:rPr lang="en-US" dirty="0" smtClean="0"/>
                        <a:t>0.14</a:t>
                      </a:r>
                      <a:endParaRPr lang="ru-RU" dirty="0"/>
                    </a:p>
                  </a:txBody>
                  <a:tcPr anchor="ctr"/>
                </a:tc>
                <a:tc>
                  <a:txBody>
                    <a:bodyPr/>
                    <a:lstStyle/>
                    <a:p>
                      <a:pPr algn="ctr"/>
                      <a:r>
                        <a:rPr lang="en-US" dirty="0" smtClean="0"/>
                        <a:t>0.17</a:t>
                      </a:r>
                      <a:endParaRPr lang="ru-RU" dirty="0"/>
                    </a:p>
                  </a:txBody>
                  <a:tcPr anchor="ctr"/>
                </a:tc>
                <a:tc>
                  <a:txBody>
                    <a:bodyPr/>
                    <a:lstStyle/>
                    <a:p>
                      <a:pPr algn="ctr"/>
                      <a:r>
                        <a:rPr lang="en-US" dirty="0" smtClean="0"/>
                        <a:t>0.15</a:t>
                      </a:r>
                      <a:endParaRPr lang="ru-RU" dirty="0"/>
                    </a:p>
                  </a:txBody>
                  <a:tcPr anchor="ctr"/>
                </a:tc>
              </a:tr>
              <a:tr h="644112">
                <a:tc>
                  <a:txBody>
                    <a:bodyPr/>
                    <a:lstStyle/>
                    <a:p>
                      <a:pPr algn="ctr"/>
                      <a:r>
                        <a:rPr lang="en-US" dirty="0" smtClean="0"/>
                        <a:t>Recall</a:t>
                      </a:r>
                      <a:endParaRPr lang="ru-RU" dirty="0"/>
                    </a:p>
                  </a:txBody>
                  <a:tcPr anchor="ctr"/>
                </a:tc>
                <a:tc>
                  <a:txBody>
                    <a:bodyPr/>
                    <a:lstStyle/>
                    <a:p>
                      <a:pPr algn="ctr"/>
                      <a:r>
                        <a:rPr lang="en-US" dirty="0" smtClean="0"/>
                        <a:t>0.915</a:t>
                      </a:r>
                      <a:endParaRPr lang="ru-RU" dirty="0"/>
                    </a:p>
                  </a:txBody>
                  <a:tcPr anchor="ctr"/>
                </a:tc>
                <a:tc>
                  <a:txBody>
                    <a:bodyPr/>
                    <a:lstStyle/>
                    <a:p>
                      <a:pPr algn="ctr"/>
                      <a:r>
                        <a:rPr lang="en-US" dirty="0" smtClean="0"/>
                        <a:t>0.75</a:t>
                      </a:r>
                      <a:endParaRPr lang="ru-RU" dirty="0"/>
                    </a:p>
                  </a:txBody>
                  <a:tcPr anchor="ctr"/>
                </a:tc>
                <a:tc>
                  <a:txBody>
                    <a:bodyPr/>
                    <a:lstStyle/>
                    <a:p>
                      <a:pPr algn="ctr"/>
                      <a:r>
                        <a:rPr lang="en-US" dirty="0" smtClean="0"/>
                        <a:t>0.91</a:t>
                      </a:r>
                      <a:endParaRPr lang="ru-RU" dirty="0"/>
                    </a:p>
                  </a:txBody>
                  <a:tcPr anchor="ctr"/>
                </a:tc>
              </a:tr>
            </a:tbl>
          </a:graphicData>
        </a:graphic>
      </p:graphicFrame>
      <p:sp>
        <p:nvSpPr>
          <p:cNvPr id="7" name="TextBox 6"/>
          <p:cNvSpPr txBox="1"/>
          <p:nvPr/>
        </p:nvSpPr>
        <p:spPr>
          <a:xfrm>
            <a:off x="578375" y="4322618"/>
            <a:ext cx="11118820" cy="2031325"/>
          </a:xfrm>
          <a:prstGeom prst="rect">
            <a:avLst/>
          </a:prstGeom>
          <a:noFill/>
        </p:spPr>
        <p:txBody>
          <a:bodyPr wrap="square" rtlCol="0">
            <a:spAutoFit/>
          </a:bodyPr>
          <a:lstStyle/>
          <a:p>
            <a:pPr algn="just"/>
            <a:r>
              <a:rPr lang="en-US" dirty="0"/>
              <a:t>During the analysis, three models were trained: Logistic Regression, Support Vector Machine, and Random Forest. The F-beta score was chosen as the selection criterion, as it not only </a:t>
            </a:r>
            <a:r>
              <a:rPr lang="en-US" dirty="0" smtClean="0"/>
              <a:t>represents </a:t>
            </a:r>
            <a:r>
              <a:rPr lang="en-US" dirty="0"/>
              <a:t>the combination of Precision and Recall but also provides the option to control the importance of recall. In our case, a beta value of 2 was chosen, as recall is more important than precision for default prediction. Based on this, the best model was found to be the Random Forest. However, while the model correctly predicts 91% of true default cases, it struggles with correctly predicting non-default cases, indicating a need for further </a:t>
            </a:r>
            <a:r>
              <a:rPr lang="en-US" dirty="0" smtClean="0"/>
              <a:t>improvement</a:t>
            </a:r>
            <a:endParaRPr lang="ru-RU" dirty="0"/>
          </a:p>
        </p:txBody>
      </p:sp>
    </p:spTree>
    <p:extLst>
      <p:ext uri="{BB962C8B-B14F-4D97-AF65-F5344CB8AC3E}">
        <p14:creationId xmlns:p14="http://schemas.microsoft.com/office/powerpoint/2010/main" val="26853834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1602</TotalTime>
  <Words>764</Words>
  <Application>Microsoft Office PowerPoint</Application>
  <PresentationFormat>Widescreen</PresentationFormat>
  <Paragraphs>73</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PowerPoint Presentation</vt:lpstr>
      <vt:lpstr>PowerPoint Presentation</vt:lpstr>
      <vt:lpstr>Data Overview</vt:lpstr>
      <vt:lpstr>Default rate in different subgroups</vt:lpstr>
      <vt:lpstr>Default rate in regions and branches</vt:lpstr>
      <vt:lpstr>Default rate by gender, loan availability and type</vt:lpstr>
      <vt:lpstr>Distribution of factors in client subgroups*</vt:lpstr>
      <vt:lpstr>Default rate in regions and branches</vt:lpstr>
      <vt:lpstr>Models to predict default probabilities</vt:lpstr>
      <vt:lpstr>Recomendations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29</cp:revision>
  <dcterms:created xsi:type="dcterms:W3CDTF">2024-04-29T16:23:21Z</dcterms:created>
  <dcterms:modified xsi:type="dcterms:W3CDTF">2024-04-30T19:06:20Z</dcterms:modified>
</cp:coreProperties>
</file>