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Now Bold" charset="1" panose="00000800000000000000"/>
      <p:regular r:id="rId20"/>
    </p:embeddedFont>
    <p:embeddedFont>
      <p:font typeface="Now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85104" y="8357191"/>
            <a:ext cx="1453670" cy="428324"/>
            <a:chOff x="0" y="0"/>
            <a:chExt cx="952367" cy="2806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2367" cy="280615"/>
            </a:xfrm>
            <a:custGeom>
              <a:avLst/>
              <a:gdLst/>
              <a:ahLst/>
              <a:cxnLst/>
              <a:rect r="r" b="b" t="t" l="l"/>
              <a:pathLst>
                <a:path h="280615" w="952367">
                  <a:moveTo>
                    <a:pt x="140308" y="0"/>
                  </a:moveTo>
                  <a:lnTo>
                    <a:pt x="812059" y="0"/>
                  </a:lnTo>
                  <a:cubicBezTo>
                    <a:pt x="889549" y="0"/>
                    <a:pt x="952367" y="62818"/>
                    <a:pt x="952367" y="140308"/>
                  </a:cubicBezTo>
                  <a:lnTo>
                    <a:pt x="952367" y="140308"/>
                  </a:lnTo>
                  <a:cubicBezTo>
                    <a:pt x="952367" y="177519"/>
                    <a:pt x="937585" y="213207"/>
                    <a:pt x="911272" y="239520"/>
                  </a:cubicBezTo>
                  <a:cubicBezTo>
                    <a:pt x="884959" y="265833"/>
                    <a:pt x="849271" y="280615"/>
                    <a:pt x="812059" y="280615"/>
                  </a:cubicBezTo>
                  <a:lnTo>
                    <a:pt x="140308" y="280615"/>
                  </a:lnTo>
                  <a:cubicBezTo>
                    <a:pt x="62818" y="280615"/>
                    <a:pt x="0" y="217797"/>
                    <a:pt x="0" y="140308"/>
                  </a:cubicBezTo>
                  <a:lnTo>
                    <a:pt x="0" y="140308"/>
                  </a:lnTo>
                  <a:cubicBezTo>
                    <a:pt x="0" y="62818"/>
                    <a:pt x="62818" y="0"/>
                    <a:pt x="14030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952367" cy="309190"/>
            </a:xfrm>
            <a:prstGeom prst="rect">
              <a:avLst/>
            </a:prstGeom>
          </p:spPr>
          <p:txBody>
            <a:bodyPr anchor="ctr" rtlCol="false" tIns="40640" lIns="40640" bIns="40640" rIns="40640"/>
            <a:lstStyle/>
            <a:p>
              <a:pPr algn="ctr">
                <a:lnSpc>
                  <a:spcPts val="2127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867076" y="8571353"/>
            <a:ext cx="714075" cy="0"/>
          </a:xfrm>
          <a:prstGeom prst="line">
            <a:avLst/>
          </a:prstGeom>
          <a:ln cap="flat" w="19050">
            <a:solidFill>
              <a:srgbClr val="000000">
                <a:alpha val="70980"/>
              </a:srgbClr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6" id="6"/>
          <p:cNvSpPr txBox="true"/>
          <p:nvPr/>
        </p:nvSpPr>
        <p:spPr>
          <a:xfrm rot="0">
            <a:off x="2966770" y="3773488"/>
            <a:ext cx="12354460" cy="264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spc="140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OPERATION ANALYTICS AND INVESTIGATING METRIC SPIKE</a:t>
            </a:r>
          </a:p>
          <a:p>
            <a:pPr algn="ctr">
              <a:lnSpc>
                <a:spcPts val="70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4746625" y="8953424"/>
            <a:ext cx="2512675" cy="271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Manu Moolimani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851123" y="8594953"/>
            <a:ext cx="2408177" cy="271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PRESENTED BY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746625" y="1053758"/>
            <a:ext cx="2408177" cy="271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DATE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746625" y="1406183"/>
            <a:ext cx="2408177" cy="271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10/07/2024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20720" y="5061644"/>
            <a:ext cx="11846559" cy="4196656"/>
          </a:xfrm>
          <a:custGeom>
            <a:avLst/>
            <a:gdLst/>
            <a:ahLst/>
            <a:cxnLst/>
            <a:rect r="r" b="b" t="t" l="l"/>
            <a:pathLst>
              <a:path h="4196656" w="11846559">
                <a:moveTo>
                  <a:pt x="0" y="0"/>
                </a:moveTo>
                <a:lnTo>
                  <a:pt x="11846560" y="0"/>
                </a:lnTo>
                <a:lnTo>
                  <a:pt x="11846560" y="4196656"/>
                </a:lnTo>
                <a:lnTo>
                  <a:pt x="0" y="41966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39123" y="1398854"/>
            <a:ext cx="8209754" cy="78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3"/>
              </a:lnSpc>
              <a:spcBef>
                <a:spcPct val="0"/>
              </a:spcBef>
            </a:pPr>
            <a:r>
              <a:rPr lang="en-US" sz="4994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CASE STUDY 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35183" y="2607323"/>
            <a:ext cx="3564901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USER GROWTH ANALYSIS: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35183" y="3366198"/>
            <a:ext cx="11882519" cy="121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44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It shows the growth rate of the users over time, </a:t>
            </a:r>
          </a:p>
          <a:p>
            <a:pPr algn="l" marL="431801" indent="-215900" lvl="1">
              <a:lnSpc>
                <a:spcPts val="244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To draw the growth rate from the users table, Window function is being used to aggregate operations and get all outputs.</a:t>
            </a:r>
          </a:p>
          <a:p>
            <a:pPr algn="l" marL="431801" indent="-215900" lvl="1">
              <a:lnSpc>
                <a:spcPts val="244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Using group by clause we will group extracted week and year.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21795" y="4693959"/>
            <a:ext cx="10244411" cy="4564341"/>
          </a:xfrm>
          <a:custGeom>
            <a:avLst/>
            <a:gdLst/>
            <a:ahLst/>
            <a:cxnLst/>
            <a:rect r="r" b="b" t="t" l="l"/>
            <a:pathLst>
              <a:path h="4564341" w="10244411">
                <a:moveTo>
                  <a:pt x="0" y="0"/>
                </a:moveTo>
                <a:lnTo>
                  <a:pt x="10244410" y="0"/>
                </a:lnTo>
                <a:lnTo>
                  <a:pt x="10244410" y="4564341"/>
                </a:lnTo>
                <a:lnTo>
                  <a:pt x="0" y="45643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39123" y="1398854"/>
            <a:ext cx="8209754" cy="78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3"/>
              </a:lnSpc>
              <a:spcBef>
                <a:spcPct val="0"/>
              </a:spcBef>
            </a:pPr>
            <a:r>
              <a:rPr lang="en-US" sz="4994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CASE STUDY 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68780" y="2584136"/>
            <a:ext cx="4218044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WEEKLY RETENTION ANALYSIS: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68780" y="3479839"/>
            <a:ext cx="9537143" cy="121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44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This data shows how long users stay active after signing up,</a:t>
            </a:r>
          </a:p>
          <a:p>
            <a:pPr algn="l" marL="431801" indent="-215900" lvl="1">
              <a:lnSpc>
                <a:spcPts val="244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First, we extract the week from dates and use left join on events table.</a:t>
            </a:r>
          </a:p>
          <a:p>
            <a:pPr algn="l" marL="431801" indent="-215900" lvl="1">
              <a:lnSpc>
                <a:spcPts val="244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group by clauses helps in getting the weekly retention for each users.</a:t>
            </a:r>
          </a:p>
          <a:p>
            <a:pPr algn="l">
              <a:lnSpc>
                <a:spcPts val="244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43425" y="4629236"/>
            <a:ext cx="10801149" cy="4629064"/>
          </a:xfrm>
          <a:custGeom>
            <a:avLst/>
            <a:gdLst/>
            <a:ahLst/>
            <a:cxnLst/>
            <a:rect r="r" b="b" t="t" l="l"/>
            <a:pathLst>
              <a:path h="4629064" w="10801149">
                <a:moveTo>
                  <a:pt x="0" y="0"/>
                </a:moveTo>
                <a:lnTo>
                  <a:pt x="10801150" y="0"/>
                </a:lnTo>
                <a:lnTo>
                  <a:pt x="10801150" y="4629064"/>
                </a:lnTo>
                <a:lnTo>
                  <a:pt x="0" y="46290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39123" y="1398854"/>
            <a:ext cx="8209754" cy="78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3"/>
              </a:lnSpc>
              <a:spcBef>
                <a:spcPct val="0"/>
              </a:spcBef>
            </a:pPr>
            <a:r>
              <a:rPr lang="en-US" sz="4994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CASE STUDY 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35183" y="2677433"/>
            <a:ext cx="5153226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WEEKLY ENGAGEMENT PER DEVICE: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35183" y="3510553"/>
            <a:ext cx="9641052" cy="121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44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It reveals the device specific engagement of users on weekly basis, </a:t>
            </a:r>
          </a:p>
          <a:p>
            <a:pPr algn="l" marL="431801" indent="-215900" lvl="1">
              <a:lnSpc>
                <a:spcPts val="244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With event_type, we are counting the unique user ids as active users to get the weekly engagement of users and their device.</a:t>
            </a:r>
          </a:p>
          <a:p>
            <a:pPr algn="l">
              <a:lnSpc>
                <a:spcPts val="244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65868" y="5143500"/>
            <a:ext cx="11156265" cy="3732854"/>
          </a:xfrm>
          <a:custGeom>
            <a:avLst/>
            <a:gdLst/>
            <a:ahLst/>
            <a:cxnLst/>
            <a:rect r="r" b="b" t="t" l="l"/>
            <a:pathLst>
              <a:path h="3732854" w="11156265">
                <a:moveTo>
                  <a:pt x="0" y="0"/>
                </a:moveTo>
                <a:lnTo>
                  <a:pt x="11156264" y="0"/>
                </a:lnTo>
                <a:lnTo>
                  <a:pt x="11156264" y="3732854"/>
                </a:lnTo>
                <a:lnTo>
                  <a:pt x="0" y="37328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39123" y="1398854"/>
            <a:ext cx="8209754" cy="78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3"/>
              </a:lnSpc>
              <a:spcBef>
                <a:spcPct val="0"/>
              </a:spcBef>
            </a:pPr>
            <a:r>
              <a:rPr lang="en-US" sz="4994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CASE STUDY 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35183" y="2662089"/>
            <a:ext cx="3995382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EMAIL ENGAGEMENT ANALYSIS: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35183" y="3476159"/>
            <a:ext cx="11095779" cy="151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44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Highlights the user interaction with the email, </a:t>
            </a:r>
          </a:p>
          <a:p>
            <a:pPr algn="l" marL="431801" indent="-215900" lvl="1">
              <a:lnSpc>
                <a:spcPts val="244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It is achieved using the control flow function ‘case’, with the action as clicked and opened.</a:t>
            </a:r>
          </a:p>
          <a:p>
            <a:pPr algn="l" marL="431801" indent="-215900" lvl="1">
              <a:lnSpc>
                <a:spcPts val="244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To find the email opening rate and clicked rate, we divide the sum of actions with emails sent and multiply it by 100.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80452" y="1690758"/>
            <a:ext cx="5378848" cy="7419101"/>
          </a:xfrm>
          <a:custGeom>
            <a:avLst/>
            <a:gdLst/>
            <a:ahLst/>
            <a:cxnLst/>
            <a:rect r="r" b="b" t="t" l="l"/>
            <a:pathLst>
              <a:path h="7419101" w="5378848">
                <a:moveTo>
                  <a:pt x="0" y="0"/>
                </a:moveTo>
                <a:lnTo>
                  <a:pt x="5378848" y="0"/>
                </a:lnTo>
                <a:lnTo>
                  <a:pt x="5378848" y="7419100"/>
                </a:lnTo>
                <a:lnTo>
                  <a:pt x="0" y="7419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39202" y="4688572"/>
            <a:ext cx="673674" cy="558837"/>
          </a:xfrm>
          <a:custGeom>
            <a:avLst/>
            <a:gdLst/>
            <a:ahLst/>
            <a:cxnLst/>
            <a:rect r="r" b="b" t="t" l="l"/>
            <a:pathLst>
              <a:path h="558837" w="673674">
                <a:moveTo>
                  <a:pt x="0" y="0"/>
                </a:moveTo>
                <a:lnTo>
                  <a:pt x="673674" y="0"/>
                </a:lnTo>
                <a:lnTo>
                  <a:pt x="673674" y="558837"/>
                </a:lnTo>
                <a:lnTo>
                  <a:pt x="0" y="5588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04" t="0" r="-504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272472" y="1567472"/>
            <a:ext cx="5884338" cy="983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5"/>
              </a:lnSpc>
              <a:spcBef>
                <a:spcPct val="0"/>
              </a:spcBef>
            </a:pPr>
            <a:r>
              <a:rPr lang="en-US" sz="6373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RESULTS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61078" y="3689208"/>
            <a:ext cx="8628485" cy="2899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13"/>
              </a:lnSpc>
            </a:pPr>
            <a:r>
              <a:rPr lang="en-US" sz="2388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This project enhanced skills in writing complex SQL queries, including subqueries, joins and control flow functions. </a:t>
            </a:r>
          </a:p>
          <a:p>
            <a:pPr algn="just">
              <a:lnSpc>
                <a:spcPts val="2913"/>
              </a:lnSpc>
            </a:pPr>
            <a:r>
              <a:rPr lang="en-US" sz="2388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The detailed analysis of user activity improved my analytical thinking and producing the guiding analysis or marketing strategies to the company. </a:t>
            </a:r>
          </a:p>
          <a:p>
            <a:pPr algn="just">
              <a:lnSpc>
                <a:spcPts val="2913"/>
              </a:lnSpc>
            </a:pPr>
            <a:r>
              <a:rPr lang="en-US" sz="2388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Improved ability to analyze and interpret data, drawing meaningful conclusions to support business decisions.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00525" y="2744262"/>
            <a:ext cx="6038735" cy="5797185"/>
          </a:xfrm>
          <a:custGeom>
            <a:avLst/>
            <a:gdLst/>
            <a:ahLst/>
            <a:cxnLst/>
            <a:rect r="r" b="b" t="t" l="l"/>
            <a:pathLst>
              <a:path h="5797185" w="6038735">
                <a:moveTo>
                  <a:pt x="0" y="0"/>
                </a:moveTo>
                <a:lnTo>
                  <a:pt x="6038735" y="0"/>
                </a:lnTo>
                <a:lnTo>
                  <a:pt x="6038735" y="5797186"/>
                </a:lnTo>
                <a:lnTo>
                  <a:pt x="0" y="57971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39123" y="1483613"/>
            <a:ext cx="8209754" cy="78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3"/>
              </a:lnSpc>
              <a:spcBef>
                <a:spcPct val="0"/>
              </a:spcBef>
            </a:pPr>
            <a:r>
              <a:rPr lang="en-US" sz="4994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PROJECT DESCRIPTION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48740" y="3397192"/>
            <a:ext cx="3217357" cy="337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3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OPERTAION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48740" y="4426195"/>
            <a:ext cx="7533182" cy="2433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4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Operational Analytics involves analyzing a company's end-to-end operations to identify areas for improvement. This project focuses on deriving insights from various datasets to support decision-making in different departments within a company like Microsoft. By investigating metric spikes and understanding user engagement patterns, the project aims to improve the company's operations and address sudden changes in key metrics.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18238" y="2726556"/>
            <a:ext cx="5903985" cy="4833887"/>
          </a:xfrm>
          <a:custGeom>
            <a:avLst/>
            <a:gdLst/>
            <a:ahLst/>
            <a:cxnLst/>
            <a:rect r="r" b="b" t="t" l="l"/>
            <a:pathLst>
              <a:path h="4833887" w="5903985">
                <a:moveTo>
                  <a:pt x="0" y="0"/>
                </a:moveTo>
                <a:lnTo>
                  <a:pt x="5903985" y="0"/>
                </a:lnTo>
                <a:lnTo>
                  <a:pt x="5903985" y="4833888"/>
                </a:lnTo>
                <a:lnTo>
                  <a:pt x="0" y="48338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39123" y="1398854"/>
            <a:ext cx="8209754" cy="78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3"/>
              </a:lnSpc>
              <a:spcBef>
                <a:spcPct val="0"/>
              </a:spcBef>
            </a:pPr>
            <a:r>
              <a:rPr lang="en-US" sz="4994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APPROACH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92286" y="2555240"/>
            <a:ext cx="6434714" cy="5176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40"/>
              </a:lnSpc>
            </a:pPr>
            <a:r>
              <a:rPr lang="en-US" sz="2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The data is analyzed on two case study</a:t>
            </a:r>
          </a:p>
          <a:p>
            <a:pPr algn="just">
              <a:lnSpc>
                <a:spcPts val="2440"/>
              </a:lnSpc>
            </a:pPr>
          </a:p>
          <a:p>
            <a:pPr algn="just">
              <a:lnSpc>
                <a:spcPts val="2440"/>
              </a:lnSpc>
            </a:pPr>
            <a:r>
              <a:rPr lang="en-US" sz="2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case study 1: Job Data Analysis</a:t>
            </a:r>
          </a:p>
          <a:p>
            <a:pPr algn="just">
              <a:lnSpc>
                <a:spcPts val="2440"/>
              </a:lnSpc>
            </a:pPr>
            <a:r>
              <a:rPr lang="en-US" sz="2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Working with a table named job_data, to extract valuable insights. </a:t>
            </a:r>
          </a:p>
          <a:p>
            <a:pPr algn="just">
              <a:lnSpc>
                <a:spcPts val="2440"/>
              </a:lnSpc>
            </a:pPr>
          </a:p>
          <a:p>
            <a:pPr algn="just">
              <a:lnSpc>
                <a:spcPts val="2440"/>
              </a:lnSpc>
            </a:pPr>
            <a:r>
              <a:rPr lang="en-US" sz="2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case study 2: Investigating Metric Spike</a:t>
            </a:r>
          </a:p>
          <a:p>
            <a:pPr algn="just">
              <a:lnSpc>
                <a:spcPts val="2440"/>
              </a:lnSpc>
            </a:pPr>
            <a:r>
              <a:rPr lang="en-US" sz="2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Working with three tables users, events, email_events here, I find out valuable insights that help improve the company’s operations</a:t>
            </a:r>
          </a:p>
          <a:p>
            <a:pPr algn="just">
              <a:lnSpc>
                <a:spcPts val="2440"/>
              </a:lnSpc>
            </a:pPr>
          </a:p>
          <a:p>
            <a:pPr algn="just">
              <a:lnSpc>
                <a:spcPts val="2440"/>
              </a:lnSpc>
            </a:pPr>
            <a:r>
              <a:rPr lang="en-US" sz="2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The approach involves: </a:t>
            </a:r>
          </a:p>
          <a:p>
            <a:pPr algn="just" marL="431801" indent="-215900" lvl="1">
              <a:lnSpc>
                <a:spcPts val="244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Create Database and tables.</a:t>
            </a:r>
          </a:p>
          <a:p>
            <a:pPr algn="just" marL="431801" indent="-215900" lvl="1">
              <a:lnSpc>
                <a:spcPts val="244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Data Exploration of the specified tables. </a:t>
            </a:r>
          </a:p>
          <a:p>
            <a:pPr algn="just" marL="431801" indent="-215900" lvl="1">
              <a:lnSpc>
                <a:spcPts val="244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SQL Query Development. </a:t>
            </a:r>
          </a:p>
          <a:p>
            <a:pPr algn="just" marL="431801" indent="-215900" lvl="1">
              <a:lnSpc>
                <a:spcPts val="244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Analyzing the results drawn from the SQL queries.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73293" y="2749366"/>
            <a:ext cx="6668351" cy="5310416"/>
          </a:xfrm>
          <a:custGeom>
            <a:avLst/>
            <a:gdLst/>
            <a:ahLst/>
            <a:cxnLst/>
            <a:rect r="r" b="b" t="t" l="l"/>
            <a:pathLst>
              <a:path h="5310416" w="6668351">
                <a:moveTo>
                  <a:pt x="0" y="0"/>
                </a:moveTo>
                <a:lnTo>
                  <a:pt x="6668351" y="0"/>
                </a:lnTo>
                <a:lnTo>
                  <a:pt x="6668351" y="5310416"/>
                </a:lnTo>
                <a:lnTo>
                  <a:pt x="0" y="53104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86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05605" y="5051426"/>
            <a:ext cx="5273584" cy="2771029"/>
          </a:xfrm>
          <a:custGeom>
            <a:avLst/>
            <a:gdLst/>
            <a:ahLst/>
            <a:cxnLst/>
            <a:rect r="r" b="b" t="t" l="l"/>
            <a:pathLst>
              <a:path h="2771029" w="5273584">
                <a:moveTo>
                  <a:pt x="0" y="0"/>
                </a:moveTo>
                <a:lnTo>
                  <a:pt x="5273584" y="0"/>
                </a:lnTo>
                <a:lnTo>
                  <a:pt x="5273584" y="2771028"/>
                </a:lnTo>
                <a:lnTo>
                  <a:pt x="0" y="27710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39123" y="1398854"/>
            <a:ext cx="8209754" cy="78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3"/>
              </a:lnSpc>
              <a:spcBef>
                <a:spcPct val="0"/>
              </a:spcBef>
            </a:pPr>
            <a:r>
              <a:rPr lang="en-US" sz="4994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TECH STACK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27365" y="2895419"/>
            <a:ext cx="7830065" cy="1537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799" indent="-215899" lvl="1">
              <a:lnSpc>
                <a:spcPts val="243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MySQL Workbench v8.0.36 for its robust query building capabilities and visual database design. </a:t>
            </a:r>
          </a:p>
          <a:p>
            <a:pPr algn="just" marL="431799" indent="-215899" lvl="1">
              <a:lnSpc>
                <a:spcPts val="243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SQL (Structured Query Language) is utilized for its efficient handling in relational database and performing complex queries or retrieval of data.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79867" y="4713581"/>
            <a:ext cx="10128266" cy="3939761"/>
          </a:xfrm>
          <a:custGeom>
            <a:avLst/>
            <a:gdLst/>
            <a:ahLst/>
            <a:cxnLst/>
            <a:rect r="r" b="b" t="t" l="l"/>
            <a:pathLst>
              <a:path h="3939761" w="10128266">
                <a:moveTo>
                  <a:pt x="0" y="0"/>
                </a:moveTo>
                <a:lnTo>
                  <a:pt x="10128266" y="0"/>
                </a:lnTo>
                <a:lnTo>
                  <a:pt x="10128266" y="3939761"/>
                </a:lnTo>
                <a:lnTo>
                  <a:pt x="0" y="39397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533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39123" y="1398854"/>
            <a:ext cx="8209754" cy="78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3"/>
              </a:lnSpc>
              <a:spcBef>
                <a:spcPct val="0"/>
              </a:spcBef>
            </a:pPr>
            <a:r>
              <a:rPr lang="en-US" sz="4994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INSIGHTS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35183" y="2726342"/>
            <a:ext cx="3781435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JOBS REVIEWED OVER TIME:</a:t>
            </a:r>
            <a:r>
              <a:rPr lang="en-US" sz="2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35183" y="3566136"/>
            <a:ext cx="12639571" cy="604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44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Identifying the number of jobs reviewed per hour for each day in the month of November,</a:t>
            </a:r>
          </a:p>
          <a:p>
            <a:pPr algn="l" marL="431801" indent="-215900" lvl="1">
              <a:lnSpc>
                <a:spcPts val="244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 count() is used with unique job_id and divided by 30 days of the month with hours of the day.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482000" y="4655949"/>
            <a:ext cx="9539740" cy="4602351"/>
          </a:xfrm>
          <a:custGeom>
            <a:avLst/>
            <a:gdLst/>
            <a:ahLst/>
            <a:cxnLst/>
            <a:rect r="r" b="b" t="t" l="l"/>
            <a:pathLst>
              <a:path h="4602351" w="9539740">
                <a:moveTo>
                  <a:pt x="0" y="0"/>
                </a:moveTo>
                <a:lnTo>
                  <a:pt x="9539740" y="0"/>
                </a:lnTo>
                <a:lnTo>
                  <a:pt x="9539740" y="4602351"/>
                </a:lnTo>
                <a:lnTo>
                  <a:pt x="0" y="46023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39123" y="1398854"/>
            <a:ext cx="8209754" cy="78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3"/>
              </a:lnSpc>
              <a:spcBef>
                <a:spcPct val="0"/>
              </a:spcBef>
            </a:pPr>
            <a:r>
              <a:rPr lang="en-US" sz="4994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CASE STUDY 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35183" y="2646917"/>
            <a:ext cx="3624278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THROUGHPUT ANALYSIS: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35183" y="3445387"/>
            <a:ext cx="9878558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44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The 7 day rolling average provides a better view of job processing efficiency, </a:t>
            </a:r>
          </a:p>
          <a:p>
            <a:pPr algn="l" marL="431801" indent="-215900" lvl="1">
              <a:lnSpc>
                <a:spcPts val="244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The data is retrieved using count() divided by total amount of time spent.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479006" y="4802676"/>
            <a:ext cx="8319242" cy="4455624"/>
          </a:xfrm>
          <a:custGeom>
            <a:avLst/>
            <a:gdLst/>
            <a:ahLst/>
            <a:cxnLst/>
            <a:rect r="r" b="b" t="t" l="l"/>
            <a:pathLst>
              <a:path h="4455624" w="8319242">
                <a:moveTo>
                  <a:pt x="0" y="0"/>
                </a:moveTo>
                <a:lnTo>
                  <a:pt x="8319243" y="0"/>
                </a:lnTo>
                <a:lnTo>
                  <a:pt x="8319243" y="4455624"/>
                </a:lnTo>
                <a:lnTo>
                  <a:pt x="0" y="44556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39123" y="1398854"/>
            <a:ext cx="8209754" cy="78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3"/>
              </a:lnSpc>
              <a:spcBef>
                <a:spcPct val="0"/>
              </a:spcBef>
            </a:pPr>
            <a:r>
              <a:rPr lang="en-US" sz="4994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CASE STUDY 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35183" y="2566102"/>
            <a:ext cx="4143823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LANGUAGE SHARING ANALYSIS: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35183" y="3283756"/>
            <a:ext cx="11466883" cy="151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44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Language analysis can be used to reveal the dominant languages, </a:t>
            </a:r>
          </a:p>
          <a:p>
            <a:pPr algn="l" marL="431801" indent="-215900" lvl="1">
              <a:lnSpc>
                <a:spcPts val="244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round() helps in rounding off the floating values, for finding the percentage share we use count().</a:t>
            </a:r>
          </a:p>
          <a:p>
            <a:pPr algn="l" marL="431801" indent="-215900" lvl="1">
              <a:lnSpc>
                <a:spcPts val="244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Cross Join is used for the same table to get the cartesian product and then group by for filtering each language.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67624" y="2936826"/>
            <a:ext cx="5435577" cy="4841333"/>
          </a:xfrm>
          <a:custGeom>
            <a:avLst/>
            <a:gdLst/>
            <a:ahLst/>
            <a:cxnLst/>
            <a:rect r="r" b="b" t="t" l="l"/>
            <a:pathLst>
              <a:path h="4841333" w="5435577">
                <a:moveTo>
                  <a:pt x="0" y="0"/>
                </a:moveTo>
                <a:lnTo>
                  <a:pt x="5435577" y="0"/>
                </a:lnTo>
                <a:lnTo>
                  <a:pt x="5435577" y="4841334"/>
                </a:lnTo>
                <a:lnTo>
                  <a:pt x="0" y="48413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39123" y="1398854"/>
            <a:ext cx="8209754" cy="78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3"/>
              </a:lnSpc>
              <a:spcBef>
                <a:spcPct val="0"/>
              </a:spcBef>
            </a:pPr>
            <a:r>
              <a:rPr lang="en-US" sz="4994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CASE STUDY 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07184" y="2917776"/>
            <a:ext cx="3965693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DUPLICATE ROW ANALYSIS: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07184" y="3929380"/>
            <a:ext cx="8275389" cy="121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44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Identified duplicate rows/entries in the job data, ensuring data accuracy and integrity.  </a:t>
            </a:r>
          </a:p>
          <a:p>
            <a:pPr algn="l" marL="431801" indent="-215900" lvl="1">
              <a:lnSpc>
                <a:spcPts val="244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To find the duplicate rows, i have filtered the row using group by and then i retrieve the count of ids repeated &gt; 1.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44161" y="2927986"/>
            <a:ext cx="6048379" cy="5396549"/>
          </a:xfrm>
          <a:custGeom>
            <a:avLst/>
            <a:gdLst/>
            <a:ahLst/>
            <a:cxnLst/>
            <a:rect r="r" b="b" t="t" l="l"/>
            <a:pathLst>
              <a:path h="5396549" w="6048379">
                <a:moveTo>
                  <a:pt x="0" y="0"/>
                </a:moveTo>
                <a:lnTo>
                  <a:pt x="6048379" y="0"/>
                </a:lnTo>
                <a:lnTo>
                  <a:pt x="6048379" y="5396549"/>
                </a:lnTo>
                <a:lnTo>
                  <a:pt x="0" y="53965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39123" y="1398854"/>
            <a:ext cx="8209754" cy="78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3"/>
              </a:lnSpc>
              <a:spcBef>
                <a:spcPct val="0"/>
              </a:spcBef>
            </a:pPr>
            <a:r>
              <a:rPr lang="en-US" sz="4994">
                <a:solidFill>
                  <a:srgbClr val="404040"/>
                </a:solidFill>
                <a:latin typeface="Now Bold"/>
                <a:ea typeface="Now Bold"/>
                <a:cs typeface="Now Bold"/>
                <a:sym typeface="Now Bold"/>
              </a:rPr>
              <a:t>CASE STUDY 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35183" y="3248933"/>
            <a:ext cx="5227447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WEEKLY USER ENGAGEMENT: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35183" y="4270796"/>
            <a:ext cx="7548026" cy="121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44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Identifying the activeness of the users over weeks, </a:t>
            </a:r>
          </a:p>
          <a:p>
            <a:pPr algn="l" marL="431801" indent="-215900" lvl="1">
              <a:lnSpc>
                <a:spcPts val="244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The activeness of the users is found by using week() to extract week from the date, and count of the job_id by filtering rows by the week number.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DAGKkEE8uuQ</dc:identifier>
  <dcterms:modified xsi:type="dcterms:W3CDTF">2011-08-01T06:04:30Z</dcterms:modified>
  <cp:revision>1</cp:revision>
  <dc:title>Operation ana</dc:title>
</cp:coreProperties>
</file>