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ntserrat Classic Bold" charset="1" panose="00000800000000000000"/>
      <p:regular r:id="rId15"/>
    </p:embeddedFont>
    <p:embeddedFont>
      <p:font typeface="Montserrat Classic"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292235"/>
            <a:ext cx="13665986" cy="1061086"/>
          </a:xfrm>
          <a:prstGeom prst="rect">
            <a:avLst/>
          </a:prstGeom>
        </p:spPr>
        <p:txBody>
          <a:bodyPr anchor="t" rtlCol="false" tIns="0" lIns="0" bIns="0" rIns="0">
            <a:spAutoFit/>
          </a:bodyPr>
          <a:lstStyle/>
          <a:p>
            <a:pPr algn="l">
              <a:lnSpc>
                <a:spcPts val="7920"/>
              </a:lnSpc>
            </a:pPr>
            <a:r>
              <a:rPr lang="en-US" sz="8000">
                <a:solidFill>
                  <a:srgbClr val="004AAD"/>
                </a:solidFill>
                <a:latin typeface="Montserrat Classic Bold"/>
                <a:ea typeface="Montserrat Classic Bold"/>
                <a:cs typeface="Montserrat Classic Bold"/>
                <a:sym typeface="Montserrat Classic Bold"/>
              </a:rPr>
              <a:t>HIRING PROCESS</a:t>
            </a:r>
          </a:p>
        </p:txBody>
      </p:sp>
      <p:sp>
        <p:nvSpPr>
          <p:cNvPr name="TextBox 5" id="5"/>
          <p:cNvSpPr txBox="true"/>
          <p:nvPr/>
        </p:nvSpPr>
        <p:spPr>
          <a:xfrm rot="0">
            <a:off x="1028700" y="4505721"/>
            <a:ext cx="9272116" cy="1061086"/>
          </a:xfrm>
          <a:prstGeom prst="rect">
            <a:avLst/>
          </a:prstGeom>
        </p:spPr>
        <p:txBody>
          <a:bodyPr anchor="t" rtlCol="false" tIns="0" lIns="0" bIns="0" rIns="0">
            <a:spAutoFit/>
          </a:bodyPr>
          <a:lstStyle/>
          <a:p>
            <a:pPr algn="l">
              <a:lnSpc>
                <a:spcPts val="7920"/>
              </a:lnSpc>
            </a:pPr>
            <a:r>
              <a:rPr lang="en-US" sz="8000">
                <a:solidFill>
                  <a:srgbClr val="2BB4D4"/>
                </a:solidFill>
                <a:latin typeface="Montserrat Classic Bold"/>
                <a:ea typeface="Montserrat Classic Bold"/>
                <a:cs typeface="Montserrat Classic Bold"/>
                <a:sym typeface="Montserrat Classic Bold"/>
              </a:rPr>
              <a:t>ANALYTICS</a:t>
            </a:r>
          </a:p>
        </p:txBody>
      </p:sp>
      <p:sp>
        <p:nvSpPr>
          <p:cNvPr name="TextBox 6" id="6"/>
          <p:cNvSpPr txBox="true"/>
          <p:nvPr/>
        </p:nvSpPr>
        <p:spPr>
          <a:xfrm rot="0">
            <a:off x="1028700" y="971550"/>
            <a:ext cx="2614278" cy="504825"/>
          </a:xfrm>
          <a:prstGeom prst="rect">
            <a:avLst/>
          </a:prstGeom>
        </p:spPr>
        <p:txBody>
          <a:bodyPr anchor="t" rtlCol="false" tIns="0" lIns="0" bIns="0" rIns="0">
            <a:spAutoFit/>
          </a:bodyPr>
          <a:lstStyle/>
          <a:p>
            <a:pPr algn="l">
              <a:lnSpc>
                <a:spcPts val="4199"/>
              </a:lnSpc>
            </a:pPr>
            <a:r>
              <a:rPr lang="en-US" sz="2999">
                <a:solidFill>
                  <a:srgbClr val="004AAD"/>
                </a:solidFill>
                <a:latin typeface="Montserrat Classic Bold"/>
                <a:ea typeface="Montserrat Classic Bold"/>
                <a:cs typeface="Montserrat Classic Bold"/>
                <a:sym typeface="Montserrat Classic Bold"/>
              </a:rPr>
              <a:t>12/07/2024</a:t>
            </a:r>
          </a:p>
        </p:txBody>
      </p:sp>
      <p:sp>
        <p:nvSpPr>
          <p:cNvPr name="TextBox 7" id="7"/>
          <p:cNvSpPr txBox="true"/>
          <p:nvPr/>
        </p:nvSpPr>
        <p:spPr>
          <a:xfrm rot="0">
            <a:off x="1028700" y="7674383"/>
            <a:ext cx="4851878" cy="860425"/>
          </a:xfrm>
          <a:prstGeom prst="rect">
            <a:avLst/>
          </a:prstGeom>
        </p:spPr>
        <p:txBody>
          <a:bodyPr anchor="t" rtlCol="false" tIns="0" lIns="0" bIns="0" rIns="0">
            <a:spAutoFit/>
          </a:bodyPr>
          <a:lstStyle/>
          <a:p>
            <a:pPr algn="l">
              <a:lnSpc>
                <a:spcPts val="3499"/>
              </a:lnSpc>
            </a:pPr>
            <a:r>
              <a:rPr lang="en-US" sz="2499" spc="124">
                <a:solidFill>
                  <a:srgbClr val="2E2E2E"/>
                </a:solidFill>
                <a:latin typeface="Montserrat Classic"/>
                <a:ea typeface="Montserrat Classic"/>
                <a:cs typeface="Montserrat Classic"/>
                <a:sym typeface="Montserrat Classic"/>
              </a:rPr>
              <a:t>Presented by,</a:t>
            </a:r>
          </a:p>
          <a:p>
            <a:pPr algn="l">
              <a:lnSpc>
                <a:spcPts val="3499"/>
              </a:lnSpc>
            </a:pPr>
            <a:r>
              <a:rPr lang="en-US" sz="2499" spc="124">
                <a:solidFill>
                  <a:srgbClr val="2E2E2E"/>
                </a:solidFill>
                <a:latin typeface="Montserrat Classic"/>
                <a:ea typeface="Montserrat Classic"/>
                <a:cs typeface="Montserrat Classic"/>
                <a:sym typeface="Montserrat Classic"/>
              </a:rPr>
              <a:t>Manu Moolimani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562556" y="2534596"/>
            <a:ext cx="10884489" cy="8846121"/>
          </a:xfrm>
          <a:custGeom>
            <a:avLst/>
            <a:gdLst/>
            <a:ahLst/>
            <a:cxnLst/>
            <a:rect r="r" b="b" t="t" l="l"/>
            <a:pathLst>
              <a:path h="8846121" w="10884489">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50530"/>
            <a:ext cx="11339643"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PROJECT DESCRIPTION</a:t>
            </a:r>
          </a:p>
        </p:txBody>
      </p:sp>
      <p:sp>
        <p:nvSpPr>
          <p:cNvPr name="TextBox 4" id="4"/>
          <p:cNvSpPr txBox="true"/>
          <p:nvPr/>
        </p:nvSpPr>
        <p:spPr>
          <a:xfrm rot="0">
            <a:off x="1028700" y="3392766"/>
            <a:ext cx="7181474" cy="3479165"/>
          </a:xfrm>
          <a:prstGeom prst="rect">
            <a:avLst/>
          </a:prstGeom>
        </p:spPr>
        <p:txBody>
          <a:bodyPr anchor="t" rtlCol="false" tIns="0" lIns="0" bIns="0" rIns="0">
            <a:spAutoFit/>
          </a:bodyPr>
          <a:lstStyle/>
          <a:p>
            <a:pPr algn="just">
              <a:lnSpc>
                <a:spcPts val="3519"/>
              </a:lnSpc>
            </a:pPr>
            <a:r>
              <a:rPr lang="en-US" sz="2199">
                <a:solidFill>
                  <a:srgbClr val="2E2E2E"/>
                </a:solidFill>
                <a:latin typeface="Montserrat Classic"/>
                <a:ea typeface="Montserrat Classic"/>
                <a:cs typeface="Montserrat Classic"/>
                <a:sym typeface="Montserrat Classic"/>
              </a:rPr>
              <a:t>The hiring process is a crucial function of any company, and understanding trends such as the number of rejections, interviews, job types, and vacancies can provide valuable insights for the hiring department. By handling the tasks such as checking missing data, and summarizing the data, The aim to enhance the company’s hiring strategies.</a:t>
            </a:r>
          </a:p>
        </p:txBody>
      </p:sp>
      <p:grpSp>
        <p:nvGrpSpPr>
          <p:cNvPr name="Group 5" id="5"/>
          <p:cNvGrpSpPr/>
          <p:nvPr/>
        </p:nvGrpSpPr>
        <p:grpSpPr>
          <a:xfrm rot="0">
            <a:off x="8750300" y="3564216"/>
            <a:ext cx="8509000" cy="5270500"/>
            <a:chOff x="0" y="0"/>
            <a:chExt cx="11345333" cy="7027333"/>
          </a:xfrm>
        </p:grpSpPr>
        <p:pic>
          <p:nvPicPr>
            <p:cNvPr name="Picture 6" id="6"/>
            <p:cNvPicPr>
              <a:picLocks noChangeAspect="true"/>
            </p:cNvPicPr>
            <p:nvPr/>
          </p:nvPicPr>
          <p:blipFill>
            <a:blip r:embed="rId4"/>
            <a:srcRect l="0" t="3544" r="0" b="3544"/>
            <a:stretch>
              <a:fillRect/>
            </a:stretch>
          </p:blipFill>
          <p:spPr>
            <a:xfrm flipH="false" flipV="false">
              <a:off x="0" y="0"/>
              <a:ext cx="11345333" cy="7027333"/>
            </a:xfrm>
            <a:prstGeom prst="rect">
              <a:avLst/>
            </a:prstGeom>
          </p:spPr>
        </p:pic>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1577152" y="-790189"/>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275157" y="2469442"/>
            <a:ext cx="8218664" cy="5475685"/>
          </a:xfrm>
          <a:custGeom>
            <a:avLst/>
            <a:gdLst/>
            <a:ahLst/>
            <a:cxnLst/>
            <a:rect r="r" b="b" t="t" l="l"/>
            <a:pathLst>
              <a:path h="5475685" w="8218664">
                <a:moveTo>
                  <a:pt x="0" y="0"/>
                </a:moveTo>
                <a:lnTo>
                  <a:pt x="8218664" y="0"/>
                </a:lnTo>
                <a:lnTo>
                  <a:pt x="8218664" y="5475684"/>
                </a:lnTo>
                <a:lnTo>
                  <a:pt x="0" y="5475684"/>
                </a:lnTo>
                <a:lnTo>
                  <a:pt x="0" y="0"/>
                </a:lnTo>
                <a:close/>
              </a:path>
            </a:pathLst>
          </a:custGeom>
          <a:blipFill>
            <a:blip r:embed="rId6"/>
            <a:stretch>
              <a:fillRect l="0" t="0" r="0" b="0"/>
            </a:stretch>
          </a:blipFill>
        </p:spPr>
      </p:sp>
      <p:sp>
        <p:nvSpPr>
          <p:cNvPr name="TextBox 5" id="5"/>
          <p:cNvSpPr txBox="true"/>
          <p:nvPr/>
        </p:nvSpPr>
        <p:spPr>
          <a:xfrm rot="0">
            <a:off x="1028700" y="1291839"/>
            <a:ext cx="7145468"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APPROACH</a:t>
            </a:r>
          </a:p>
        </p:txBody>
      </p:sp>
      <p:sp>
        <p:nvSpPr>
          <p:cNvPr name="TextBox 6" id="6"/>
          <p:cNvSpPr txBox="true"/>
          <p:nvPr/>
        </p:nvSpPr>
        <p:spPr>
          <a:xfrm rot="0">
            <a:off x="1028700" y="2383717"/>
            <a:ext cx="7478477" cy="2602865"/>
          </a:xfrm>
          <a:prstGeom prst="rect">
            <a:avLst/>
          </a:prstGeom>
        </p:spPr>
        <p:txBody>
          <a:bodyPr anchor="t" rtlCol="false" tIns="0" lIns="0" bIns="0" rIns="0">
            <a:spAutoFit/>
          </a:bodyPr>
          <a:lstStyle/>
          <a:p>
            <a:pPr algn="l">
              <a:lnSpc>
                <a:spcPts val="3519"/>
              </a:lnSpc>
            </a:pPr>
            <a:r>
              <a:rPr lang="en-US" sz="2199">
                <a:solidFill>
                  <a:srgbClr val="2E2E2E"/>
                </a:solidFill>
                <a:latin typeface="Montserrat Classic"/>
                <a:ea typeface="Montserrat Classic"/>
                <a:cs typeface="Montserrat Classic"/>
                <a:sym typeface="Montserrat Classic"/>
              </a:rPr>
              <a:t>The Project involves: Data Cleaning, Clubbing Columns, Outlier Detection, Removing outliers and data summary. These steps allowed us to gain a deeper understanding of the data distribution and derive meaningful insights, which help in improving the hiring strategy.</a:t>
            </a:r>
          </a:p>
        </p:txBody>
      </p:sp>
      <p:sp>
        <p:nvSpPr>
          <p:cNvPr name="TextBox 7" id="7"/>
          <p:cNvSpPr txBox="true"/>
          <p:nvPr/>
        </p:nvSpPr>
        <p:spPr>
          <a:xfrm rot="0">
            <a:off x="1028700" y="6016239"/>
            <a:ext cx="7145468"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TECH-STACK</a:t>
            </a:r>
          </a:p>
        </p:txBody>
      </p:sp>
      <p:sp>
        <p:nvSpPr>
          <p:cNvPr name="TextBox 8" id="8"/>
          <p:cNvSpPr txBox="true"/>
          <p:nvPr/>
        </p:nvSpPr>
        <p:spPr>
          <a:xfrm rot="0">
            <a:off x="1028700" y="7086215"/>
            <a:ext cx="7478477" cy="1288415"/>
          </a:xfrm>
          <a:prstGeom prst="rect">
            <a:avLst/>
          </a:prstGeom>
        </p:spPr>
        <p:txBody>
          <a:bodyPr anchor="t" rtlCol="false" tIns="0" lIns="0" bIns="0" rIns="0">
            <a:spAutoFit/>
          </a:bodyPr>
          <a:lstStyle/>
          <a:p>
            <a:pPr algn="l">
              <a:lnSpc>
                <a:spcPts val="3519"/>
              </a:lnSpc>
            </a:pPr>
            <a:r>
              <a:rPr lang="en-US" sz="2199">
                <a:solidFill>
                  <a:srgbClr val="2E2E2E"/>
                </a:solidFill>
                <a:latin typeface="Montserrat Classic"/>
                <a:ea typeface="Montserrat Classic"/>
                <a:cs typeface="Montserrat Classic"/>
                <a:sym typeface="Montserrat Classic"/>
              </a:rPr>
              <a:t>Microsoft Excel: Version 2406, Excel provides powerful data analysis and visualization capabilities, which are ideal for handling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14425"/>
            <a:ext cx="10703562"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HIRING ANALYSIS</a:t>
            </a:r>
          </a:p>
        </p:txBody>
      </p:sp>
      <p:sp>
        <p:nvSpPr>
          <p:cNvPr name="TextBox 5" id="5"/>
          <p:cNvSpPr txBox="true"/>
          <p:nvPr/>
        </p:nvSpPr>
        <p:spPr>
          <a:xfrm rot="0">
            <a:off x="9488745" y="3397076"/>
            <a:ext cx="7953621" cy="2602865"/>
          </a:xfrm>
          <a:prstGeom prst="rect">
            <a:avLst/>
          </a:prstGeom>
        </p:spPr>
        <p:txBody>
          <a:bodyPr anchor="t" rtlCol="false" tIns="0" lIns="0" bIns="0" rIns="0">
            <a:spAutoFit/>
          </a:bodyPr>
          <a:lstStyle/>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Task was to determine the number of males and females hired by the company, It can be achieved using formula or pivot table. </a:t>
            </a:r>
          </a:p>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This insight helps company better understand the number people hired and maintain a good gender balance.</a:t>
            </a:r>
          </a:p>
        </p:txBody>
      </p:sp>
      <p:sp>
        <p:nvSpPr>
          <p:cNvPr name="Freeform 6" id="6"/>
          <p:cNvSpPr/>
          <p:nvPr/>
        </p:nvSpPr>
        <p:spPr>
          <a:xfrm flipH="false" flipV="false" rot="1505868">
            <a:off x="8866099" y="-4132210"/>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28700" y="2529105"/>
            <a:ext cx="7547728" cy="5619173"/>
          </a:xfrm>
          <a:custGeom>
            <a:avLst/>
            <a:gdLst/>
            <a:ahLst/>
            <a:cxnLst/>
            <a:rect r="r" b="b" t="t" l="l"/>
            <a:pathLst>
              <a:path h="5619173" w="7547728">
                <a:moveTo>
                  <a:pt x="0" y="0"/>
                </a:moveTo>
                <a:lnTo>
                  <a:pt x="7547728" y="0"/>
                </a:lnTo>
                <a:lnTo>
                  <a:pt x="7547728" y="5619172"/>
                </a:lnTo>
                <a:lnTo>
                  <a:pt x="0" y="5619172"/>
                </a:lnTo>
                <a:lnTo>
                  <a:pt x="0" y="0"/>
                </a:lnTo>
                <a:close/>
              </a:path>
            </a:pathLst>
          </a:custGeom>
          <a:blipFill>
            <a:blip r:embed="rId8"/>
            <a:stretch>
              <a:fillRect l="0" t="0" r="0" b="0"/>
            </a:stretch>
          </a:blipFill>
        </p:spPr>
      </p:sp>
      <p:sp>
        <p:nvSpPr>
          <p:cNvPr name="Freeform 8" id="8"/>
          <p:cNvSpPr/>
          <p:nvPr/>
        </p:nvSpPr>
        <p:spPr>
          <a:xfrm flipH="false" flipV="false" rot="0">
            <a:off x="14785377" y="6557232"/>
            <a:ext cx="1548463" cy="974134"/>
          </a:xfrm>
          <a:custGeom>
            <a:avLst/>
            <a:gdLst/>
            <a:ahLst/>
            <a:cxnLst/>
            <a:rect r="r" b="b" t="t" l="l"/>
            <a:pathLst>
              <a:path h="974134" w="1548463">
                <a:moveTo>
                  <a:pt x="0" y="0"/>
                </a:moveTo>
                <a:lnTo>
                  <a:pt x="1548464" y="0"/>
                </a:lnTo>
                <a:lnTo>
                  <a:pt x="1548464" y="974134"/>
                </a:lnTo>
                <a:lnTo>
                  <a:pt x="0" y="974134"/>
                </a:lnTo>
                <a:lnTo>
                  <a:pt x="0" y="0"/>
                </a:lnTo>
                <a:close/>
              </a:path>
            </a:pathLst>
          </a:custGeom>
          <a:blipFill>
            <a:blip r:embed="rId9"/>
            <a:stretch>
              <a:fillRect l="-13588" t="-17377" r="-8627" b="-16762"/>
            </a:stretch>
          </a:blipFill>
        </p:spPr>
      </p:sp>
      <p:sp>
        <p:nvSpPr>
          <p:cNvPr name="Freeform 9" id="9"/>
          <p:cNvSpPr/>
          <p:nvPr/>
        </p:nvSpPr>
        <p:spPr>
          <a:xfrm flipH="false" flipV="false" rot="0">
            <a:off x="9915134" y="6557232"/>
            <a:ext cx="4870244" cy="553031"/>
          </a:xfrm>
          <a:custGeom>
            <a:avLst/>
            <a:gdLst/>
            <a:ahLst/>
            <a:cxnLst/>
            <a:rect r="r" b="b" t="t" l="l"/>
            <a:pathLst>
              <a:path h="553031" w="4870244">
                <a:moveTo>
                  <a:pt x="0" y="0"/>
                </a:moveTo>
                <a:lnTo>
                  <a:pt x="4870243" y="0"/>
                </a:lnTo>
                <a:lnTo>
                  <a:pt x="4870243" y="553031"/>
                </a:lnTo>
                <a:lnTo>
                  <a:pt x="0" y="553031"/>
                </a:lnTo>
                <a:lnTo>
                  <a:pt x="0" y="0"/>
                </a:lnTo>
                <a:close/>
              </a:path>
            </a:pathLst>
          </a:custGeom>
          <a:blipFill>
            <a:blip r:embed="rId10"/>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14425"/>
            <a:ext cx="10703562"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SALARY ANALYSIS</a:t>
            </a:r>
          </a:p>
        </p:txBody>
      </p:sp>
      <p:sp>
        <p:nvSpPr>
          <p:cNvPr name="TextBox 5" id="5"/>
          <p:cNvSpPr txBox="true"/>
          <p:nvPr/>
        </p:nvSpPr>
        <p:spPr>
          <a:xfrm rot="0">
            <a:off x="9723217" y="3397076"/>
            <a:ext cx="7191633" cy="2602865"/>
          </a:xfrm>
          <a:prstGeom prst="rect">
            <a:avLst/>
          </a:prstGeom>
        </p:spPr>
        <p:txBody>
          <a:bodyPr anchor="t" rtlCol="false" tIns="0" lIns="0" bIns="0" rIns="0">
            <a:spAutoFit/>
          </a:bodyPr>
          <a:lstStyle/>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Calculating the average salary offered by the company, this insights can drawn using Excel functions and pivot table.</a:t>
            </a:r>
          </a:p>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The average salary offered by the company is </a:t>
            </a:r>
            <a:r>
              <a:rPr lang="en-US" sz="2199">
                <a:solidFill>
                  <a:srgbClr val="2E2E2E"/>
                </a:solidFill>
                <a:latin typeface="Montserrat Classic Bold"/>
                <a:ea typeface="Montserrat Classic Bold"/>
                <a:cs typeface="Montserrat Classic Bold"/>
                <a:sym typeface="Montserrat Classic Bold"/>
              </a:rPr>
              <a:t>$49983.03</a:t>
            </a:r>
            <a:r>
              <a:rPr lang="en-US" sz="2199">
                <a:solidFill>
                  <a:srgbClr val="2E2E2E"/>
                </a:solidFill>
                <a:latin typeface="Montserrat Classic"/>
                <a:ea typeface="Montserrat Classic"/>
                <a:cs typeface="Montserrat Classic"/>
                <a:sym typeface="Montserrat Classic"/>
              </a:rPr>
              <a:t>, this helps in understanding general compensation level in the company. </a:t>
            </a:r>
          </a:p>
        </p:txBody>
      </p:sp>
      <p:sp>
        <p:nvSpPr>
          <p:cNvPr name="Freeform 6" id="6"/>
          <p:cNvSpPr/>
          <p:nvPr/>
        </p:nvSpPr>
        <p:spPr>
          <a:xfrm flipH="false" flipV="false" rot="1505868">
            <a:off x="8866099" y="-4224967"/>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246293" y="6871613"/>
            <a:ext cx="3618649" cy="669202"/>
          </a:xfrm>
          <a:custGeom>
            <a:avLst/>
            <a:gdLst/>
            <a:ahLst/>
            <a:cxnLst/>
            <a:rect r="r" b="b" t="t" l="l"/>
            <a:pathLst>
              <a:path h="669202" w="3618649">
                <a:moveTo>
                  <a:pt x="0" y="0"/>
                </a:moveTo>
                <a:lnTo>
                  <a:pt x="3618649" y="0"/>
                </a:lnTo>
                <a:lnTo>
                  <a:pt x="3618649" y="669202"/>
                </a:lnTo>
                <a:lnTo>
                  <a:pt x="0" y="669202"/>
                </a:lnTo>
                <a:lnTo>
                  <a:pt x="0" y="0"/>
                </a:lnTo>
                <a:close/>
              </a:path>
            </a:pathLst>
          </a:custGeom>
          <a:blipFill>
            <a:blip r:embed="rId8"/>
            <a:stretch>
              <a:fillRect l="0" t="0" r="0" b="0"/>
            </a:stretch>
          </a:blipFill>
        </p:spPr>
      </p:sp>
      <p:sp>
        <p:nvSpPr>
          <p:cNvPr name="Freeform 8" id="8"/>
          <p:cNvSpPr/>
          <p:nvPr/>
        </p:nvSpPr>
        <p:spPr>
          <a:xfrm flipH="false" flipV="false" rot="0">
            <a:off x="1248117" y="2644630"/>
            <a:ext cx="7895883" cy="4997741"/>
          </a:xfrm>
          <a:custGeom>
            <a:avLst/>
            <a:gdLst/>
            <a:ahLst/>
            <a:cxnLst/>
            <a:rect r="r" b="b" t="t" l="l"/>
            <a:pathLst>
              <a:path h="4997741" w="7895883">
                <a:moveTo>
                  <a:pt x="0" y="0"/>
                </a:moveTo>
                <a:lnTo>
                  <a:pt x="7895883" y="0"/>
                </a:lnTo>
                <a:lnTo>
                  <a:pt x="7895883" y="4997740"/>
                </a:lnTo>
                <a:lnTo>
                  <a:pt x="0" y="4997740"/>
                </a:lnTo>
                <a:lnTo>
                  <a:pt x="0" y="0"/>
                </a:lnTo>
                <a:close/>
              </a:path>
            </a:pathLst>
          </a:custGeom>
          <a:blipFill>
            <a:blip r:embed="rId9"/>
            <a:stretch>
              <a:fillRect l="0" t="0" r="-2087" b="-640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14425"/>
            <a:ext cx="10703562"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SALARY DISTRIBUTION </a:t>
            </a:r>
          </a:p>
        </p:txBody>
      </p:sp>
      <p:sp>
        <p:nvSpPr>
          <p:cNvPr name="TextBox 5" id="5"/>
          <p:cNvSpPr txBox="true"/>
          <p:nvPr/>
        </p:nvSpPr>
        <p:spPr>
          <a:xfrm rot="0">
            <a:off x="9592654" y="3302967"/>
            <a:ext cx="7369763" cy="2602865"/>
          </a:xfrm>
          <a:prstGeom prst="rect">
            <a:avLst/>
          </a:prstGeom>
        </p:spPr>
        <p:txBody>
          <a:bodyPr anchor="t" rtlCol="false" tIns="0" lIns="0" bIns="0" rIns="0">
            <a:spAutoFit/>
          </a:bodyPr>
          <a:lstStyle/>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The class intervals help in better visualizing the data, that how salary is distributed among the employees. </a:t>
            </a:r>
          </a:p>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The histogram is used for better visualization, it can be drawn using the Excel function with filtering each department.</a:t>
            </a: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003348" y="7231270"/>
            <a:ext cx="4897241" cy="467121"/>
          </a:xfrm>
          <a:custGeom>
            <a:avLst/>
            <a:gdLst/>
            <a:ahLst/>
            <a:cxnLst/>
            <a:rect r="r" b="b" t="t" l="l"/>
            <a:pathLst>
              <a:path h="467121" w="4897241">
                <a:moveTo>
                  <a:pt x="0" y="0"/>
                </a:moveTo>
                <a:lnTo>
                  <a:pt x="4897241" y="0"/>
                </a:lnTo>
                <a:lnTo>
                  <a:pt x="4897241" y="467121"/>
                </a:lnTo>
                <a:lnTo>
                  <a:pt x="0" y="467121"/>
                </a:lnTo>
                <a:lnTo>
                  <a:pt x="0" y="0"/>
                </a:lnTo>
                <a:close/>
              </a:path>
            </a:pathLst>
          </a:custGeom>
          <a:blipFill>
            <a:blip r:embed="rId8"/>
            <a:stretch>
              <a:fillRect l="0" t="0" r="0" b="0"/>
            </a:stretch>
          </a:blipFill>
        </p:spPr>
      </p:sp>
      <p:sp>
        <p:nvSpPr>
          <p:cNvPr name="Freeform 8" id="8"/>
          <p:cNvSpPr/>
          <p:nvPr/>
        </p:nvSpPr>
        <p:spPr>
          <a:xfrm flipH="false" flipV="false" rot="0">
            <a:off x="10003348" y="7698391"/>
            <a:ext cx="4897241" cy="458472"/>
          </a:xfrm>
          <a:custGeom>
            <a:avLst/>
            <a:gdLst/>
            <a:ahLst/>
            <a:cxnLst/>
            <a:rect r="r" b="b" t="t" l="l"/>
            <a:pathLst>
              <a:path h="458472" w="4897241">
                <a:moveTo>
                  <a:pt x="0" y="0"/>
                </a:moveTo>
                <a:lnTo>
                  <a:pt x="4897241" y="0"/>
                </a:lnTo>
                <a:lnTo>
                  <a:pt x="4897241" y="458473"/>
                </a:lnTo>
                <a:lnTo>
                  <a:pt x="0" y="458473"/>
                </a:lnTo>
                <a:lnTo>
                  <a:pt x="0" y="0"/>
                </a:lnTo>
                <a:close/>
              </a:path>
            </a:pathLst>
          </a:custGeom>
          <a:blipFill>
            <a:blip r:embed="rId9"/>
            <a:stretch>
              <a:fillRect l="0" t="-1100" r="0" b="-1100"/>
            </a:stretch>
          </a:blipFill>
        </p:spPr>
      </p:sp>
      <p:sp>
        <p:nvSpPr>
          <p:cNvPr name="Freeform 9" id="9"/>
          <p:cNvSpPr/>
          <p:nvPr/>
        </p:nvSpPr>
        <p:spPr>
          <a:xfrm flipH="false" flipV="false" rot="0">
            <a:off x="1351045" y="2799076"/>
            <a:ext cx="7348004" cy="4688849"/>
          </a:xfrm>
          <a:custGeom>
            <a:avLst/>
            <a:gdLst/>
            <a:ahLst/>
            <a:cxnLst/>
            <a:rect r="r" b="b" t="t" l="l"/>
            <a:pathLst>
              <a:path h="4688849" w="7348004">
                <a:moveTo>
                  <a:pt x="0" y="0"/>
                </a:moveTo>
                <a:lnTo>
                  <a:pt x="7348004" y="0"/>
                </a:lnTo>
                <a:lnTo>
                  <a:pt x="7348004" y="4688848"/>
                </a:lnTo>
                <a:lnTo>
                  <a:pt x="0" y="4688848"/>
                </a:lnTo>
                <a:lnTo>
                  <a:pt x="0" y="0"/>
                </a:lnTo>
                <a:close/>
              </a:path>
            </a:pathLst>
          </a:custGeom>
          <a:blipFill>
            <a:blip r:embed="rId10"/>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14425"/>
            <a:ext cx="10703562"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DEPARTMENTAL ANALYSIS</a:t>
            </a:r>
          </a:p>
        </p:txBody>
      </p:sp>
      <p:sp>
        <p:nvSpPr>
          <p:cNvPr name="TextBox 5" id="5"/>
          <p:cNvSpPr txBox="true"/>
          <p:nvPr/>
        </p:nvSpPr>
        <p:spPr>
          <a:xfrm rot="0">
            <a:off x="10023135" y="3095431"/>
            <a:ext cx="6998659" cy="2602865"/>
          </a:xfrm>
          <a:prstGeom prst="rect">
            <a:avLst/>
          </a:prstGeom>
        </p:spPr>
        <p:txBody>
          <a:bodyPr anchor="t" rtlCol="false" tIns="0" lIns="0" bIns="0" rIns="0">
            <a:spAutoFit/>
          </a:bodyPr>
          <a:lstStyle/>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The graphs &amp; pie chart are used to show the portion of people working in different departments. </a:t>
            </a:r>
          </a:p>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This insight helps in allocation of resources, pie chart/graph revealed the proportion of people working in different departments. </a:t>
            </a: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15527" y="2435149"/>
            <a:ext cx="7728473" cy="5416702"/>
          </a:xfrm>
          <a:custGeom>
            <a:avLst/>
            <a:gdLst/>
            <a:ahLst/>
            <a:cxnLst/>
            <a:rect r="r" b="b" t="t" l="l"/>
            <a:pathLst>
              <a:path h="5416702" w="7728473">
                <a:moveTo>
                  <a:pt x="0" y="0"/>
                </a:moveTo>
                <a:lnTo>
                  <a:pt x="7728473" y="0"/>
                </a:lnTo>
                <a:lnTo>
                  <a:pt x="7728473" y="5416702"/>
                </a:lnTo>
                <a:lnTo>
                  <a:pt x="0" y="5416702"/>
                </a:lnTo>
                <a:lnTo>
                  <a:pt x="0" y="0"/>
                </a:lnTo>
                <a:close/>
              </a:path>
            </a:pathLst>
          </a:custGeom>
          <a:blipFill>
            <a:blip r:embed="rId8"/>
            <a:stretch>
              <a:fillRect l="0" t="0" r="0" b="0"/>
            </a:stretch>
          </a:blipFill>
        </p:spPr>
      </p:sp>
      <p:sp>
        <p:nvSpPr>
          <p:cNvPr name="Freeform 8" id="8"/>
          <p:cNvSpPr/>
          <p:nvPr/>
        </p:nvSpPr>
        <p:spPr>
          <a:xfrm flipH="false" flipV="false" rot="0">
            <a:off x="9566720" y="6215345"/>
            <a:ext cx="7692580" cy="2134820"/>
          </a:xfrm>
          <a:custGeom>
            <a:avLst/>
            <a:gdLst/>
            <a:ahLst/>
            <a:cxnLst/>
            <a:rect r="r" b="b" t="t" l="l"/>
            <a:pathLst>
              <a:path h="2134820" w="7692580">
                <a:moveTo>
                  <a:pt x="0" y="0"/>
                </a:moveTo>
                <a:lnTo>
                  <a:pt x="7692580" y="0"/>
                </a:lnTo>
                <a:lnTo>
                  <a:pt x="7692580" y="2134820"/>
                </a:lnTo>
                <a:lnTo>
                  <a:pt x="0" y="2134820"/>
                </a:lnTo>
                <a:lnTo>
                  <a:pt x="0" y="0"/>
                </a:lnTo>
                <a:close/>
              </a:path>
            </a:pathLst>
          </a:custGeom>
          <a:blipFill>
            <a:blip r:embed="rId9"/>
            <a:stretch>
              <a:fillRect l="-15630" t="-58408" r="-1929" b="-1226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14425"/>
            <a:ext cx="10703562"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POSTION TIRE ANALYSIS</a:t>
            </a:r>
          </a:p>
        </p:txBody>
      </p:sp>
      <p:sp>
        <p:nvSpPr>
          <p:cNvPr name="TextBox 5" id="5"/>
          <p:cNvSpPr txBox="true"/>
          <p:nvPr/>
        </p:nvSpPr>
        <p:spPr>
          <a:xfrm rot="0">
            <a:off x="9830916" y="2737225"/>
            <a:ext cx="6775997" cy="2602865"/>
          </a:xfrm>
          <a:prstGeom prst="rect">
            <a:avLst/>
          </a:prstGeom>
        </p:spPr>
        <p:txBody>
          <a:bodyPr anchor="t" rtlCol="false" tIns="0" lIns="0" bIns="0" rIns="0">
            <a:spAutoFit/>
          </a:bodyPr>
          <a:lstStyle/>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Analyze different position tiers within the company, It helps in understanding the distribution of the positions across different tires. </a:t>
            </a:r>
          </a:p>
          <a:p>
            <a:pPr algn="l" marL="474979" indent="-237490" lvl="1">
              <a:lnSpc>
                <a:spcPts val="3519"/>
              </a:lnSpc>
              <a:buFont typeface="Arial"/>
              <a:buChar char="•"/>
            </a:pPr>
            <a:r>
              <a:rPr lang="en-US" sz="2199">
                <a:solidFill>
                  <a:srgbClr val="2E2E2E"/>
                </a:solidFill>
                <a:latin typeface="Montserrat Classic"/>
                <a:ea typeface="Montserrat Classic"/>
                <a:cs typeface="Montserrat Classic"/>
                <a:sym typeface="Montserrat Classic"/>
              </a:rPr>
              <a:t>Using bar graph, we identify the position tier distribution of the company.</a:t>
            </a: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66278" y="2130250"/>
            <a:ext cx="7258268" cy="6419679"/>
          </a:xfrm>
          <a:custGeom>
            <a:avLst/>
            <a:gdLst/>
            <a:ahLst/>
            <a:cxnLst/>
            <a:rect r="r" b="b" t="t" l="l"/>
            <a:pathLst>
              <a:path h="6419679" w="7258268">
                <a:moveTo>
                  <a:pt x="0" y="0"/>
                </a:moveTo>
                <a:lnTo>
                  <a:pt x="7258268" y="0"/>
                </a:lnTo>
                <a:lnTo>
                  <a:pt x="7258268" y="6419679"/>
                </a:lnTo>
                <a:lnTo>
                  <a:pt x="0" y="6419679"/>
                </a:lnTo>
                <a:lnTo>
                  <a:pt x="0" y="0"/>
                </a:lnTo>
                <a:close/>
              </a:path>
            </a:pathLst>
          </a:custGeom>
          <a:blipFill>
            <a:blip r:embed="rId8"/>
            <a:stretch>
              <a:fillRect l="0" t="0" r="0" b="-3753"/>
            </a:stretch>
          </a:blipFill>
        </p:spPr>
      </p:sp>
      <p:sp>
        <p:nvSpPr>
          <p:cNvPr name="Freeform 8" id="8"/>
          <p:cNvSpPr/>
          <p:nvPr/>
        </p:nvSpPr>
        <p:spPr>
          <a:xfrm flipH="false" flipV="false" rot="0">
            <a:off x="9983795" y="5614619"/>
            <a:ext cx="6856187" cy="3247207"/>
          </a:xfrm>
          <a:custGeom>
            <a:avLst/>
            <a:gdLst/>
            <a:ahLst/>
            <a:cxnLst/>
            <a:rect r="r" b="b" t="t" l="l"/>
            <a:pathLst>
              <a:path h="3247207" w="6856187">
                <a:moveTo>
                  <a:pt x="0" y="0"/>
                </a:moveTo>
                <a:lnTo>
                  <a:pt x="6856187" y="0"/>
                </a:lnTo>
                <a:lnTo>
                  <a:pt x="6856187" y="3247207"/>
                </a:lnTo>
                <a:lnTo>
                  <a:pt x="0" y="3247207"/>
                </a:lnTo>
                <a:lnTo>
                  <a:pt x="0" y="0"/>
                </a:lnTo>
                <a:close/>
              </a:path>
            </a:pathLst>
          </a:custGeom>
          <a:blipFill>
            <a:blip r:embed="rId9"/>
            <a:stretch>
              <a:fillRect l="-26136" t="-16760" r="-15294" b="-2376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090905"/>
            <a:ext cx="7668771" cy="2602865"/>
          </a:xfrm>
          <a:prstGeom prst="rect">
            <a:avLst/>
          </a:prstGeom>
        </p:spPr>
        <p:txBody>
          <a:bodyPr anchor="t" rtlCol="false" tIns="0" lIns="0" bIns="0" rIns="0">
            <a:spAutoFit/>
          </a:bodyPr>
          <a:lstStyle/>
          <a:p>
            <a:pPr algn="just">
              <a:lnSpc>
                <a:spcPts val="3519"/>
              </a:lnSpc>
            </a:pPr>
            <a:r>
              <a:rPr lang="en-US" sz="2199">
                <a:solidFill>
                  <a:srgbClr val="2E2E2E"/>
                </a:solidFill>
                <a:latin typeface="Montserrat Classic"/>
                <a:ea typeface="Montserrat Classic"/>
                <a:cs typeface="Montserrat Classic"/>
                <a:sym typeface="Montserrat Classic"/>
              </a:rPr>
              <a:t>The project successfully delivered several significant information, it helped in enhancing my proficiency in data cleaning, data analysis, interpreting results and create effective visualizations. This insights can help streamline recruitment strategies, ensuring better resource allocation and more balanced workforce.</a:t>
            </a:r>
          </a:p>
        </p:txBody>
      </p:sp>
      <p:sp>
        <p:nvSpPr>
          <p:cNvPr name="Freeform 4" id="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44000" y="2444017"/>
            <a:ext cx="7836153" cy="5220837"/>
          </a:xfrm>
          <a:custGeom>
            <a:avLst/>
            <a:gdLst/>
            <a:ahLst/>
            <a:cxnLst/>
            <a:rect r="r" b="b" t="t" l="l"/>
            <a:pathLst>
              <a:path h="5220837" w="7836153">
                <a:moveTo>
                  <a:pt x="0" y="0"/>
                </a:moveTo>
                <a:lnTo>
                  <a:pt x="7836153" y="0"/>
                </a:lnTo>
                <a:lnTo>
                  <a:pt x="7836153" y="5220837"/>
                </a:lnTo>
                <a:lnTo>
                  <a:pt x="0" y="5220837"/>
                </a:lnTo>
                <a:lnTo>
                  <a:pt x="0" y="0"/>
                </a:lnTo>
                <a:close/>
              </a:path>
            </a:pathLst>
          </a:custGeom>
          <a:blipFill>
            <a:blip r:embed="rId6"/>
            <a:stretch>
              <a:fillRect l="0" t="0" r="0" b="0"/>
            </a:stretch>
          </a:blipFill>
        </p:spPr>
      </p:sp>
      <p:sp>
        <p:nvSpPr>
          <p:cNvPr name="TextBox 6" id="6"/>
          <p:cNvSpPr txBox="true"/>
          <p:nvPr/>
        </p:nvSpPr>
        <p:spPr>
          <a:xfrm rot="0">
            <a:off x="1028700" y="1515064"/>
            <a:ext cx="7110543" cy="669925"/>
          </a:xfrm>
          <a:prstGeom prst="rect">
            <a:avLst/>
          </a:prstGeom>
        </p:spPr>
        <p:txBody>
          <a:bodyPr anchor="t" rtlCol="false" tIns="0" lIns="0" bIns="0" rIns="0">
            <a:spAutoFit/>
          </a:bodyPr>
          <a:lstStyle/>
          <a:p>
            <a:pPr algn="l">
              <a:lnSpc>
                <a:spcPts val="5000"/>
              </a:lnSpc>
            </a:pPr>
            <a:r>
              <a:rPr lang="en-US" sz="5000">
                <a:solidFill>
                  <a:srgbClr val="004AAD"/>
                </a:solidFill>
                <a:latin typeface="Montserrat Classic Bold"/>
                <a:ea typeface="Montserrat Classic Bold"/>
                <a:cs typeface="Montserrat Classic Bold"/>
                <a:sym typeface="Montserrat Classic Bold"/>
              </a:rPr>
              <a: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DAGKuL8mIAU</dc:identifier>
  <dcterms:modified xsi:type="dcterms:W3CDTF">2011-08-01T06:04:30Z</dcterms:modified>
  <cp:revision>1</cp:revision>
  <dc:title>12/07/2024</dc:title>
</cp:coreProperties>
</file>