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9"/>
  </p:notesMasterIdLst>
  <p:sldIdLst>
    <p:sldId id="256" r:id="rId5"/>
    <p:sldId id="2146847054" r:id="rId6"/>
    <p:sldId id="262" r:id="rId7"/>
    <p:sldId id="263" r:id="rId8"/>
    <p:sldId id="2146847058" r:id="rId9"/>
    <p:sldId id="265" r:id="rId10"/>
    <p:sldId id="2146847057" r:id="rId11"/>
    <p:sldId id="2146847066" r:id="rId12"/>
    <p:sldId id="2146847060" r:id="rId13"/>
    <p:sldId id="2146847070" r:id="rId14"/>
    <p:sldId id="2146847071" r:id="rId15"/>
    <p:sldId id="2146847072" r:id="rId16"/>
    <p:sldId id="2146847073" r:id="rId17"/>
    <p:sldId id="2146847074" r:id="rId18"/>
    <p:sldId id="2146847075" r:id="rId19"/>
    <p:sldId id="2146847076" r:id="rId20"/>
    <p:sldId id="2146847068" r:id="rId21"/>
    <p:sldId id="2146847062" r:id="rId22"/>
    <p:sldId id="2146847061" r:id="rId23"/>
    <p:sldId id="2146847055" r:id="rId24"/>
    <p:sldId id="2146847059" r:id="rId25"/>
    <p:sldId id="2146847077" r:id="rId26"/>
    <p:sldId id="2146847078"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E32053-61EE-4657-AA43-E45D5A5BA7A4}" v="12" dt="2025-08-04T15:57:54.5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solidFill>
                  <a:schemeClr val="accent1">
                    <a:lumMod val="60000"/>
                    <a:lumOff val="40000"/>
                  </a:schemeClr>
                </a:solidFill>
              </a:rPr>
              <a:t>Financial Literacy AI Agent</a:t>
            </a:r>
            <a:endParaRPr lang="en-US" b="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pPr algn="just"/>
            <a:r>
              <a:rPr lang="en-US" sz="2000" b="1" dirty="0">
                <a:solidFill>
                  <a:schemeClr val="accent1">
                    <a:lumMod val="75000"/>
                  </a:schemeClr>
                </a:solidFill>
                <a:latin typeface="Arial" pitchFamily="34" charset="0"/>
                <a:cs typeface="Arial" pitchFamily="34" charset="0"/>
              </a:rPr>
              <a:t>Presented By:</a:t>
            </a:r>
          </a:p>
          <a:p>
            <a:pPr algn="just"/>
            <a:r>
              <a:rPr lang="en-US" sz="2000" b="1" dirty="0">
                <a:solidFill>
                  <a:schemeClr val="accent1">
                    <a:lumMod val="75000"/>
                  </a:schemeClr>
                </a:solidFill>
                <a:latin typeface="Arial" pitchFamily="34" charset="0"/>
                <a:cs typeface="Arial" pitchFamily="34" charset="0"/>
              </a:rPr>
              <a:t>Student name : Manush G R</a:t>
            </a:r>
          </a:p>
          <a:p>
            <a:pPr algn="just"/>
            <a:r>
              <a:rPr lang="en-US" sz="2000" b="1" dirty="0">
                <a:solidFill>
                  <a:schemeClr val="accent1">
                    <a:lumMod val="75000"/>
                  </a:schemeClr>
                </a:solidFill>
                <a:latin typeface="Arial"/>
                <a:cs typeface="Arial"/>
              </a:rPr>
              <a:t>College Name: Kristu Jayanti (Deemed to be) University</a:t>
            </a:r>
          </a:p>
          <a:p>
            <a:pPr algn="just"/>
            <a:r>
              <a:rPr lang="en-US" sz="2000" b="1" dirty="0">
                <a:solidFill>
                  <a:schemeClr val="accent1">
                    <a:lumMod val="75000"/>
                  </a:schemeClr>
                </a:solidFill>
                <a:latin typeface="Arial"/>
                <a:cs typeface="Arial"/>
              </a:rPr>
              <a:t>Department : BCA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A1AC2-2DAF-AE8F-54C4-B973E1AD83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13E8C4-6091-B183-FEB7-B2F1C26409FB}"/>
              </a:ext>
            </a:extLst>
          </p:cNvPr>
          <p:cNvSpPr>
            <a:spLocks noGrp="1"/>
          </p:cNvSpPr>
          <p:nvPr>
            <p:ph type="title"/>
          </p:nvPr>
        </p:nvSpPr>
        <p:spPr/>
        <p:txBody>
          <a:bodyPr/>
          <a:lstStyle/>
          <a:p>
            <a:r>
              <a:rPr lang="en-IN" dirty="0">
                <a:solidFill>
                  <a:srgbClr val="00B0F0"/>
                </a:solidFill>
              </a:rPr>
              <a:t>QUICK START QUESTIONS PREVIEW</a:t>
            </a:r>
          </a:p>
        </p:txBody>
      </p:sp>
      <p:pic>
        <p:nvPicPr>
          <p:cNvPr id="7" name="Content Placeholder 6">
            <a:extLst>
              <a:ext uri="{FF2B5EF4-FFF2-40B4-BE49-F238E27FC236}">
                <a16:creationId xmlns:a16="http://schemas.microsoft.com/office/drawing/2014/main" id="{E646A603-9086-13CE-A83C-A68B2BE4E1C1}"/>
              </a:ext>
            </a:extLst>
          </p:cNvPr>
          <p:cNvPicPr>
            <a:picLocks noGrp="1" noChangeAspect="1"/>
          </p:cNvPicPr>
          <p:nvPr>
            <p:ph idx="1"/>
          </p:nvPr>
        </p:nvPicPr>
        <p:blipFill>
          <a:blip r:embed="rId2"/>
          <a:stretch>
            <a:fillRect/>
          </a:stretch>
        </p:blipFill>
        <p:spPr>
          <a:xfrm>
            <a:off x="4026569" y="1244484"/>
            <a:ext cx="7921124" cy="4673600"/>
          </a:xfrm>
        </p:spPr>
      </p:pic>
      <p:sp>
        <p:nvSpPr>
          <p:cNvPr id="3" name="TextBox 2">
            <a:extLst>
              <a:ext uri="{FF2B5EF4-FFF2-40B4-BE49-F238E27FC236}">
                <a16:creationId xmlns:a16="http://schemas.microsoft.com/office/drawing/2014/main" id="{34020CEB-117A-0E5C-EA53-6A94D6E8F1B4}"/>
              </a:ext>
            </a:extLst>
          </p:cNvPr>
          <p:cNvSpPr txBox="1"/>
          <p:nvPr/>
        </p:nvSpPr>
        <p:spPr>
          <a:xfrm>
            <a:off x="581192" y="2413337"/>
            <a:ext cx="3220787" cy="1477328"/>
          </a:xfrm>
          <a:prstGeom prst="rect">
            <a:avLst/>
          </a:prstGeom>
          <a:noFill/>
        </p:spPr>
        <p:txBody>
          <a:bodyPr wrap="square">
            <a:spAutoFit/>
          </a:bodyPr>
          <a:lstStyle/>
          <a:p>
            <a:pPr>
              <a:buNone/>
            </a:pPr>
            <a:r>
              <a:rPr lang="en-US" dirty="0"/>
              <a:t>The quick start questions are been added for the , easier communication with the agent and know about the AI, what is about.</a:t>
            </a:r>
          </a:p>
        </p:txBody>
      </p:sp>
    </p:spTree>
    <p:extLst>
      <p:ext uri="{BB962C8B-B14F-4D97-AF65-F5344CB8AC3E}">
        <p14:creationId xmlns:p14="http://schemas.microsoft.com/office/powerpoint/2010/main" val="205532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07A09-667E-54D1-5C36-C6CDD97BDF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768E8F-DF15-FB0E-EBC0-FA178526CAF8}"/>
              </a:ext>
            </a:extLst>
          </p:cNvPr>
          <p:cNvSpPr>
            <a:spLocks noGrp="1"/>
          </p:cNvSpPr>
          <p:nvPr>
            <p:ph type="title"/>
          </p:nvPr>
        </p:nvSpPr>
        <p:spPr/>
        <p:txBody>
          <a:bodyPr/>
          <a:lstStyle/>
          <a:p>
            <a:r>
              <a:rPr lang="en-IN" dirty="0">
                <a:solidFill>
                  <a:srgbClr val="00B0F0"/>
                </a:solidFill>
              </a:rPr>
              <a:t>TOOLS USED &amp; TESTING</a:t>
            </a:r>
          </a:p>
        </p:txBody>
      </p:sp>
      <p:pic>
        <p:nvPicPr>
          <p:cNvPr id="6" name="Content Placeholder 5">
            <a:extLst>
              <a:ext uri="{FF2B5EF4-FFF2-40B4-BE49-F238E27FC236}">
                <a16:creationId xmlns:a16="http://schemas.microsoft.com/office/drawing/2014/main" id="{D60B360F-E22D-7690-5097-C049962AEC54}"/>
              </a:ext>
            </a:extLst>
          </p:cNvPr>
          <p:cNvPicPr>
            <a:picLocks noGrp="1" noChangeAspect="1"/>
          </p:cNvPicPr>
          <p:nvPr>
            <p:ph idx="1"/>
          </p:nvPr>
        </p:nvPicPr>
        <p:blipFill>
          <a:blip r:embed="rId2"/>
          <a:stretch>
            <a:fillRect/>
          </a:stretch>
        </p:blipFill>
        <p:spPr>
          <a:xfrm>
            <a:off x="3994483" y="1301750"/>
            <a:ext cx="7908759" cy="4673600"/>
          </a:xfrm>
        </p:spPr>
      </p:pic>
      <p:sp>
        <p:nvSpPr>
          <p:cNvPr id="3" name="TextBox 2">
            <a:extLst>
              <a:ext uri="{FF2B5EF4-FFF2-40B4-BE49-F238E27FC236}">
                <a16:creationId xmlns:a16="http://schemas.microsoft.com/office/drawing/2014/main" id="{E46DAE6B-D094-CF66-A7C3-D410EAE0EABD}"/>
              </a:ext>
            </a:extLst>
          </p:cNvPr>
          <p:cNvSpPr txBox="1"/>
          <p:nvPr/>
        </p:nvSpPr>
        <p:spPr>
          <a:xfrm>
            <a:off x="581192" y="2413337"/>
            <a:ext cx="3220787" cy="2031325"/>
          </a:xfrm>
          <a:prstGeom prst="rect">
            <a:avLst/>
          </a:prstGeom>
          <a:noFill/>
        </p:spPr>
        <p:txBody>
          <a:bodyPr wrap="square">
            <a:spAutoFit/>
          </a:bodyPr>
          <a:lstStyle/>
          <a:p>
            <a:pPr>
              <a:buNone/>
            </a:pPr>
            <a:r>
              <a:rPr lang="en-US" dirty="0"/>
              <a:t>The tools used to train the model, I already inbuilt in the cloud platform, and we can also create the custom tool by integrating with Python language, this helps the agent to respond accordingly.  </a:t>
            </a:r>
          </a:p>
        </p:txBody>
      </p:sp>
    </p:spTree>
    <p:extLst>
      <p:ext uri="{BB962C8B-B14F-4D97-AF65-F5344CB8AC3E}">
        <p14:creationId xmlns:p14="http://schemas.microsoft.com/office/powerpoint/2010/main" val="3293606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D3C7F6-3571-1A4D-F542-05A81BFF13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EE7ACC-4125-D105-AE75-9870E203F994}"/>
              </a:ext>
            </a:extLst>
          </p:cNvPr>
          <p:cNvSpPr>
            <a:spLocks noGrp="1"/>
          </p:cNvSpPr>
          <p:nvPr>
            <p:ph type="title"/>
          </p:nvPr>
        </p:nvSpPr>
        <p:spPr/>
        <p:txBody>
          <a:bodyPr/>
          <a:lstStyle/>
          <a:p>
            <a:r>
              <a:rPr lang="en-IN" dirty="0">
                <a:solidFill>
                  <a:srgbClr val="00B0F0"/>
                </a:solidFill>
              </a:rPr>
              <a:t>DEPLOYMENT &amp; PREVIEW</a:t>
            </a:r>
          </a:p>
        </p:txBody>
      </p:sp>
      <p:pic>
        <p:nvPicPr>
          <p:cNvPr id="7" name="Content Placeholder 6">
            <a:extLst>
              <a:ext uri="{FF2B5EF4-FFF2-40B4-BE49-F238E27FC236}">
                <a16:creationId xmlns:a16="http://schemas.microsoft.com/office/drawing/2014/main" id="{C3F41EFF-E395-E928-B4F6-CB48120F072F}"/>
              </a:ext>
            </a:extLst>
          </p:cNvPr>
          <p:cNvPicPr>
            <a:picLocks noGrp="1" noChangeAspect="1"/>
          </p:cNvPicPr>
          <p:nvPr>
            <p:ph idx="1"/>
          </p:nvPr>
        </p:nvPicPr>
        <p:blipFill>
          <a:blip r:embed="rId2"/>
          <a:stretch>
            <a:fillRect/>
          </a:stretch>
        </p:blipFill>
        <p:spPr>
          <a:xfrm>
            <a:off x="2703468" y="1482244"/>
            <a:ext cx="8907340" cy="4673600"/>
          </a:xfrm>
        </p:spPr>
      </p:pic>
      <p:sp>
        <p:nvSpPr>
          <p:cNvPr id="3" name="TextBox 2">
            <a:extLst>
              <a:ext uri="{FF2B5EF4-FFF2-40B4-BE49-F238E27FC236}">
                <a16:creationId xmlns:a16="http://schemas.microsoft.com/office/drawing/2014/main" id="{46FD4A75-91BE-B5D4-2963-44949F7260DE}"/>
              </a:ext>
            </a:extLst>
          </p:cNvPr>
          <p:cNvSpPr txBox="1"/>
          <p:nvPr/>
        </p:nvSpPr>
        <p:spPr>
          <a:xfrm>
            <a:off x="388687" y="2136338"/>
            <a:ext cx="1969503" cy="923330"/>
          </a:xfrm>
          <a:prstGeom prst="rect">
            <a:avLst/>
          </a:prstGeom>
          <a:noFill/>
        </p:spPr>
        <p:txBody>
          <a:bodyPr wrap="square">
            <a:spAutoFit/>
          </a:bodyPr>
          <a:lstStyle/>
          <a:p>
            <a:pPr>
              <a:buNone/>
            </a:pPr>
            <a:r>
              <a:rPr lang="en-US" dirty="0"/>
              <a:t>At finally , we can deploy the AI and use it.</a:t>
            </a:r>
          </a:p>
        </p:txBody>
      </p:sp>
    </p:spTree>
    <p:extLst>
      <p:ext uri="{BB962C8B-B14F-4D97-AF65-F5344CB8AC3E}">
        <p14:creationId xmlns:p14="http://schemas.microsoft.com/office/powerpoint/2010/main" val="1631246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D1280-33A4-0811-E211-86D2737550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E7DE07-2082-F6B4-E9A9-129917050C2E}"/>
              </a:ext>
            </a:extLst>
          </p:cNvPr>
          <p:cNvSpPr>
            <a:spLocks noGrp="1"/>
          </p:cNvSpPr>
          <p:nvPr>
            <p:ph type="title"/>
          </p:nvPr>
        </p:nvSpPr>
        <p:spPr/>
        <p:txBody>
          <a:bodyPr/>
          <a:lstStyle/>
          <a:p>
            <a:r>
              <a:rPr lang="en-IN" dirty="0">
                <a:solidFill>
                  <a:srgbClr val="00B0F0"/>
                </a:solidFill>
              </a:rPr>
              <a:t>API REFERENCE AFTER DEPLOYMENT</a:t>
            </a:r>
          </a:p>
        </p:txBody>
      </p:sp>
      <p:pic>
        <p:nvPicPr>
          <p:cNvPr id="6" name="Content Placeholder 5">
            <a:extLst>
              <a:ext uri="{FF2B5EF4-FFF2-40B4-BE49-F238E27FC236}">
                <a16:creationId xmlns:a16="http://schemas.microsoft.com/office/drawing/2014/main" id="{113533B4-465D-F96B-A17B-AD966FB2C644}"/>
              </a:ext>
            </a:extLst>
          </p:cNvPr>
          <p:cNvPicPr>
            <a:picLocks noGrp="1" noChangeAspect="1"/>
          </p:cNvPicPr>
          <p:nvPr>
            <p:ph idx="1"/>
          </p:nvPr>
        </p:nvPicPr>
        <p:blipFill>
          <a:blip r:embed="rId2"/>
          <a:stretch>
            <a:fillRect/>
          </a:stretch>
        </p:blipFill>
        <p:spPr>
          <a:xfrm>
            <a:off x="3352801" y="1482244"/>
            <a:ext cx="8540814" cy="4673600"/>
          </a:xfrm>
        </p:spPr>
      </p:pic>
      <p:sp>
        <p:nvSpPr>
          <p:cNvPr id="3" name="TextBox 2">
            <a:extLst>
              <a:ext uri="{FF2B5EF4-FFF2-40B4-BE49-F238E27FC236}">
                <a16:creationId xmlns:a16="http://schemas.microsoft.com/office/drawing/2014/main" id="{91B8D0EB-0CCA-5B3C-774F-64840CBD93F2}"/>
              </a:ext>
            </a:extLst>
          </p:cNvPr>
          <p:cNvSpPr txBox="1"/>
          <p:nvPr/>
        </p:nvSpPr>
        <p:spPr>
          <a:xfrm>
            <a:off x="581192" y="2618715"/>
            <a:ext cx="2595145" cy="2308324"/>
          </a:xfrm>
          <a:prstGeom prst="rect">
            <a:avLst/>
          </a:prstGeom>
          <a:noFill/>
        </p:spPr>
        <p:txBody>
          <a:bodyPr wrap="square">
            <a:spAutoFit/>
          </a:bodyPr>
          <a:lstStyle/>
          <a:p>
            <a:pPr>
              <a:buNone/>
            </a:pPr>
            <a:r>
              <a:rPr lang="en-US" dirty="0"/>
              <a:t>This API reference key will help the developers to deploy the AI in , their software. This API feature in IBM cloud has multiple options to deploy in multiple languages.</a:t>
            </a:r>
          </a:p>
        </p:txBody>
      </p:sp>
    </p:spTree>
    <p:extLst>
      <p:ext uri="{BB962C8B-B14F-4D97-AF65-F5344CB8AC3E}">
        <p14:creationId xmlns:p14="http://schemas.microsoft.com/office/powerpoint/2010/main" val="3695830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6B062-E55C-2DF5-B5C4-D0B06EB8DA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0FC9A1-DC82-ED23-9EA5-993071B783C6}"/>
              </a:ext>
            </a:extLst>
          </p:cNvPr>
          <p:cNvSpPr>
            <a:spLocks noGrp="1"/>
          </p:cNvSpPr>
          <p:nvPr>
            <p:ph type="title"/>
          </p:nvPr>
        </p:nvSpPr>
        <p:spPr/>
        <p:txBody>
          <a:bodyPr/>
          <a:lstStyle/>
          <a:p>
            <a:r>
              <a:rPr lang="en-IN" dirty="0">
                <a:solidFill>
                  <a:srgbClr val="00B0F0"/>
                </a:solidFill>
              </a:rPr>
              <a:t>RESOURCES LIST</a:t>
            </a:r>
          </a:p>
        </p:txBody>
      </p:sp>
      <p:pic>
        <p:nvPicPr>
          <p:cNvPr id="7" name="Content Placeholder 6">
            <a:extLst>
              <a:ext uri="{FF2B5EF4-FFF2-40B4-BE49-F238E27FC236}">
                <a16:creationId xmlns:a16="http://schemas.microsoft.com/office/drawing/2014/main" id="{312B3363-3750-A86F-6700-A580D197B2AE}"/>
              </a:ext>
            </a:extLst>
          </p:cNvPr>
          <p:cNvPicPr>
            <a:picLocks noGrp="1" noChangeAspect="1"/>
          </p:cNvPicPr>
          <p:nvPr>
            <p:ph idx="1"/>
          </p:nvPr>
        </p:nvPicPr>
        <p:blipFill>
          <a:blip r:embed="rId2"/>
          <a:stretch>
            <a:fillRect/>
          </a:stretch>
        </p:blipFill>
        <p:spPr>
          <a:xfrm>
            <a:off x="932426" y="1301750"/>
            <a:ext cx="10327148" cy="4673600"/>
          </a:xfrm>
        </p:spPr>
      </p:pic>
    </p:spTree>
    <p:extLst>
      <p:ext uri="{BB962C8B-B14F-4D97-AF65-F5344CB8AC3E}">
        <p14:creationId xmlns:p14="http://schemas.microsoft.com/office/powerpoint/2010/main" val="3205933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8A22F-4E7C-4C06-5B69-68FDF5C64A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691B1-DE3F-E52B-8EF2-8EC44385468B}"/>
              </a:ext>
            </a:extLst>
          </p:cNvPr>
          <p:cNvSpPr>
            <a:spLocks noGrp="1"/>
          </p:cNvSpPr>
          <p:nvPr>
            <p:ph type="title"/>
          </p:nvPr>
        </p:nvSpPr>
        <p:spPr/>
        <p:txBody>
          <a:bodyPr/>
          <a:lstStyle/>
          <a:p>
            <a:r>
              <a:rPr lang="en-IN" dirty="0">
                <a:solidFill>
                  <a:schemeClr val="accent1"/>
                </a:solidFill>
              </a:rPr>
              <a:t>Results</a:t>
            </a:r>
            <a:endParaRPr lang="en-IN" dirty="0">
              <a:solidFill>
                <a:srgbClr val="00B0F0"/>
              </a:solidFill>
            </a:endParaRPr>
          </a:p>
        </p:txBody>
      </p:sp>
      <p:pic>
        <p:nvPicPr>
          <p:cNvPr id="6" name="Content Placeholder 5">
            <a:extLst>
              <a:ext uri="{FF2B5EF4-FFF2-40B4-BE49-F238E27FC236}">
                <a16:creationId xmlns:a16="http://schemas.microsoft.com/office/drawing/2014/main" id="{B5B05C33-CF99-CC52-F434-137AF4F4354B}"/>
              </a:ext>
            </a:extLst>
          </p:cNvPr>
          <p:cNvPicPr>
            <a:picLocks noGrp="1" noChangeAspect="1"/>
          </p:cNvPicPr>
          <p:nvPr>
            <p:ph idx="1"/>
          </p:nvPr>
        </p:nvPicPr>
        <p:blipFill>
          <a:blip r:embed="rId2"/>
          <a:stretch>
            <a:fillRect/>
          </a:stretch>
        </p:blipFill>
        <p:spPr>
          <a:xfrm>
            <a:off x="3417229" y="1301750"/>
            <a:ext cx="5357541" cy="4673600"/>
          </a:xfrm>
        </p:spPr>
      </p:pic>
    </p:spTree>
    <p:extLst>
      <p:ext uri="{BB962C8B-B14F-4D97-AF65-F5344CB8AC3E}">
        <p14:creationId xmlns:p14="http://schemas.microsoft.com/office/powerpoint/2010/main" val="174168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4AFEA-3F36-8291-016B-96F59C6C81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09D8E-30B8-4612-5D5A-6F078541D82B}"/>
              </a:ext>
            </a:extLst>
          </p:cNvPr>
          <p:cNvSpPr>
            <a:spLocks noGrp="1"/>
          </p:cNvSpPr>
          <p:nvPr>
            <p:ph type="title"/>
          </p:nvPr>
        </p:nvSpPr>
        <p:spPr/>
        <p:txBody>
          <a:bodyPr/>
          <a:lstStyle/>
          <a:p>
            <a:r>
              <a:rPr lang="en-IN" dirty="0">
                <a:solidFill>
                  <a:schemeClr val="accent1"/>
                </a:solidFill>
              </a:rPr>
              <a:t>Results</a:t>
            </a:r>
            <a:endParaRPr lang="en-IN" dirty="0">
              <a:solidFill>
                <a:srgbClr val="00B0F0"/>
              </a:solidFill>
            </a:endParaRPr>
          </a:p>
        </p:txBody>
      </p:sp>
      <p:pic>
        <p:nvPicPr>
          <p:cNvPr id="11" name="Content Placeholder 10">
            <a:extLst>
              <a:ext uri="{FF2B5EF4-FFF2-40B4-BE49-F238E27FC236}">
                <a16:creationId xmlns:a16="http://schemas.microsoft.com/office/drawing/2014/main" id="{938D7F4E-26AE-8984-BAEC-106C2CF70212}"/>
              </a:ext>
            </a:extLst>
          </p:cNvPr>
          <p:cNvPicPr>
            <a:picLocks noGrp="1" noChangeAspect="1"/>
          </p:cNvPicPr>
          <p:nvPr>
            <p:ph idx="1"/>
          </p:nvPr>
        </p:nvPicPr>
        <p:blipFill>
          <a:blip r:embed="rId2"/>
          <a:stretch>
            <a:fillRect/>
          </a:stretch>
        </p:blipFill>
        <p:spPr>
          <a:xfrm>
            <a:off x="902509" y="1301750"/>
            <a:ext cx="10386981" cy="4673600"/>
          </a:xfrm>
        </p:spPr>
      </p:pic>
    </p:spTree>
    <p:extLst>
      <p:ext uri="{BB962C8B-B14F-4D97-AF65-F5344CB8AC3E}">
        <p14:creationId xmlns:p14="http://schemas.microsoft.com/office/powerpoint/2010/main" val="534740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AD593722-50EE-669E-9678-532709B440FD}"/>
              </a:ext>
            </a:extLst>
          </p:cNvPr>
          <p:cNvPicPr>
            <a:picLocks noChangeAspect="1"/>
          </p:cNvPicPr>
          <p:nvPr/>
        </p:nvPicPr>
        <p:blipFill>
          <a:blip r:embed="rId2"/>
          <a:stretch>
            <a:fillRect/>
          </a:stretch>
        </p:blipFill>
        <p:spPr>
          <a:xfrm>
            <a:off x="1225383" y="2082602"/>
            <a:ext cx="9741234" cy="4362755"/>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500" dirty="0" err="1"/>
              <a:t>FinFriend</a:t>
            </a:r>
            <a:r>
              <a:rPr lang="en-US" sz="2500" dirty="0"/>
              <a:t> is more than just a chatbot — it's a trusted digital companion designed to bridge the financial literacy gap for users, especially those from rural and underserved areas. By leveraging IBM Watsonx.ai, Granite LLM, and Retrieval-Augmented Generation, </a:t>
            </a:r>
            <a:r>
              <a:rPr lang="en-US" sz="2500" dirty="0" err="1"/>
              <a:t>FinFriend</a:t>
            </a:r>
            <a:r>
              <a:rPr lang="en-US" sz="2500" dirty="0"/>
              <a:t> delivers accurate, accessible, and safe financial guidance in simple language.</a:t>
            </a:r>
          </a:p>
          <a:p>
            <a:r>
              <a:rPr lang="en-US" sz="2500" dirty="0"/>
              <a:t>With its user-friendly interface, multilingual capabilities, and focus on real-world financial topics like UPI, budgeting, loans, and fraud prevention, </a:t>
            </a:r>
            <a:r>
              <a:rPr lang="en-US" sz="2500" dirty="0" err="1"/>
              <a:t>FinFriend</a:t>
            </a:r>
            <a:r>
              <a:rPr lang="en-US" sz="2500" dirty="0"/>
              <a:t> empowers individuals to make smarter and safer financial decisions.</a:t>
            </a:r>
          </a:p>
          <a:p>
            <a:r>
              <a:rPr lang="en-US" sz="2500" dirty="0"/>
              <a:t>As digital finance continues to grow, </a:t>
            </a:r>
            <a:r>
              <a:rPr lang="en-US" sz="2500" dirty="0" err="1"/>
              <a:t>FinFriend</a:t>
            </a:r>
            <a:r>
              <a:rPr lang="en-US" sz="2500" dirty="0"/>
              <a:t> stands as a scalable, future-ready solution to promote financial inclusion and awareness for all.</a:t>
            </a:r>
          </a:p>
        </p:txBody>
      </p:sp>
    </p:spTree>
    <p:extLst>
      <p:ext uri="{BB962C8B-B14F-4D97-AF65-F5344CB8AC3E}">
        <p14:creationId xmlns:p14="http://schemas.microsoft.com/office/powerpoint/2010/main" val="4233882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GitHub Repo Link : </a:t>
            </a:r>
            <a:r>
              <a:rPr lang="en-IN" u="sng" dirty="0">
                <a:solidFill>
                  <a:srgbClr val="00B050"/>
                </a:solidFill>
              </a:rPr>
              <a:t>https://github.com/ManushGR12/Digital-Financial-Literacy-AI-agent.git</a:t>
            </a:r>
          </a:p>
        </p:txBody>
      </p:sp>
    </p:spTree>
    <p:extLst>
      <p:ext uri="{BB962C8B-B14F-4D97-AF65-F5344CB8AC3E}">
        <p14:creationId xmlns:p14="http://schemas.microsoft.com/office/powerpoint/2010/main" val="223066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2000" b="1" dirty="0"/>
              <a:t>1. Voice-Based Interaction</a:t>
            </a:r>
            <a:r>
              <a:rPr lang="en-US" sz="2000" dirty="0"/>
              <a:t> Integrate speech recognition to allow users to ask finance questions through voice in their native language.</a:t>
            </a:r>
          </a:p>
          <a:p>
            <a:r>
              <a:rPr lang="en-US" sz="2000" b="1" dirty="0"/>
              <a:t>2. Mobile App Integration</a:t>
            </a:r>
            <a:r>
              <a:rPr lang="en-US" sz="2000" dirty="0"/>
              <a:t> Launch </a:t>
            </a:r>
            <a:r>
              <a:rPr lang="en-US" sz="2000" dirty="0" err="1"/>
              <a:t>FinFriend</a:t>
            </a:r>
            <a:r>
              <a:rPr lang="en-US" sz="2000" dirty="0"/>
              <a:t> as a lightweight Android/iOS app for rural accessibility and offline-first capabilities.</a:t>
            </a:r>
          </a:p>
          <a:p>
            <a:r>
              <a:rPr lang="en-US" sz="2000" b="1" dirty="0"/>
              <a:t>3. User Behavior Personalization</a:t>
            </a:r>
            <a:r>
              <a:rPr lang="en-US" sz="2000" dirty="0"/>
              <a:t> Analyze user preferences over time to provide smarter, more customized financial guidance.</a:t>
            </a:r>
          </a:p>
          <a:p>
            <a:r>
              <a:rPr lang="en-US" sz="2000" b="1" dirty="0"/>
              <a:t>4. Integration with Real Financial APIs</a:t>
            </a:r>
            <a:r>
              <a:rPr lang="en-US" sz="2000" dirty="0"/>
              <a:t> Connect with banking or UPI APIs to provide live updates like transaction tracking, credit scores, or loan eligibility.</a:t>
            </a:r>
          </a:p>
          <a:p>
            <a:r>
              <a:rPr lang="en-US" sz="2000" b="1" dirty="0"/>
              <a:t>5. Community &amp; School-Level Finance Education Modules</a:t>
            </a:r>
            <a:r>
              <a:rPr lang="en-US" sz="2000" dirty="0"/>
              <a:t> Expand </a:t>
            </a:r>
            <a:r>
              <a:rPr lang="en-US" sz="2000" dirty="0" err="1"/>
              <a:t>FinFriend</a:t>
            </a:r>
            <a:r>
              <a:rPr lang="en-US" sz="2000" dirty="0"/>
              <a:t> into an educational tool used in schools, NGOs, and rural training programs to promote financial literacy.</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a:extLst>
              <a:ext uri="{FF2B5EF4-FFF2-40B4-BE49-F238E27FC236}">
                <a16:creationId xmlns:a16="http://schemas.microsoft.com/office/drawing/2014/main" id="{ADB8BB76-3FCA-CAD6-DBE8-87AD46A0AA12}"/>
              </a:ext>
            </a:extLst>
          </p:cNvPr>
          <p:cNvPicPr>
            <a:picLocks noGrp="1" noChangeAspect="1"/>
          </p:cNvPicPr>
          <p:nvPr>
            <p:ph idx="1"/>
          </p:nvPr>
        </p:nvPicPr>
        <p:blipFill>
          <a:blip r:embed="rId2"/>
          <a:stretch>
            <a:fillRect/>
          </a:stretch>
        </p:blipFill>
        <p:spPr>
          <a:xfrm>
            <a:off x="2930253" y="1482244"/>
            <a:ext cx="6010651" cy="4673600"/>
          </a:xfrm>
        </p:spPr>
      </p:pic>
    </p:spTree>
    <p:extLst>
      <p:ext uri="{BB962C8B-B14F-4D97-AF65-F5344CB8AC3E}">
        <p14:creationId xmlns:p14="http://schemas.microsoft.com/office/powerpoint/2010/main" val="384733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44D05-C598-3A91-7266-FECFD11A1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BE4CEF-828D-AFAE-99EC-2ECF93358A74}"/>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4">
            <a:extLst>
              <a:ext uri="{FF2B5EF4-FFF2-40B4-BE49-F238E27FC236}">
                <a16:creationId xmlns:a16="http://schemas.microsoft.com/office/drawing/2014/main" id="{21F2E388-9277-456F-6D9F-8C8453FDB081}"/>
              </a:ext>
            </a:extLst>
          </p:cNvPr>
          <p:cNvPicPr>
            <a:picLocks noChangeAspect="1"/>
          </p:cNvPicPr>
          <p:nvPr/>
        </p:nvPicPr>
        <p:blipFill>
          <a:blip r:embed="rId2"/>
          <a:stretch>
            <a:fillRect/>
          </a:stretch>
        </p:blipFill>
        <p:spPr>
          <a:xfrm>
            <a:off x="2820602" y="1302026"/>
            <a:ext cx="6072625" cy="4673600"/>
          </a:xfrm>
          <a:prstGeom prst="rect">
            <a:avLst/>
          </a:prstGeom>
        </p:spPr>
      </p:pic>
    </p:spTree>
    <p:extLst>
      <p:ext uri="{BB962C8B-B14F-4D97-AF65-F5344CB8AC3E}">
        <p14:creationId xmlns:p14="http://schemas.microsoft.com/office/powerpoint/2010/main" val="1269139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F8545-6AF7-7252-90D8-3AC8A1929F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94F410-4A1B-AFCA-7148-C356B340A417}"/>
              </a:ext>
            </a:extLst>
          </p:cNvPr>
          <p:cNvSpPr>
            <a:spLocks noGrp="1"/>
          </p:cNvSpPr>
          <p:nvPr>
            <p:ph type="title"/>
          </p:nvPr>
        </p:nvSpPr>
        <p:spPr/>
        <p:txBody>
          <a:bodyPr/>
          <a:lstStyle/>
          <a:p>
            <a:r>
              <a:rPr lang="en-IN" dirty="0">
                <a:solidFill>
                  <a:schemeClr val="accent1"/>
                </a:solidFill>
              </a:rPr>
              <a:t>IBM Certifications</a:t>
            </a:r>
          </a:p>
        </p:txBody>
      </p:sp>
      <p:pic>
        <p:nvPicPr>
          <p:cNvPr id="3" name="Content Placeholder 4">
            <a:extLst>
              <a:ext uri="{FF2B5EF4-FFF2-40B4-BE49-F238E27FC236}">
                <a16:creationId xmlns:a16="http://schemas.microsoft.com/office/drawing/2014/main" id="{11381983-C7B5-677B-4596-215A5F9C7B40}"/>
              </a:ext>
            </a:extLst>
          </p:cNvPr>
          <p:cNvPicPr>
            <a:picLocks noGrp="1" noChangeAspect="1"/>
          </p:cNvPicPr>
          <p:nvPr>
            <p:ph idx="1"/>
          </p:nvPr>
        </p:nvPicPr>
        <p:blipFill>
          <a:blip r:embed="rId2"/>
          <a:stretch>
            <a:fillRect/>
          </a:stretch>
        </p:blipFill>
        <p:spPr>
          <a:xfrm>
            <a:off x="2312887" y="1301750"/>
            <a:ext cx="7563050" cy="4673600"/>
          </a:xfrm>
        </p:spPr>
      </p:pic>
    </p:spTree>
    <p:extLst>
      <p:ext uri="{BB962C8B-B14F-4D97-AF65-F5344CB8AC3E}">
        <p14:creationId xmlns:p14="http://schemas.microsoft.com/office/powerpoint/2010/main" val="3111328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1"/>
            <a:ext cx="11029615" cy="5339631"/>
          </a:xfrm>
        </p:spPr>
        <p:txBody>
          <a:bodyPr>
            <a:normAutofit fontScale="92500"/>
          </a:bodyPr>
          <a:lstStyle/>
          <a:p>
            <a:r>
              <a:rPr lang="en-US" sz="2700" dirty="0"/>
              <a:t>In many rural and digitally underserved areas, people often lack the financial literacy needed to navigate the digital world. They face difficulties understanding systems like UPI, interest rates, personal budgeting, and are especially vulnerable to online scams and fraud. This lack of awareness leads to financial mistakes, digital exclusion, and loss of trust in digital services.</a:t>
            </a:r>
          </a:p>
          <a:p>
            <a:r>
              <a:rPr lang="en-US" sz="2800" b="1" dirty="0"/>
              <a:t>Proposed Solution:</a:t>
            </a:r>
            <a:br>
              <a:rPr lang="en-US" sz="2800" dirty="0"/>
            </a:br>
            <a:r>
              <a:rPr lang="en-US" sz="2500" dirty="0" err="1"/>
              <a:t>FinFriend</a:t>
            </a:r>
            <a:r>
              <a:rPr lang="en-US" sz="2500" dirty="0"/>
              <a:t> is a smart AI assistant that acts like your personal guide for digital finance. It gives clear, safe, and accurate advice on everything from using UPI and managing money to avoiding scams and making smart investments. Built using IBM Watsonx.ai and RAG, </a:t>
            </a:r>
            <a:r>
              <a:rPr lang="en-US" sz="2500" dirty="0" err="1"/>
              <a:t>FinFriend</a:t>
            </a:r>
            <a:r>
              <a:rPr lang="en-US" sz="2500" dirty="0"/>
              <a:t> can talk in different languages, answer your questions 24/7, and help you make better financial choices without any confusion.</a:t>
            </a:r>
          </a:p>
          <a:p>
            <a:pPr marL="0" indent="0">
              <a:buNone/>
            </a:pP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sz="2500" b="1" dirty="0"/>
              <a:t>1. IBM Granite Foundation Model (LLM)</a:t>
            </a:r>
            <a:r>
              <a:rPr lang="en-IN" sz="2500" dirty="0"/>
              <a:t> Powers the core intelligence of </a:t>
            </a:r>
            <a:r>
              <a:rPr lang="en-IN" sz="2500" dirty="0" err="1"/>
              <a:t>FinFriend</a:t>
            </a:r>
            <a:r>
              <a:rPr lang="en-IN" sz="2500" dirty="0"/>
              <a:t> by enabling deep understanding and generation of human-like financial responses.</a:t>
            </a:r>
          </a:p>
          <a:p>
            <a:r>
              <a:rPr lang="en-IN" sz="2500" b="1" dirty="0"/>
              <a:t>2. Retrieval-Augmented Generation (RAG) with Vector Indexing</a:t>
            </a:r>
            <a:r>
              <a:rPr lang="en-IN" sz="2500" dirty="0"/>
              <a:t> Enhances answer accuracy by retrieving relevant data from trusted documents before generating a response.</a:t>
            </a:r>
          </a:p>
          <a:p>
            <a:r>
              <a:rPr lang="en-IN" sz="2500" b="1" dirty="0"/>
              <a:t>3. Natural Language Processing (NLP)</a:t>
            </a:r>
            <a:r>
              <a:rPr lang="en-IN" sz="2500" dirty="0"/>
              <a:t> Allows </a:t>
            </a:r>
            <a:r>
              <a:rPr lang="en-IN" sz="2500" dirty="0" err="1"/>
              <a:t>FinFriend</a:t>
            </a:r>
            <a:r>
              <a:rPr lang="en-IN" sz="2500" dirty="0"/>
              <a:t> to understand user queries in simple language and respond conversationally across different financial topics.</a:t>
            </a:r>
          </a:p>
          <a:p>
            <a:r>
              <a:rPr lang="en-IN" sz="2500" b="1" dirty="0"/>
              <a:t>4. IBM Watsonx.ai Studio</a:t>
            </a:r>
            <a:r>
              <a:rPr lang="en-IN" sz="2500" dirty="0"/>
              <a:t> Provides the environment to develop, fine-tune, and deploy trustworthy AI models effectively.</a:t>
            </a:r>
          </a:p>
          <a:p>
            <a:r>
              <a:rPr lang="en-IN" sz="2500" b="1" dirty="0"/>
              <a:t>5. IBM Cloud Object Storage</a:t>
            </a:r>
            <a:r>
              <a:rPr lang="en-IN" sz="2500" dirty="0"/>
              <a:t> Used to securely store documents, datasets, and reference material for AI training and retrieval.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2" y="1302026"/>
            <a:ext cx="11029615" cy="5034606"/>
          </a:xfrm>
        </p:spPr>
        <p:txBody>
          <a:bodyPr>
            <a:noAutofit/>
          </a:bodyPr>
          <a:lstStyle/>
          <a:p>
            <a:r>
              <a:rPr lang="en-IN" sz="2000" b="1" dirty="0"/>
              <a:t>IBM Cloud Lite Account</a:t>
            </a:r>
            <a:r>
              <a:rPr lang="en-IN" sz="2000" dirty="0"/>
              <a:t> Provides free access to core IBM Cloud services used to build and deploy the </a:t>
            </a:r>
            <a:r>
              <a:rPr lang="en-IN" sz="2000" dirty="0" err="1"/>
              <a:t>FinFriend</a:t>
            </a:r>
            <a:r>
              <a:rPr lang="en-IN" sz="2000" dirty="0"/>
              <a:t> assistant.</a:t>
            </a:r>
          </a:p>
          <a:p>
            <a:r>
              <a:rPr lang="en-IN" sz="2000" b="1" dirty="0"/>
              <a:t>Watsonx.ai Studio</a:t>
            </a:r>
            <a:r>
              <a:rPr lang="en-IN" sz="2000" dirty="0"/>
              <a:t> A powerful platform for building, training, and managing AI models with trust and transparency.</a:t>
            </a:r>
          </a:p>
          <a:p>
            <a:r>
              <a:rPr lang="en-IN" sz="2000" b="1" dirty="0"/>
              <a:t>IBM Cloud IAM (Identity and Access Management)</a:t>
            </a:r>
            <a:r>
              <a:rPr lang="en-IN" sz="2000" dirty="0"/>
              <a:t> Ensures secure authentication, authorization, and role-based access control for all cloud resources.</a:t>
            </a:r>
          </a:p>
          <a:p>
            <a:r>
              <a:rPr lang="en-IN" sz="2000" b="1" dirty="0" err="1"/>
              <a:t>Watsonx</a:t>
            </a:r>
            <a:r>
              <a:rPr lang="en-IN" sz="2000" b="1" dirty="0"/>
              <a:t> Vector Index</a:t>
            </a:r>
            <a:r>
              <a:rPr lang="en-IN" sz="2000" dirty="0"/>
              <a:t> Enables Retrieval-Augmented Generation (RAG) by efficiently searching vectorized documents for accurate, context-aware responses.</a:t>
            </a:r>
          </a:p>
          <a:p>
            <a:r>
              <a:rPr lang="en-IN" sz="2000" b="1" dirty="0"/>
              <a:t>IBM Granite Model</a:t>
            </a:r>
            <a:r>
              <a:rPr lang="en-IN" sz="2000" dirty="0"/>
              <a:t> A foundation LLM that drives </a:t>
            </a:r>
            <a:r>
              <a:rPr lang="en-IN" sz="2000" dirty="0" err="1"/>
              <a:t>FinFriend's</a:t>
            </a:r>
            <a:r>
              <a:rPr lang="en-IN" sz="2000" dirty="0"/>
              <a:t> ability to understand complex financial questions and generate clear responses.</a:t>
            </a:r>
          </a:p>
          <a:p>
            <a:r>
              <a:rPr lang="en-IN" sz="2000" b="1" dirty="0"/>
              <a:t>IBM Cloud Object Storage</a:t>
            </a:r>
            <a:r>
              <a:rPr lang="en-IN" sz="2000" dirty="0"/>
              <a:t> Used to securely store and retrieve PDFs, datasets, and other knowledge sources like RBI and NPCI documents.</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2000" b="1" dirty="0"/>
              <a:t> Built on IBM </a:t>
            </a:r>
            <a:r>
              <a:rPr lang="en-US" sz="2000" b="1" dirty="0" err="1"/>
              <a:t>Watsonx</a:t>
            </a:r>
            <a:r>
              <a:rPr lang="en-US" sz="2000" b="1" dirty="0"/>
              <a:t> with RAG for Verified Knowledge</a:t>
            </a:r>
            <a:r>
              <a:rPr lang="en-US" sz="2000" dirty="0"/>
              <a:t> </a:t>
            </a:r>
            <a:r>
              <a:rPr lang="en-US" sz="2000" dirty="0" err="1"/>
              <a:t>FinFriend</a:t>
            </a:r>
            <a:r>
              <a:rPr lang="en-US" sz="2000" dirty="0"/>
              <a:t> fetches real answers from trusted sources like RBI and NPCI PDFs, ensuring factual accuracy.</a:t>
            </a:r>
          </a:p>
          <a:p>
            <a:r>
              <a:rPr lang="en-US" sz="2000" b="1" dirty="0"/>
              <a:t> Multilingual &amp; Inclusive by Design</a:t>
            </a:r>
            <a:r>
              <a:rPr lang="en-US" sz="2000" dirty="0"/>
              <a:t> Supports multiple Indian languages to help users from diverse backgrounds understand digital finance easily.</a:t>
            </a:r>
          </a:p>
          <a:p>
            <a:r>
              <a:rPr lang="en-US" sz="2000" b="1" dirty="0"/>
              <a:t> Polite, Safe &amp; Scam-Aware Conversations</a:t>
            </a:r>
            <a:r>
              <a:rPr lang="en-US" sz="2000" dirty="0"/>
              <a:t> Detects off-topic or unsafe queries and gently redirects users while promoting online safety.</a:t>
            </a:r>
          </a:p>
          <a:p>
            <a:r>
              <a:rPr lang="en-US" sz="2000" b="1" dirty="0"/>
              <a:t> Covers Full Spectrum of Financial Literacy</a:t>
            </a:r>
            <a:r>
              <a:rPr lang="en-US" sz="2000" dirty="0"/>
              <a:t> Empowers users with knowledge on UPI, budgeting, loans, interest rates, investments, and fraud prevention.</a:t>
            </a:r>
          </a:p>
          <a:p>
            <a:r>
              <a:rPr lang="en-US" sz="2000" b="1" dirty="0"/>
              <a:t> End-to-End Deployment on IBM Cloud</a:t>
            </a:r>
            <a:r>
              <a:rPr lang="en-US" sz="2000" dirty="0"/>
              <a:t> Completely hosted and powered by IBM Cloud services — secure, scalable, and future-ready.</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302025"/>
            <a:ext cx="11029615" cy="5211069"/>
          </a:xfrm>
        </p:spPr>
        <p:txBody>
          <a:bodyPr>
            <a:noAutofit/>
          </a:bodyPr>
          <a:lstStyle/>
          <a:p>
            <a:r>
              <a:rPr lang="en-US" sz="1800" b="1" dirty="0"/>
              <a:t> Rural Citizens and First-Time Digital Users</a:t>
            </a:r>
            <a:r>
              <a:rPr lang="en-US" sz="1800" dirty="0"/>
              <a:t> Individuals with limited access to financial education who need simple, trusted guidance on digital finance tools like UPI and online banking.</a:t>
            </a:r>
          </a:p>
          <a:p>
            <a:r>
              <a:rPr lang="en-US" sz="1800" b="1" dirty="0"/>
              <a:t> Students and Young Adults</a:t>
            </a:r>
            <a:r>
              <a:rPr lang="en-US" sz="1800" dirty="0"/>
              <a:t> New earners or college students looking to understand personal budgeting, investments, and safe online financial practices.</a:t>
            </a:r>
          </a:p>
          <a:p>
            <a:r>
              <a:rPr lang="en-US" sz="1800" b="1" dirty="0"/>
              <a:t> Senior Citizens</a:t>
            </a:r>
            <a:r>
              <a:rPr lang="en-US" sz="1800" dirty="0"/>
              <a:t> Older adults who may be unfamiliar with digital finance and are more vulnerable to online fraud or scams.</a:t>
            </a:r>
          </a:p>
          <a:p>
            <a:r>
              <a:rPr lang="en-US" sz="1800" b="1" dirty="0"/>
              <a:t> Small Business Owners and Local Vendors</a:t>
            </a:r>
            <a:r>
              <a:rPr lang="en-US" sz="1800" dirty="0"/>
              <a:t> Entrepreneurs who want to manage digital transactions, understand interest rates, or seek guidance on loans and savings.</a:t>
            </a:r>
          </a:p>
          <a:p>
            <a:r>
              <a:rPr lang="en-US" sz="1800" b="1" dirty="0"/>
              <a:t> Low-Income Households</a:t>
            </a:r>
            <a:r>
              <a:rPr lang="en-US" sz="1800" dirty="0"/>
              <a:t> Families needing help with managing income, avoiding loan traps, and making informed financial decisions.</a:t>
            </a:r>
          </a:p>
          <a:p>
            <a:r>
              <a:rPr lang="en-US" sz="1800" b="1" dirty="0"/>
              <a:t> Regional Language Speakers</a:t>
            </a:r>
            <a:r>
              <a:rPr lang="en-US" sz="1800" dirty="0"/>
              <a:t> Individuals who prefer financial guidance in their native language — enabled by </a:t>
            </a:r>
            <a:r>
              <a:rPr lang="en-US" sz="1800" dirty="0" err="1"/>
              <a:t>FinFriend’s</a:t>
            </a:r>
            <a:r>
              <a:rPr lang="en-US" sz="1800" dirty="0"/>
              <a:t> multilingual support.</a:t>
            </a:r>
          </a:p>
          <a:p>
            <a:r>
              <a:rPr lang="en-US" sz="1800" b="1" dirty="0"/>
              <a:t> General Public</a:t>
            </a:r>
            <a:r>
              <a:rPr lang="en-US" sz="1800" dirty="0"/>
              <a:t> Anyone looking for a 24/7, easy-to-use, AI-powered assistant to clarify doubts on digital finance and stay safe online.</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setting up</a:t>
            </a:r>
          </a:p>
        </p:txBody>
      </p:sp>
      <p:pic>
        <p:nvPicPr>
          <p:cNvPr id="5" name="Picture 4">
            <a:extLst>
              <a:ext uri="{FF2B5EF4-FFF2-40B4-BE49-F238E27FC236}">
                <a16:creationId xmlns:a16="http://schemas.microsoft.com/office/drawing/2014/main" id="{943E2CEF-27A1-3843-2BB8-4B0F725D7001}"/>
              </a:ext>
            </a:extLst>
          </p:cNvPr>
          <p:cNvPicPr>
            <a:picLocks noChangeAspect="1"/>
          </p:cNvPicPr>
          <p:nvPr/>
        </p:nvPicPr>
        <p:blipFill>
          <a:blip r:embed="rId2"/>
          <a:stretch>
            <a:fillRect/>
          </a:stretch>
        </p:blipFill>
        <p:spPr>
          <a:xfrm>
            <a:off x="4620126" y="1454598"/>
            <a:ext cx="7251032" cy="4170949"/>
          </a:xfrm>
          <a:prstGeom prst="rect">
            <a:avLst/>
          </a:prstGeom>
        </p:spPr>
      </p:pic>
      <p:sp>
        <p:nvSpPr>
          <p:cNvPr id="4" name="TextBox 3">
            <a:extLst>
              <a:ext uri="{FF2B5EF4-FFF2-40B4-BE49-F238E27FC236}">
                <a16:creationId xmlns:a16="http://schemas.microsoft.com/office/drawing/2014/main" id="{E1493136-114A-C947-200C-A414E75D45D9}"/>
              </a:ext>
            </a:extLst>
          </p:cNvPr>
          <p:cNvSpPr txBox="1"/>
          <p:nvPr/>
        </p:nvSpPr>
        <p:spPr>
          <a:xfrm>
            <a:off x="160421" y="1365339"/>
            <a:ext cx="4299284" cy="4801314"/>
          </a:xfrm>
          <a:prstGeom prst="rect">
            <a:avLst/>
          </a:prstGeom>
          <a:noFill/>
        </p:spPr>
        <p:txBody>
          <a:bodyPr wrap="square">
            <a:spAutoFit/>
          </a:bodyPr>
          <a:lstStyle/>
          <a:p>
            <a:pPr>
              <a:buNone/>
            </a:pPr>
            <a:r>
              <a:rPr lang="en-US" dirty="0"/>
              <a:t>The </a:t>
            </a:r>
            <a:r>
              <a:rPr lang="en-US" dirty="0" err="1"/>
              <a:t>FinFriend</a:t>
            </a:r>
            <a:r>
              <a:rPr lang="en-US" dirty="0"/>
              <a:t> assistant is configured using </a:t>
            </a:r>
            <a:r>
              <a:rPr lang="en-US" b="1" dirty="0"/>
              <a:t>IBM Watsonx.ai Studio</a:t>
            </a:r>
            <a:r>
              <a:rPr lang="en-US" dirty="0"/>
              <a:t>, where it is named and introduced as a </a:t>
            </a:r>
            <a:r>
              <a:rPr lang="en-US" b="1" dirty="0"/>
              <a:t>personal financial advisor</a:t>
            </a:r>
            <a:r>
              <a:rPr lang="en-US" dirty="0"/>
              <a:t>. The setup includes:</a:t>
            </a:r>
          </a:p>
          <a:p>
            <a:pPr>
              <a:buFont typeface="Arial" panose="020B0604020202020204" pitchFamily="34" charset="0"/>
              <a:buChar char="•"/>
            </a:pPr>
            <a:r>
              <a:rPr lang="en-US" dirty="0"/>
              <a:t>A friendly </a:t>
            </a:r>
            <a:r>
              <a:rPr lang="en-US" b="1" dirty="0"/>
              <a:t>welcome message</a:t>
            </a:r>
            <a:r>
              <a:rPr lang="en-US" dirty="0"/>
              <a:t> to engage users instantly.</a:t>
            </a:r>
          </a:p>
          <a:p>
            <a:pPr>
              <a:buFont typeface="Arial" panose="020B0604020202020204" pitchFamily="34" charset="0"/>
              <a:buChar char="•"/>
            </a:pPr>
            <a:r>
              <a:rPr lang="en-US" dirty="0"/>
              <a:t>A clean interface with </a:t>
            </a:r>
            <a:r>
              <a:rPr lang="en-US" b="1" dirty="0"/>
              <a:t>sample questions</a:t>
            </a:r>
            <a:r>
              <a:rPr lang="en-US" dirty="0"/>
              <a:t> like budgeting and personal finance rules.</a:t>
            </a:r>
          </a:p>
          <a:p>
            <a:pPr>
              <a:buFont typeface="Arial" panose="020B0604020202020204" pitchFamily="34" charset="0"/>
              <a:buChar char="•"/>
            </a:pPr>
            <a:r>
              <a:rPr lang="en-US" dirty="0"/>
              <a:t>Custom branding with a </a:t>
            </a:r>
            <a:r>
              <a:rPr lang="en-US" b="1" dirty="0"/>
              <a:t>unique icon and placeholder image</a:t>
            </a:r>
            <a:r>
              <a:rPr lang="en-US" dirty="0"/>
              <a:t> to visually represent its purpose.</a:t>
            </a:r>
          </a:p>
          <a:p>
            <a:pPr>
              <a:buFont typeface="Arial" panose="020B0604020202020204" pitchFamily="34" charset="0"/>
              <a:buChar char="•"/>
            </a:pPr>
            <a:r>
              <a:rPr lang="en-US" dirty="0"/>
              <a:t>The </a:t>
            </a:r>
            <a:r>
              <a:rPr lang="en-US" b="1" dirty="0"/>
              <a:t>Granite LLM model</a:t>
            </a:r>
            <a:r>
              <a:rPr lang="en-US" dirty="0"/>
              <a:t> is selected to handle natural conversations intelligently.</a:t>
            </a:r>
          </a:p>
          <a:p>
            <a:r>
              <a:rPr lang="en-US" dirty="0"/>
              <a:t>This foundational setup ensures </a:t>
            </a:r>
            <a:r>
              <a:rPr lang="en-US" dirty="0" err="1"/>
              <a:t>FinFriend</a:t>
            </a:r>
            <a:r>
              <a:rPr lang="en-US" dirty="0"/>
              <a:t> is ready to interact with users, understand financial queries, and provide trustworthy answers.</a:t>
            </a:r>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rgbClr val="00B0F0"/>
                </a:solidFill>
              </a:rPr>
              <a:t>AGENT INSTRUCTIONS</a:t>
            </a:r>
          </a:p>
        </p:txBody>
      </p:sp>
      <p:pic>
        <p:nvPicPr>
          <p:cNvPr id="6" name="Content Placeholder 5">
            <a:extLst>
              <a:ext uri="{FF2B5EF4-FFF2-40B4-BE49-F238E27FC236}">
                <a16:creationId xmlns:a16="http://schemas.microsoft.com/office/drawing/2014/main" id="{3CD8E43B-7D9B-7AF8-1696-2A2DDCDB9EDE}"/>
              </a:ext>
            </a:extLst>
          </p:cNvPr>
          <p:cNvPicPr>
            <a:picLocks noGrp="1" noChangeAspect="1"/>
          </p:cNvPicPr>
          <p:nvPr>
            <p:ph idx="1"/>
          </p:nvPr>
        </p:nvPicPr>
        <p:blipFill>
          <a:blip r:embed="rId2"/>
          <a:stretch>
            <a:fillRect/>
          </a:stretch>
        </p:blipFill>
        <p:spPr>
          <a:xfrm>
            <a:off x="4203032" y="1301750"/>
            <a:ext cx="7684168" cy="4673600"/>
          </a:xfrm>
        </p:spPr>
      </p:pic>
      <p:sp>
        <p:nvSpPr>
          <p:cNvPr id="4" name="TextBox 3">
            <a:extLst>
              <a:ext uri="{FF2B5EF4-FFF2-40B4-BE49-F238E27FC236}">
                <a16:creationId xmlns:a16="http://schemas.microsoft.com/office/drawing/2014/main" id="{C88A8F43-7C90-320F-9B05-531584B1A4EC}"/>
              </a:ext>
            </a:extLst>
          </p:cNvPr>
          <p:cNvSpPr txBox="1"/>
          <p:nvPr/>
        </p:nvSpPr>
        <p:spPr>
          <a:xfrm>
            <a:off x="581192" y="2413337"/>
            <a:ext cx="3220787" cy="2308324"/>
          </a:xfrm>
          <a:prstGeom prst="rect">
            <a:avLst/>
          </a:prstGeom>
          <a:noFill/>
        </p:spPr>
        <p:txBody>
          <a:bodyPr wrap="square">
            <a:spAutoFit/>
          </a:bodyPr>
          <a:lstStyle/>
          <a:p>
            <a:pPr>
              <a:buNone/>
            </a:pPr>
            <a:r>
              <a:rPr lang="en-US" dirty="0"/>
              <a:t>The instructions are used to train the model for the responses created during the conversation, here we can see some of the instruction provided by me, so that I can train my agent accordingly to my client or project.</a:t>
            </a: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dcmitype/"/>
    <ds:schemaRef ds:uri="http://schemas.openxmlformats.org/package/2006/metadata/core-properties"/>
    <ds:schemaRef ds:uri="http://schemas.microsoft.com/office/2006/metadata/properties"/>
    <ds:schemaRef ds:uri="http://purl.org/dc/terms/"/>
    <ds:schemaRef ds:uri="http://www.w3.org/XML/1998/namespace"/>
    <ds:schemaRef ds:uri="http://schemas.microsoft.com/office/2006/documentManagement/types"/>
    <ds:schemaRef ds:uri="http://purl.org/dc/elements/1.1/"/>
    <ds:schemaRef ds:uri="fadb41d3-f9cb-40fb-903c-8cacaba95bb5"/>
    <ds:schemaRef ds:uri="http://schemas.microsoft.com/office/infopath/2007/PartnerControls"/>
    <ds:schemaRef ds:uri="b30265f8-c5e2-4918-b4a1-b977299ca3e2"/>
  </ds:schemaRefs>
</ds:datastoreItem>
</file>

<file path=docProps/app.xml><?xml version="1.0" encoding="utf-8"?>
<Properties xmlns="http://schemas.openxmlformats.org/officeDocument/2006/extended-properties" xmlns:vt="http://schemas.openxmlformats.org/officeDocument/2006/docPropsVTypes">
  <Template>Future forward</Template>
  <TotalTime>118</TotalTime>
  <Words>1277</Words>
  <Application>Microsoft Office PowerPoint</Application>
  <PresentationFormat>Widescreen</PresentationFormat>
  <Paragraphs>85</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Franklin Gothic Book</vt:lpstr>
      <vt:lpstr>Franklin Gothic Demi</vt:lpstr>
      <vt:lpstr>Wingdings 2</vt:lpstr>
      <vt:lpstr>DividendVTI</vt:lpstr>
      <vt:lpstr>Financial Literacy AI Agent</vt:lpstr>
      <vt:lpstr>OUTLINE</vt:lpstr>
      <vt:lpstr>Problem Statement</vt:lpstr>
      <vt:lpstr>Technology  used</vt:lpstr>
      <vt:lpstr>IBM cloud services used</vt:lpstr>
      <vt:lpstr>Wow factors</vt:lpstr>
      <vt:lpstr>End users</vt:lpstr>
      <vt:lpstr>setting up</vt:lpstr>
      <vt:lpstr>AGENT INSTRUCTIONS</vt:lpstr>
      <vt:lpstr>QUICK START QUESTIONS PREVIEW</vt:lpstr>
      <vt:lpstr>TOOLS USED &amp; TESTING</vt:lpstr>
      <vt:lpstr>DEPLOYMENT &amp; PREVIEW</vt:lpstr>
      <vt:lpstr>API REFERENCE AFTER DEPLOYMENT</vt:lpstr>
      <vt:lpstr>RESOURCES LIST</vt:lpstr>
      <vt:lpstr>Results</vt:lpstr>
      <vt:lpstr>Results</vt:lpstr>
      <vt:lpstr>Results</vt:lpstr>
      <vt:lpstr>Conclusion</vt:lpstr>
      <vt:lpstr>GitHub Link</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Manush G R</cp:lastModifiedBy>
  <cp:revision>145</cp:revision>
  <cp:lastPrinted>2025-08-04T15:58:56Z</cp:lastPrinted>
  <dcterms:created xsi:type="dcterms:W3CDTF">2021-05-26T16:50:10Z</dcterms:created>
  <dcterms:modified xsi:type="dcterms:W3CDTF">2025-08-04T16:03:27Z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