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2.jpg" ContentType="image/jpeg"/>
  <Override PartName="/ppt/media/image3.jpg" ContentType="image/jpeg"/>
  <Override PartName="/ppt/media/image4.jpg" ContentType="image/jpeg"/>
  <Override PartName="/ppt/media/image5.jpg" ContentType="image/jpeg"/>
  <Override PartName="/ppt/media/image6.jpg" ContentType="image/jpeg"/>
  <Override PartName="/ppt/media/image11.jpg" ContentType="image/jpeg"/>
  <Override PartName="/ppt/media/image12.jpg" ContentType="image/jpeg"/>
  <Override PartName="/ppt/media/image15.jpg" ContentType="image/jpeg"/>
  <Override PartName="/ppt/media/image20.jpg" ContentType="image/jpeg"/>
  <Override PartName="/ppt/media/image23.jpg" ContentType="image/jpeg"/>
  <Override PartName="/ppt/media/image24.jpg" ContentType="image/jpeg"/>
  <Override PartName="/ppt/media/image28.jpg" ContentType="image/jpeg"/>
  <Override PartName="/ppt/media/image29.jpg" ContentType="image/jpeg"/>
  <Override PartName="/ppt/media/image34.jpg" ContentType="image/jpeg"/>
  <Override PartName="/ppt/media/image35.jpg" ContentType="image/jpeg"/>
  <Override PartName="/ppt/media/image3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9" r:id="rId5"/>
    <p:sldId id="315" r:id="rId6"/>
    <p:sldId id="290" r:id="rId7"/>
    <p:sldId id="314" r:id="rId8"/>
    <p:sldId id="259" r:id="rId9"/>
    <p:sldId id="269" r:id="rId10"/>
    <p:sldId id="260" r:id="rId11"/>
    <p:sldId id="275" r:id="rId12"/>
    <p:sldId id="291" r:id="rId13"/>
    <p:sldId id="276" r:id="rId14"/>
    <p:sldId id="261" r:id="rId15"/>
    <p:sldId id="262" r:id="rId16"/>
    <p:sldId id="292" r:id="rId17"/>
    <p:sldId id="272" r:id="rId18"/>
    <p:sldId id="263" r:id="rId19"/>
    <p:sldId id="293" r:id="rId20"/>
    <p:sldId id="264" r:id="rId21"/>
    <p:sldId id="295" r:id="rId22"/>
    <p:sldId id="296" r:id="rId23"/>
    <p:sldId id="297" r:id="rId24"/>
    <p:sldId id="294" r:id="rId25"/>
    <p:sldId id="285" r:id="rId26"/>
    <p:sldId id="298" r:id="rId27"/>
    <p:sldId id="299" r:id="rId28"/>
    <p:sldId id="279" r:id="rId29"/>
    <p:sldId id="305" r:id="rId30"/>
    <p:sldId id="307" r:id="rId31"/>
    <p:sldId id="286" r:id="rId32"/>
    <p:sldId id="270" r:id="rId33"/>
    <p:sldId id="300" r:id="rId34"/>
    <p:sldId id="309" r:id="rId35"/>
    <p:sldId id="271" r:id="rId36"/>
    <p:sldId id="287" r:id="rId37"/>
    <p:sldId id="301" r:id="rId38"/>
    <p:sldId id="316" r:id="rId39"/>
    <p:sldId id="310" r:id="rId40"/>
    <p:sldId id="312" r:id="rId41"/>
    <p:sldId id="317" r:id="rId42"/>
    <p:sldId id="318" r:id="rId43"/>
    <p:sldId id="302" r:id="rId44"/>
    <p:sldId id="304" r:id="rId45"/>
    <p:sldId id="31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EF754-78EC-4A8A-9334-5489ACF1736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0572138-DE27-4A71-89E3-C8A83095F5D2}">
      <dgm:prSet phldrT="[Text]"/>
      <dgm:spPr/>
      <dgm:t>
        <a:bodyPr/>
        <a:lstStyle/>
        <a:p>
          <a:r>
            <a:rPr lang="en-US" dirty="0" smtClean="0"/>
            <a:t>Flag matrix</a:t>
          </a:r>
          <a:endParaRPr lang="en-US" dirty="0"/>
        </a:p>
      </dgm:t>
    </dgm:pt>
    <dgm:pt modelId="{FF0EDE9E-FCAF-409B-93BF-A9C8CC9C1A2D}" type="parTrans" cxnId="{A4966DD8-FECF-4373-9434-A953FC5B56FD}">
      <dgm:prSet/>
      <dgm:spPr/>
      <dgm:t>
        <a:bodyPr/>
        <a:lstStyle/>
        <a:p>
          <a:endParaRPr lang="en-US"/>
        </a:p>
      </dgm:t>
    </dgm:pt>
    <dgm:pt modelId="{8E20E245-FA8F-4CBB-9A70-0EC35C808DC3}" type="sibTrans" cxnId="{A4966DD8-FECF-4373-9434-A953FC5B56FD}">
      <dgm:prSet/>
      <dgm:spPr/>
      <dgm:t>
        <a:bodyPr/>
        <a:lstStyle/>
        <a:p>
          <a:endParaRPr lang="en-US"/>
        </a:p>
      </dgm:t>
    </dgm:pt>
    <dgm:pt modelId="{BEE98C9F-BAE1-4D66-AC2D-8F133475F879}">
      <dgm:prSet phldrT="[Text]"/>
      <dgm:spPr/>
      <dgm:t>
        <a:bodyPr/>
        <a:lstStyle/>
        <a:p>
          <a:r>
            <a:rPr lang="en-US" dirty="0" smtClean="0"/>
            <a:t>Initialize flag matrix of 20 colors</a:t>
          </a:r>
          <a:endParaRPr lang="en-US" dirty="0"/>
        </a:p>
      </dgm:t>
    </dgm:pt>
    <dgm:pt modelId="{C5AA0785-68A1-43EB-A57B-694DF678F761}" type="parTrans" cxnId="{7919792E-4A07-4CAA-AA64-387B3B766658}">
      <dgm:prSet/>
      <dgm:spPr/>
      <dgm:t>
        <a:bodyPr/>
        <a:lstStyle/>
        <a:p>
          <a:endParaRPr lang="en-US"/>
        </a:p>
      </dgm:t>
    </dgm:pt>
    <dgm:pt modelId="{7D49B692-1AD4-4073-B141-1574990E7F00}" type="sibTrans" cxnId="{7919792E-4A07-4CAA-AA64-387B3B766658}">
      <dgm:prSet/>
      <dgm:spPr/>
      <dgm:t>
        <a:bodyPr/>
        <a:lstStyle/>
        <a:p>
          <a:endParaRPr lang="en-US"/>
        </a:p>
      </dgm:t>
    </dgm:pt>
    <dgm:pt modelId="{F2E57723-7E8E-45D7-8077-950A04D2D11F}">
      <dgm:prSet phldrT="[Text]"/>
      <dgm:spPr/>
      <dgm:t>
        <a:bodyPr/>
        <a:lstStyle/>
        <a:p>
          <a:r>
            <a:rPr lang="en-US" dirty="0" smtClean="0"/>
            <a:t>Records number of pixels of each color</a:t>
          </a:r>
          <a:endParaRPr lang="en-US" dirty="0"/>
        </a:p>
      </dgm:t>
    </dgm:pt>
    <dgm:pt modelId="{1C788F35-F3C4-4818-83CD-7B812218296A}" type="parTrans" cxnId="{3082C8EE-7E5F-4224-A5A6-BCE363382E99}">
      <dgm:prSet/>
      <dgm:spPr/>
      <dgm:t>
        <a:bodyPr/>
        <a:lstStyle/>
        <a:p>
          <a:endParaRPr lang="en-US"/>
        </a:p>
      </dgm:t>
    </dgm:pt>
    <dgm:pt modelId="{36DE4104-2CCD-4933-B0C6-18D15FD771CC}" type="sibTrans" cxnId="{3082C8EE-7E5F-4224-A5A6-BCE363382E99}">
      <dgm:prSet/>
      <dgm:spPr/>
      <dgm:t>
        <a:bodyPr/>
        <a:lstStyle/>
        <a:p>
          <a:endParaRPr lang="en-US"/>
        </a:p>
      </dgm:t>
    </dgm:pt>
    <dgm:pt modelId="{8F949DF3-0F0D-46E7-9159-EBA0164A43C8}">
      <dgm:prSet phldrT="[Text]"/>
      <dgm:spPr/>
      <dgm:t>
        <a:bodyPr/>
        <a:lstStyle/>
        <a:p>
          <a:r>
            <a:rPr lang="en-US" dirty="0" smtClean="0"/>
            <a:t>Traverse all pixels</a:t>
          </a:r>
          <a:endParaRPr lang="en-US" dirty="0"/>
        </a:p>
      </dgm:t>
    </dgm:pt>
    <dgm:pt modelId="{463BAF7B-A05F-4F99-8D46-F9DE530246FF}" type="parTrans" cxnId="{FAC77388-8BC9-4AA4-9D54-9E8007112379}">
      <dgm:prSet/>
      <dgm:spPr/>
      <dgm:t>
        <a:bodyPr/>
        <a:lstStyle/>
        <a:p>
          <a:endParaRPr lang="en-US"/>
        </a:p>
      </dgm:t>
    </dgm:pt>
    <dgm:pt modelId="{4F6B3953-5191-49ED-8D39-0ACE39ED3C92}" type="sibTrans" cxnId="{FAC77388-8BC9-4AA4-9D54-9E8007112379}">
      <dgm:prSet/>
      <dgm:spPr/>
      <dgm:t>
        <a:bodyPr/>
        <a:lstStyle/>
        <a:p>
          <a:endParaRPr lang="en-US"/>
        </a:p>
      </dgm:t>
    </dgm:pt>
    <dgm:pt modelId="{022A12A3-D5A1-40EA-8FC8-976F78F09C9A}">
      <dgm:prSet phldrT="[Text]"/>
      <dgm:spPr/>
      <dgm:t>
        <a:bodyPr/>
        <a:lstStyle/>
        <a:p>
          <a:r>
            <a:rPr lang="en-US" dirty="0" smtClean="0"/>
            <a:t>Nested loop on x and y</a:t>
          </a:r>
          <a:endParaRPr lang="en-US" dirty="0"/>
        </a:p>
      </dgm:t>
    </dgm:pt>
    <dgm:pt modelId="{741B9B94-4389-4733-B637-0D6D5789CDD4}" type="parTrans" cxnId="{F394BDC5-CF93-4CC8-A249-2DDACA626880}">
      <dgm:prSet/>
      <dgm:spPr/>
      <dgm:t>
        <a:bodyPr/>
        <a:lstStyle/>
        <a:p>
          <a:endParaRPr lang="en-US"/>
        </a:p>
      </dgm:t>
    </dgm:pt>
    <dgm:pt modelId="{BC8B05DD-0C28-4E84-90BA-337BF28A787B}" type="sibTrans" cxnId="{F394BDC5-CF93-4CC8-A249-2DDACA626880}">
      <dgm:prSet/>
      <dgm:spPr/>
      <dgm:t>
        <a:bodyPr/>
        <a:lstStyle/>
        <a:p>
          <a:endParaRPr lang="en-US"/>
        </a:p>
      </dgm:t>
    </dgm:pt>
    <dgm:pt modelId="{CBE07C73-D905-4FD7-98A3-0FB0F2C9C9BD}">
      <dgm:prSet phldrT="[Text]"/>
      <dgm:spPr/>
      <dgm:t>
        <a:bodyPr/>
        <a:lstStyle/>
        <a:p>
          <a:r>
            <a:rPr lang="en-US" dirty="0" smtClean="0"/>
            <a:t>Populating flag matrix</a:t>
          </a:r>
          <a:endParaRPr lang="en-US" dirty="0"/>
        </a:p>
      </dgm:t>
    </dgm:pt>
    <dgm:pt modelId="{1EE00632-D5B9-4523-A013-4E422671F439}" type="parTrans" cxnId="{9641BC32-4DAC-4A8D-B70D-4346BAED96B8}">
      <dgm:prSet/>
      <dgm:spPr/>
      <dgm:t>
        <a:bodyPr/>
        <a:lstStyle/>
        <a:p>
          <a:endParaRPr lang="en-US"/>
        </a:p>
      </dgm:t>
    </dgm:pt>
    <dgm:pt modelId="{1C857729-EA36-46BD-B55E-E6780E532517}" type="sibTrans" cxnId="{9641BC32-4DAC-4A8D-B70D-4346BAED96B8}">
      <dgm:prSet/>
      <dgm:spPr/>
      <dgm:t>
        <a:bodyPr/>
        <a:lstStyle/>
        <a:p>
          <a:endParaRPr lang="en-US"/>
        </a:p>
      </dgm:t>
    </dgm:pt>
    <dgm:pt modelId="{5B37FDB1-BB12-455F-B52C-4E7DA39F0DB2}">
      <dgm:prSet phldrT="[Text]"/>
      <dgm:spPr/>
      <dgm:t>
        <a:bodyPr/>
        <a:lstStyle/>
        <a:p>
          <a:r>
            <a:rPr lang="en-US" dirty="0" smtClean="0"/>
            <a:t>Populate flag matrix by incrementing by 1 whenever a particular color is encountered</a:t>
          </a:r>
          <a:endParaRPr lang="en-US" dirty="0"/>
        </a:p>
      </dgm:t>
    </dgm:pt>
    <dgm:pt modelId="{B09FC5F9-32A5-47E5-975B-CAA341531880}" type="parTrans" cxnId="{723D9A47-EF4B-45C5-A754-26175EDC206A}">
      <dgm:prSet/>
      <dgm:spPr/>
      <dgm:t>
        <a:bodyPr/>
        <a:lstStyle/>
        <a:p>
          <a:endParaRPr lang="en-US"/>
        </a:p>
      </dgm:t>
    </dgm:pt>
    <dgm:pt modelId="{86C34928-3D96-4636-B2E9-8F04F50C6A66}" type="sibTrans" cxnId="{723D9A47-EF4B-45C5-A754-26175EDC206A}">
      <dgm:prSet/>
      <dgm:spPr/>
      <dgm:t>
        <a:bodyPr/>
        <a:lstStyle/>
        <a:p>
          <a:endParaRPr lang="en-US"/>
        </a:p>
      </dgm:t>
    </dgm:pt>
    <dgm:pt modelId="{AC455D56-8041-4BB4-B12C-AA512C3B9060}">
      <dgm:prSet phldrT="[Text]"/>
      <dgm:spPr/>
      <dgm:t>
        <a:bodyPr/>
        <a:lstStyle/>
        <a:p>
          <a:r>
            <a:rPr lang="en-US" dirty="0" smtClean="0"/>
            <a:t>Linearly rescale colors from 256 to 20</a:t>
          </a:r>
          <a:endParaRPr lang="en-US" dirty="0"/>
        </a:p>
      </dgm:t>
    </dgm:pt>
    <dgm:pt modelId="{8179BB11-D012-43EB-BB4D-E6B90D1D3354}" type="parTrans" cxnId="{6DDBE09A-6098-4DB5-9971-627E919AF1BE}">
      <dgm:prSet/>
      <dgm:spPr/>
      <dgm:t>
        <a:bodyPr/>
        <a:lstStyle/>
        <a:p>
          <a:endParaRPr lang="en-US"/>
        </a:p>
      </dgm:t>
    </dgm:pt>
    <dgm:pt modelId="{7CD7B35C-FB0A-4079-8569-7842B77A0767}" type="sibTrans" cxnId="{6DDBE09A-6098-4DB5-9971-627E919AF1BE}">
      <dgm:prSet/>
      <dgm:spPr/>
      <dgm:t>
        <a:bodyPr/>
        <a:lstStyle/>
        <a:p>
          <a:endParaRPr lang="en-US"/>
        </a:p>
      </dgm:t>
    </dgm:pt>
    <dgm:pt modelId="{C6EDACA6-40A6-4534-B32E-0349FFB759C7}">
      <dgm:prSet/>
      <dgm:spPr/>
      <dgm:t>
        <a:bodyPr/>
        <a:lstStyle/>
        <a:p>
          <a:r>
            <a:rPr lang="en-US" dirty="0" smtClean="0"/>
            <a:t>Rejecting noise</a:t>
          </a:r>
          <a:endParaRPr lang="en-US" dirty="0"/>
        </a:p>
      </dgm:t>
    </dgm:pt>
    <dgm:pt modelId="{5898B461-C06A-4978-B4A1-43F3B1F9D005}" type="parTrans" cxnId="{8C03B710-2376-4156-B836-485336206BB3}">
      <dgm:prSet/>
      <dgm:spPr/>
      <dgm:t>
        <a:bodyPr/>
        <a:lstStyle/>
        <a:p>
          <a:endParaRPr lang="en-US"/>
        </a:p>
      </dgm:t>
    </dgm:pt>
    <dgm:pt modelId="{3FA81D6F-749A-41B3-8514-D68E79FA4698}" type="sibTrans" cxnId="{8C03B710-2376-4156-B836-485336206BB3}">
      <dgm:prSet/>
      <dgm:spPr/>
      <dgm:t>
        <a:bodyPr/>
        <a:lstStyle/>
        <a:p>
          <a:endParaRPr lang="en-US"/>
        </a:p>
      </dgm:t>
    </dgm:pt>
    <dgm:pt modelId="{E77F07FE-BD08-4D00-B544-34FC93686A53}">
      <dgm:prSet/>
      <dgm:spPr/>
      <dgm:t>
        <a:bodyPr/>
        <a:lstStyle/>
        <a:p>
          <a:r>
            <a:rPr lang="en-US" dirty="0" smtClean="0"/>
            <a:t>Reject if flag matrix count is less than 100</a:t>
          </a:r>
          <a:endParaRPr lang="en-US" dirty="0"/>
        </a:p>
      </dgm:t>
    </dgm:pt>
    <dgm:pt modelId="{B4EFC6F9-CA56-4F16-A862-B6A266F37D62}" type="parTrans" cxnId="{CF023170-4C5D-4854-B499-AF93AC381C6E}">
      <dgm:prSet/>
      <dgm:spPr/>
      <dgm:t>
        <a:bodyPr/>
        <a:lstStyle/>
        <a:p>
          <a:endParaRPr lang="en-US"/>
        </a:p>
      </dgm:t>
    </dgm:pt>
    <dgm:pt modelId="{7B343608-46F1-43CD-B3F3-DD46A8A2AAE7}" type="sibTrans" cxnId="{CF023170-4C5D-4854-B499-AF93AC381C6E}">
      <dgm:prSet/>
      <dgm:spPr/>
      <dgm:t>
        <a:bodyPr/>
        <a:lstStyle/>
        <a:p>
          <a:endParaRPr lang="en-US"/>
        </a:p>
      </dgm:t>
    </dgm:pt>
    <dgm:pt modelId="{75A1ADAD-50CD-4ED6-83C8-B7EA735B55E6}">
      <dgm:prSet/>
      <dgm:spPr/>
      <dgm:t>
        <a:bodyPr/>
        <a:lstStyle/>
        <a:p>
          <a:r>
            <a:rPr lang="en-US" dirty="0" smtClean="0"/>
            <a:t>The value of rejected pixel is set to 255</a:t>
          </a:r>
          <a:endParaRPr lang="en-US" dirty="0"/>
        </a:p>
      </dgm:t>
    </dgm:pt>
    <dgm:pt modelId="{4B11F26D-301F-474A-BB0E-880381667AD6}" type="parTrans" cxnId="{357D700A-314F-40EC-9629-A801F7AC9BE1}">
      <dgm:prSet/>
      <dgm:spPr/>
      <dgm:t>
        <a:bodyPr/>
        <a:lstStyle/>
        <a:p>
          <a:endParaRPr lang="en-US"/>
        </a:p>
      </dgm:t>
    </dgm:pt>
    <dgm:pt modelId="{DEC889DE-1DEA-4B2A-8657-C90656D073D8}" type="sibTrans" cxnId="{357D700A-314F-40EC-9629-A801F7AC9BE1}">
      <dgm:prSet/>
      <dgm:spPr/>
      <dgm:t>
        <a:bodyPr/>
        <a:lstStyle/>
        <a:p>
          <a:endParaRPr lang="en-US"/>
        </a:p>
      </dgm:t>
    </dgm:pt>
    <dgm:pt modelId="{0702D2BD-24E8-40E2-AA19-66B0465053EC}" type="pres">
      <dgm:prSet presAssocID="{122EF754-78EC-4A8A-9334-5489ACF17364}" presName="linearFlow" presStyleCnt="0">
        <dgm:presLayoutVars>
          <dgm:dir/>
          <dgm:animLvl val="lvl"/>
          <dgm:resizeHandles val="exact"/>
        </dgm:presLayoutVars>
      </dgm:prSet>
      <dgm:spPr/>
      <dgm:t>
        <a:bodyPr/>
        <a:lstStyle/>
        <a:p>
          <a:endParaRPr lang="en-US"/>
        </a:p>
      </dgm:t>
    </dgm:pt>
    <dgm:pt modelId="{28590459-1F43-4D6E-A317-553854C137FE}" type="pres">
      <dgm:prSet presAssocID="{10572138-DE27-4A71-89E3-C8A83095F5D2}" presName="composite" presStyleCnt="0"/>
      <dgm:spPr/>
    </dgm:pt>
    <dgm:pt modelId="{A7C426B8-0DBF-4F4D-9CA2-F7AD258CD15B}" type="pres">
      <dgm:prSet presAssocID="{10572138-DE27-4A71-89E3-C8A83095F5D2}" presName="parentText" presStyleLbl="alignNode1" presStyleIdx="0" presStyleCnt="4">
        <dgm:presLayoutVars>
          <dgm:chMax val="1"/>
          <dgm:bulletEnabled val="1"/>
        </dgm:presLayoutVars>
      </dgm:prSet>
      <dgm:spPr/>
      <dgm:t>
        <a:bodyPr/>
        <a:lstStyle/>
        <a:p>
          <a:endParaRPr lang="en-US"/>
        </a:p>
      </dgm:t>
    </dgm:pt>
    <dgm:pt modelId="{61153B60-B077-4CB5-BE2B-7195FA85EAFC}" type="pres">
      <dgm:prSet presAssocID="{10572138-DE27-4A71-89E3-C8A83095F5D2}" presName="descendantText" presStyleLbl="alignAcc1" presStyleIdx="0" presStyleCnt="4" custLinFactNeighborX="-220" custLinFactNeighborY="3468">
        <dgm:presLayoutVars>
          <dgm:bulletEnabled val="1"/>
        </dgm:presLayoutVars>
      </dgm:prSet>
      <dgm:spPr/>
      <dgm:t>
        <a:bodyPr/>
        <a:lstStyle/>
        <a:p>
          <a:endParaRPr lang="en-US"/>
        </a:p>
      </dgm:t>
    </dgm:pt>
    <dgm:pt modelId="{72626587-A7E8-4A46-ADE5-98704E3ADC7E}" type="pres">
      <dgm:prSet presAssocID="{8E20E245-FA8F-4CBB-9A70-0EC35C808DC3}" presName="sp" presStyleCnt="0"/>
      <dgm:spPr/>
    </dgm:pt>
    <dgm:pt modelId="{E33FECE1-DFA8-4298-A6FC-3265B857EEDE}" type="pres">
      <dgm:prSet presAssocID="{8F949DF3-0F0D-46E7-9159-EBA0164A43C8}" presName="composite" presStyleCnt="0"/>
      <dgm:spPr/>
    </dgm:pt>
    <dgm:pt modelId="{FB44CC7B-17E4-4D04-95DD-3357FE612F09}" type="pres">
      <dgm:prSet presAssocID="{8F949DF3-0F0D-46E7-9159-EBA0164A43C8}" presName="parentText" presStyleLbl="alignNode1" presStyleIdx="1" presStyleCnt="4">
        <dgm:presLayoutVars>
          <dgm:chMax val="1"/>
          <dgm:bulletEnabled val="1"/>
        </dgm:presLayoutVars>
      </dgm:prSet>
      <dgm:spPr/>
      <dgm:t>
        <a:bodyPr/>
        <a:lstStyle/>
        <a:p>
          <a:endParaRPr lang="en-US"/>
        </a:p>
      </dgm:t>
    </dgm:pt>
    <dgm:pt modelId="{DB5CAEFD-97A1-49D4-8936-F3770C05E4D3}" type="pres">
      <dgm:prSet presAssocID="{8F949DF3-0F0D-46E7-9159-EBA0164A43C8}" presName="descendantText" presStyleLbl="alignAcc1" presStyleIdx="1" presStyleCnt="4" custLinFactNeighborX="1292" custLinFactNeighborY="-4513">
        <dgm:presLayoutVars>
          <dgm:bulletEnabled val="1"/>
        </dgm:presLayoutVars>
      </dgm:prSet>
      <dgm:spPr/>
      <dgm:t>
        <a:bodyPr/>
        <a:lstStyle/>
        <a:p>
          <a:endParaRPr lang="en-US"/>
        </a:p>
      </dgm:t>
    </dgm:pt>
    <dgm:pt modelId="{38FDD418-5885-409A-8E1B-AA08A9DF2168}" type="pres">
      <dgm:prSet presAssocID="{4F6B3953-5191-49ED-8D39-0ACE39ED3C92}" presName="sp" presStyleCnt="0"/>
      <dgm:spPr/>
    </dgm:pt>
    <dgm:pt modelId="{D0739644-3511-4A82-A528-451979AC4796}" type="pres">
      <dgm:prSet presAssocID="{CBE07C73-D905-4FD7-98A3-0FB0F2C9C9BD}" presName="composite" presStyleCnt="0"/>
      <dgm:spPr/>
    </dgm:pt>
    <dgm:pt modelId="{E5102C8A-A613-4D12-9F08-160173D31090}" type="pres">
      <dgm:prSet presAssocID="{CBE07C73-D905-4FD7-98A3-0FB0F2C9C9BD}" presName="parentText" presStyleLbl="alignNode1" presStyleIdx="2" presStyleCnt="4">
        <dgm:presLayoutVars>
          <dgm:chMax val="1"/>
          <dgm:bulletEnabled val="1"/>
        </dgm:presLayoutVars>
      </dgm:prSet>
      <dgm:spPr/>
      <dgm:t>
        <a:bodyPr/>
        <a:lstStyle/>
        <a:p>
          <a:endParaRPr lang="en-US"/>
        </a:p>
      </dgm:t>
    </dgm:pt>
    <dgm:pt modelId="{A6BA2616-7200-4137-A003-5EAB820E2180}" type="pres">
      <dgm:prSet presAssocID="{CBE07C73-D905-4FD7-98A3-0FB0F2C9C9BD}" presName="descendantText" presStyleLbl="alignAcc1" presStyleIdx="2" presStyleCnt="4">
        <dgm:presLayoutVars>
          <dgm:bulletEnabled val="1"/>
        </dgm:presLayoutVars>
      </dgm:prSet>
      <dgm:spPr/>
      <dgm:t>
        <a:bodyPr/>
        <a:lstStyle/>
        <a:p>
          <a:endParaRPr lang="en-US"/>
        </a:p>
      </dgm:t>
    </dgm:pt>
    <dgm:pt modelId="{C5A2E4E2-4ECB-44BE-ABC2-D4406EFDA243}" type="pres">
      <dgm:prSet presAssocID="{1C857729-EA36-46BD-B55E-E6780E532517}" presName="sp" presStyleCnt="0"/>
      <dgm:spPr/>
    </dgm:pt>
    <dgm:pt modelId="{5CF28AB1-36CF-42DC-8FAD-6F65AC85D38B}" type="pres">
      <dgm:prSet presAssocID="{C6EDACA6-40A6-4534-B32E-0349FFB759C7}" presName="composite" presStyleCnt="0"/>
      <dgm:spPr/>
    </dgm:pt>
    <dgm:pt modelId="{E8066DF0-17B2-49AF-9775-DF811101CCF2}" type="pres">
      <dgm:prSet presAssocID="{C6EDACA6-40A6-4534-B32E-0349FFB759C7}" presName="parentText" presStyleLbl="alignNode1" presStyleIdx="3" presStyleCnt="4">
        <dgm:presLayoutVars>
          <dgm:chMax val="1"/>
          <dgm:bulletEnabled val="1"/>
        </dgm:presLayoutVars>
      </dgm:prSet>
      <dgm:spPr/>
      <dgm:t>
        <a:bodyPr/>
        <a:lstStyle/>
        <a:p>
          <a:endParaRPr lang="en-US"/>
        </a:p>
      </dgm:t>
    </dgm:pt>
    <dgm:pt modelId="{273ABC00-817A-41AE-A070-3BD696F0F13B}" type="pres">
      <dgm:prSet presAssocID="{C6EDACA6-40A6-4534-B32E-0349FFB759C7}" presName="descendantText" presStyleLbl="alignAcc1" presStyleIdx="3" presStyleCnt="4">
        <dgm:presLayoutVars>
          <dgm:bulletEnabled val="1"/>
        </dgm:presLayoutVars>
      </dgm:prSet>
      <dgm:spPr/>
      <dgm:t>
        <a:bodyPr/>
        <a:lstStyle/>
        <a:p>
          <a:endParaRPr lang="en-US"/>
        </a:p>
      </dgm:t>
    </dgm:pt>
  </dgm:ptLst>
  <dgm:cxnLst>
    <dgm:cxn modelId="{8C03B710-2376-4156-B836-485336206BB3}" srcId="{122EF754-78EC-4A8A-9334-5489ACF17364}" destId="{C6EDACA6-40A6-4534-B32E-0349FFB759C7}" srcOrd="3" destOrd="0" parTransId="{5898B461-C06A-4978-B4A1-43F3B1F9D005}" sibTransId="{3FA81D6F-749A-41B3-8514-D68E79FA4698}"/>
    <dgm:cxn modelId="{87132833-F787-48EC-BACB-E522893B9DED}" type="presOf" srcId="{022A12A3-D5A1-40EA-8FC8-976F78F09C9A}" destId="{DB5CAEFD-97A1-49D4-8936-F3770C05E4D3}" srcOrd="0" destOrd="0" presId="urn:microsoft.com/office/officeart/2005/8/layout/chevron2"/>
    <dgm:cxn modelId="{F394BDC5-CF93-4CC8-A249-2DDACA626880}" srcId="{8F949DF3-0F0D-46E7-9159-EBA0164A43C8}" destId="{022A12A3-D5A1-40EA-8FC8-976F78F09C9A}" srcOrd="0" destOrd="0" parTransId="{741B9B94-4389-4733-B637-0D6D5789CDD4}" sibTransId="{BC8B05DD-0C28-4E84-90BA-337BF28A787B}"/>
    <dgm:cxn modelId="{AEE56D6D-117A-41B2-89AD-732545C00C69}" type="presOf" srcId="{10572138-DE27-4A71-89E3-C8A83095F5D2}" destId="{A7C426B8-0DBF-4F4D-9CA2-F7AD258CD15B}" srcOrd="0" destOrd="0" presId="urn:microsoft.com/office/officeart/2005/8/layout/chevron2"/>
    <dgm:cxn modelId="{55DFFA0C-EB13-409B-BF9E-1172DC7D3E26}" type="presOf" srcId="{5B37FDB1-BB12-455F-B52C-4E7DA39F0DB2}" destId="{A6BA2616-7200-4137-A003-5EAB820E2180}" srcOrd="0" destOrd="0" presId="urn:microsoft.com/office/officeart/2005/8/layout/chevron2"/>
    <dgm:cxn modelId="{6DDBE09A-6098-4DB5-9971-627E919AF1BE}" srcId="{8F949DF3-0F0D-46E7-9159-EBA0164A43C8}" destId="{AC455D56-8041-4BB4-B12C-AA512C3B9060}" srcOrd="1" destOrd="0" parTransId="{8179BB11-D012-43EB-BB4D-E6B90D1D3354}" sibTransId="{7CD7B35C-FB0A-4079-8569-7842B77A0767}"/>
    <dgm:cxn modelId="{E57E6365-19C6-4207-932B-E4F0C710C18B}" type="presOf" srcId="{BEE98C9F-BAE1-4D66-AC2D-8F133475F879}" destId="{61153B60-B077-4CB5-BE2B-7195FA85EAFC}" srcOrd="0" destOrd="0" presId="urn:microsoft.com/office/officeart/2005/8/layout/chevron2"/>
    <dgm:cxn modelId="{9641BC32-4DAC-4A8D-B70D-4346BAED96B8}" srcId="{122EF754-78EC-4A8A-9334-5489ACF17364}" destId="{CBE07C73-D905-4FD7-98A3-0FB0F2C9C9BD}" srcOrd="2" destOrd="0" parTransId="{1EE00632-D5B9-4523-A013-4E422671F439}" sibTransId="{1C857729-EA36-46BD-B55E-E6780E532517}"/>
    <dgm:cxn modelId="{A4966DD8-FECF-4373-9434-A953FC5B56FD}" srcId="{122EF754-78EC-4A8A-9334-5489ACF17364}" destId="{10572138-DE27-4A71-89E3-C8A83095F5D2}" srcOrd="0" destOrd="0" parTransId="{FF0EDE9E-FCAF-409B-93BF-A9C8CC9C1A2D}" sibTransId="{8E20E245-FA8F-4CBB-9A70-0EC35C808DC3}"/>
    <dgm:cxn modelId="{FAC77388-8BC9-4AA4-9D54-9E8007112379}" srcId="{122EF754-78EC-4A8A-9334-5489ACF17364}" destId="{8F949DF3-0F0D-46E7-9159-EBA0164A43C8}" srcOrd="1" destOrd="0" parTransId="{463BAF7B-A05F-4F99-8D46-F9DE530246FF}" sibTransId="{4F6B3953-5191-49ED-8D39-0ACE39ED3C92}"/>
    <dgm:cxn modelId="{7919792E-4A07-4CAA-AA64-387B3B766658}" srcId="{10572138-DE27-4A71-89E3-C8A83095F5D2}" destId="{BEE98C9F-BAE1-4D66-AC2D-8F133475F879}" srcOrd="0" destOrd="0" parTransId="{C5AA0785-68A1-43EB-A57B-694DF678F761}" sibTransId="{7D49B692-1AD4-4073-B141-1574990E7F00}"/>
    <dgm:cxn modelId="{723D9A47-EF4B-45C5-A754-26175EDC206A}" srcId="{CBE07C73-D905-4FD7-98A3-0FB0F2C9C9BD}" destId="{5B37FDB1-BB12-455F-B52C-4E7DA39F0DB2}" srcOrd="0" destOrd="0" parTransId="{B09FC5F9-32A5-47E5-975B-CAA341531880}" sibTransId="{86C34928-3D96-4636-B2E9-8F04F50C6A66}"/>
    <dgm:cxn modelId="{DDD34B24-2DFE-4FC0-A365-8E441AC21841}" type="presOf" srcId="{8F949DF3-0F0D-46E7-9159-EBA0164A43C8}" destId="{FB44CC7B-17E4-4D04-95DD-3357FE612F09}" srcOrd="0" destOrd="0" presId="urn:microsoft.com/office/officeart/2005/8/layout/chevron2"/>
    <dgm:cxn modelId="{B62A9102-662F-40B3-BE8F-79D0FCC5BFDA}" type="presOf" srcId="{F2E57723-7E8E-45D7-8077-950A04D2D11F}" destId="{61153B60-B077-4CB5-BE2B-7195FA85EAFC}" srcOrd="0" destOrd="1" presId="urn:microsoft.com/office/officeart/2005/8/layout/chevron2"/>
    <dgm:cxn modelId="{8C7CD1C8-3B09-4D11-AC05-C0FD9DCC3504}" type="presOf" srcId="{C6EDACA6-40A6-4534-B32E-0349FFB759C7}" destId="{E8066DF0-17B2-49AF-9775-DF811101CCF2}" srcOrd="0" destOrd="0" presId="urn:microsoft.com/office/officeart/2005/8/layout/chevron2"/>
    <dgm:cxn modelId="{BFDD04D0-132A-4B3C-9B2B-4FBD7D908B39}" type="presOf" srcId="{CBE07C73-D905-4FD7-98A3-0FB0F2C9C9BD}" destId="{E5102C8A-A613-4D12-9F08-160173D31090}" srcOrd="0" destOrd="0" presId="urn:microsoft.com/office/officeart/2005/8/layout/chevron2"/>
    <dgm:cxn modelId="{CF023170-4C5D-4854-B499-AF93AC381C6E}" srcId="{C6EDACA6-40A6-4534-B32E-0349FFB759C7}" destId="{E77F07FE-BD08-4D00-B544-34FC93686A53}" srcOrd="0" destOrd="0" parTransId="{B4EFC6F9-CA56-4F16-A862-B6A266F37D62}" sibTransId="{7B343608-46F1-43CD-B3F3-DD46A8A2AAE7}"/>
    <dgm:cxn modelId="{3082C8EE-7E5F-4224-A5A6-BCE363382E99}" srcId="{10572138-DE27-4A71-89E3-C8A83095F5D2}" destId="{F2E57723-7E8E-45D7-8077-950A04D2D11F}" srcOrd="1" destOrd="0" parTransId="{1C788F35-F3C4-4818-83CD-7B812218296A}" sibTransId="{36DE4104-2CCD-4933-B0C6-18D15FD771CC}"/>
    <dgm:cxn modelId="{407C4CAD-FB05-4875-B13F-5AC3BAFAD91A}" type="presOf" srcId="{E77F07FE-BD08-4D00-B544-34FC93686A53}" destId="{273ABC00-817A-41AE-A070-3BD696F0F13B}" srcOrd="0" destOrd="0" presId="urn:microsoft.com/office/officeart/2005/8/layout/chevron2"/>
    <dgm:cxn modelId="{C5BB39C5-4393-4830-841D-5D5B484E59FA}" type="presOf" srcId="{122EF754-78EC-4A8A-9334-5489ACF17364}" destId="{0702D2BD-24E8-40E2-AA19-66B0465053EC}" srcOrd="0" destOrd="0" presId="urn:microsoft.com/office/officeart/2005/8/layout/chevron2"/>
    <dgm:cxn modelId="{357D700A-314F-40EC-9629-A801F7AC9BE1}" srcId="{C6EDACA6-40A6-4534-B32E-0349FFB759C7}" destId="{75A1ADAD-50CD-4ED6-83C8-B7EA735B55E6}" srcOrd="1" destOrd="0" parTransId="{4B11F26D-301F-474A-BB0E-880381667AD6}" sibTransId="{DEC889DE-1DEA-4B2A-8657-C90656D073D8}"/>
    <dgm:cxn modelId="{63D34850-36D1-4946-9479-44182925F5AA}" type="presOf" srcId="{75A1ADAD-50CD-4ED6-83C8-B7EA735B55E6}" destId="{273ABC00-817A-41AE-A070-3BD696F0F13B}" srcOrd="0" destOrd="1" presId="urn:microsoft.com/office/officeart/2005/8/layout/chevron2"/>
    <dgm:cxn modelId="{2063A3F2-2942-4E17-AA85-185D39DC534A}" type="presOf" srcId="{AC455D56-8041-4BB4-B12C-AA512C3B9060}" destId="{DB5CAEFD-97A1-49D4-8936-F3770C05E4D3}" srcOrd="0" destOrd="1" presId="urn:microsoft.com/office/officeart/2005/8/layout/chevron2"/>
    <dgm:cxn modelId="{2DCBE822-D18B-4FDE-B836-CF4DBCE6B0C8}" type="presParOf" srcId="{0702D2BD-24E8-40E2-AA19-66B0465053EC}" destId="{28590459-1F43-4D6E-A317-553854C137FE}" srcOrd="0" destOrd="0" presId="urn:microsoft.com/office/officeart/2005/8/layout/chevron2"/>
    <dgm:cxn modelId="{77326DB8-A264-487C-ACB3-4A2DBDFA41C0}" type="presParOf" srcId="{28590459-1F43-4D6E-A317-553854C137FE}" destId="{A7C426B8-0DBF-4F4D-9CA2-F7AD258CD15B}" srcOrd="0" destOrd="0" presId="urn:microsoft.com/office/officeart/2005/8/layout/chevron2"/>
    <dgm:cxn modelId="{44B152F9-6754-45A9-AFD6-AD30AF948A2F}" type="presParOf" srcId="{28590459-1F43-4D6E-A317-553854C137FE}" destId="{61153B60-B077-4CB5-BE2B-7195FA85EAFC}" srcOrd="1" destOrd="0" presId="urn:microsoft.com/office/officeart/2005/8/layout/chevron2"/>
    <dgm:cxn modelId="{63BC5AF2-F8F0-4E9D-B6AE-FC063D02E4CA}" type="presParOf" srcId="{0702D2BD-24E8-40E2-AA19-66B0465053EC}" destId="{72626587-A7E8-4A46-ADE5-98704E3ADC7E}" srcOrd="1" destOrd="0" presId="urn:microsoft.com/office/officeart/2005/8/layout/chevron2"/>
    <dgm:cxn modelId="{C6A234D5-2B7E-4E3C-85EA-664C3DB8645A}" type="presParOf" srcId="{0702D2BD-24E8-40E2-AA19-66B0465053EC}" destId="{E33FECE1-DFA8-4298-A6FC-3265B857EEDE}" srcOrd="2" destOrd="0" presId="urn:microsoft.com/office/officeart/2005/8/layout/chevron2"/>
    <dgm:cxn modelId="{1A176C89-5E55-4F9A-A608-04F960F537BC}" type="presParOf" srcId="{E33FECE1-DFA8-4298-A6FC-3265B857EEDE}" destId="{FB44CC7B-17E4-4D04-95DD-3357FE612F09}" srcOrd="0" destOrd="0" presId="urn:microsoft.com/office/officeart/2005/8/layout/chevron2"/>
    <dgm:cxn modelId="{5A35C98A-419F-4014-BAA4-6721E94AF64A}" type="presParOf" srcId="{E33FECE1-DFA8-4298-A6FC-3265B857EEDE}" destId="{DB5CAEFD-97A1-49D4-8936-F3770C05E4D3}" srcOrd="1" destOrd="0" presId="urn:microsoft.com/office/officeart/2005/8/layout/chevron2"/>
    <dgm:cxn modelId="{5CDA89B4-8949-4750-8C36-C9ED084B6F1D}" type="presParOf" srcId="{0702D2BD-24E8-40E2-AA19-66B0465053EC}" destId="{38FDD418-5885-409A-8E1B-AA08A9DF2168}" srcOrd="3" destOrd="0" presId="urn:microsoft.com/office/officeart/2005/8/layout/chevron2"/>
    <dgm:cxn modelId="{73F728A7-3CA3-4DD2-80C9-74D9B1E286CF}" type="presParOf" srcId="{0702D2BD-24E8-40E2-AA19-66B0465053EC}" destId="{D0739644-3511-4A82-A528-451979AC4796}" srcOrd="4" destOrd="0" presId="urn:microsoft.com/office/officeart/2005/8/layout/chevron2"/>
    <dgm:cxn modelId="{DCD54461-5EBB-4433-B1CE-9298EB3196C4}" type="presParOf" srcId="{D0739644-3511-4A82-A528-451979AC4796}" destId="{E5102C8A-A613-4D12-9F08-160173D31090}" srcOrd="0" destOrd="0" presId="urn:microsoft.com/office/officeart/2005/8/layout/chevron2"/>
    <dgm:cxn modelId="{909B437A-472A-40C2-937D-77D6B13790DE}" type="presParOf" srcId="{D0739644-3511-4A82-A528-451979AC4796}" destId="{A6BA2616-7200-4137-A003-5EAB820E2180}" srcOrd="1" destOrd="0" presId="urn:microsoft.com/office/officeart/2005/8/layout/chevron2"/>
    <dgm:cxn modelId="{EE42EA11-FD5F-4DAC-91D9-43427C930420}" type="presParOf" srcId="{0702D2BD-24E8-40E2-AA19-66B0465053EC}" destId="{C5A2E4E2-4ECB-44BE-ABC2-D4406EFDA243}" srcOrd="5" destOrd="0" presId="urn:microsoft.com/office/officeart/2005/8/layout/chevron2"/>
    <dgm:cxn modelId="{653BD3C4-9CF9-41A8-9D9E-A4449924CF59}" type="presParOf" srcId="{0702D2BD-24E8-40E2-AA19-66B0465053EC}" destId="{5CF28AB1-36CF-42DC-8FAD-6F65AC85D38B}" srcOrd="6" destOrd="0" presId="urn:microsoft.com/office/officeart/2005/8/layout/chevron2"/>
    <dgm:cxn modelId="{64ECB06D-8732-466F-A6E1-A8B533ABFDD4}" type="presParOf" srcId="{5CF28AB1-36CF-42DC-8FAD-6F65AC85D38B}" destId="{E8066DF0-17B2-49AF-9775-DF811101CCF2}" srcOrd="0" destOrd="0" presId="urn:microsoft.com/office/officeart/2005/8/layout/chevron2"/>
    <dgm:cxn modelId="{AE1515CE-340B-4BA9-9638-D39D3FAB417A}" type="presParOf" srcId="{5CF28AB1-36CF-42DC-8FAD-6F65AC85D38B}" destId="{273ABC00-817A-41AE-A070-3BD696F0F13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AC750-CB26-4D6F-9C9E-A391BE9DBD7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BE47A12-DE9B-4327-91BA-A5CA3D6CFE81}">
      <dgm:prSet phldrT="[Text]"/>
      <dgm:spPr/>
      <dgm:t>
        <a:bodyPr/>
        <a:lstStyle/>
        <a:p>
          <a:r>
            <a:rPr lang="en-US" baseline="30000" dirty="0" smtClean="0"/>
            <a:t>Traverse all pixels </a:t>
          </a:r>
          <a:endParaRPr lang="en-US" dirty="0"/>
        </a:p>
      </dgm:t>
    </dgm:pt>
    <dgm:pt modelId="{28B41227-7AFF-4DF3-9F00-A525EE84F6EA}" type="parTrans" cxnId="{299AC00E-C810-47AA-801E-B91527DD6234}">
      <dgm:prSet/>
      <dgm:spPr/>
      <dgm:t>
        <a:bodyPr/>
        <a:lstStyle/>
        <a:p>
          <a:endParaRPr lang="en-US"/>
        </a:p>
      </dgm:t>
    </dgm:pt>
    <dgm:pt modelId="{2F8ED149-033F-482A-AAAF-07BD2DA02098}" type="sibTrans" cxnId="{299AC00E-C810-47AA-801E-B91527DD6234}">
      <dgm:prSet/>
      <dgm:spPr/>
      <dgm:t>
        <a:bodyPr/>
        <a:lstStyle/>
        <a:p>
          <a:endParaRPr lang="en-US"/>
        </a:p>
      </dgm:t>
    </dgm:pt>
    <dgm:pt modelId="{28D7196E-44D6-4471-A33B-F23F0685B4A6}">
      <dgm:prSet phldrT="[Text]"/>
      <dgm:spPr/>
      <dgm:t>
        <a:bodyPr/>
        <a:lstStyle/>
        <a:p>
          <a:r>
            <a:rPr lang="en-US" dirty="0" smtClean="0"/>
            <a:t>Nested loop on x and y</a:t>
          </a:r>
          <a:endParaRPr lang="en-US" dirty="0"/>
        </a:p>
      </dgm:t>
    </dgm:pt>
    <dgm:pt modelId="{A6F95E2A-86E6-4D6C-9858-3B0A2BC9C5B1}" type="parTrans" cxnId="{7F3CE6C6-6596-4C89-BB82-C7CA74317F97}">
      <dgm:prSet/>
      <dgm:spPr/>
      <dgm:t>
        <a:bodyPr/>
        <a:lstStyle/>
        <a:p>
          <a:endParaRPr lang="en-US"/>
        </a:p>
      </dgm:t>
    </dgm:pt>
    <dgm:pt modelId="{73841565-FD5E-46A4-B9CB-CD6FA9854CC2}" type="sibTrans" cxnId="{7F3CE6C6-6596-4C89-BB82-C7CA74317F97}">
      <dgm:prSet/>
      <dgm:spPr/>
      <dgm:t>
        <a:bodyPr/>
        <a:lstStyle/>
        <a:p>
          <a:endParaRPr lang="en-US"/>
        </a:p>
      </dgm:t>
    </dgm:pt>
    <dgm:pt modelId="{9689C255-65B2-4319-A277-A540DE40D224}">
      <dgm:prSet phldrT="[Text]"/>
      <dgm:spPr/>
      <dgm:t>
        <a:bodyPr/>
        <a:lstStyle/>
        <a:p>
          <a:r>
            <a:rPr lang="en-US" dirty="0" smtClean="0"/>
            <a:t>Hence all pixels traversed</a:t>
          </a:r>
          <a:endParaRPr lang="en-US" dirty="0"/>
        </a:p>
      </dgm:t>
    </dgm:pt>
    <dgm:pt modelId="{187A8E10-F69E-4E8D-B99F-0D04CAF0D1D0}" type="parTrans" cxnId="{10DD91B5-0A60-4B1A-984E-802AAAC89DFC}">
      <dgm:prSet/>
      <dgm:spPr/>
      <dgm:t>
        <a:bodyPr/>
        <a:lstStyle/>
        <a:p>
          <a:endParaRPr lang="en-US"/>
        </a:p>
      </dgm:t>
    </dgm:pt>
    <dgm:pt modelId="{1007A4F9-0D81-48E0-895A-FD88ADFF2739}" type="sibTrans" cxnId="{10DD91B5-0A60-4B1A-984E-802AAAC89DFC}">
      <dgm:prSet/>
      <dgm:spPr/>
      <dgm:t>
        <a:bodyPr/>
        <a:lstStyle/>
        <a:p>
          <a:endParaRPr lang="en-US"/>
        </a:p>
      </dgm:t>
    </dgm:pt>
    <dgm:pt modelId="{9931D7FD-FFBA-49BF-AFE1-11E4E9C46187}">
      <dgm:prSet phldrT="[Text]"/>
      <dgm:spPr/>
      <dgm:t>
        <a:bodyPr/>
        <a:lstStyle/>
        <a:p>
          <a:r>
            <a:rPr lang="en-US" dirty="0" smtClean="0"/>
            <a:t>check</a:t>
          </a:r>
          <a:endParaRPr lang="en-US" dirty="0"/>
        </a:p>
      </dgm:t>
    </dgm:pt>
    <dgm:pt modelId="{72637A77-37A4-4965-AA21-193B1856A5FD}" type="parTrans" cxnId="{38928D0B-CBCA-4D61-A3C8-460C1ADB771E}">
      <dgm:prSet/>
      <dgm:spPr/>
      <dgm:t>
        <a:bodyPr/>
        <a:lstStyle/>
        <a:p>
          <a:endParaRPr lang="en-US"/>
        </a:p>
      </dgm:t>
    </dgm:pt>
    <dgm:pt modelId="{9EDB21F5-CEF1-4395-A778-13CEB959C995}" type="sibTrans" cxnId="{38928D0B-CBCA-4D61-A3C8-460C1ADB771E}">
      <dgm:prSet/>
      <dgm:spPr/>
      <dgm:t>
        <a:bodyPr/>
        <a:lstStyle/>
        <a:p>
          <a:endParaRPr lang="en-US"/>
        </a:p>
      </dgm:t>
    </dgm:pt>
    <dgm:pt modelId="{CDCE3F0F-A8AF-48CD-B48A-DFC616ABB0B3}">
      <dgm:prSet phldrT="[Text]"/>
      <dgm:spPr/>
      <dgm:t>
        <a:bodyPr/>
        <a:lstStyle/>
        <a:p>
          <a:r>
            <a:rPr lang="en-US" dirty="0" smtClean="0"/>
            <a:t>Check if pixel value is 255</a:t>
          </a:r>
          <a:endParaRPr lang="en-US" dirty="0"/>
        </a:p>
      </dgm:t>
    </dgm:pt>
    <dgm:pt modelId="{4AB16286-8165-4DA1-B22C-0EE0A38B4243}" type="parTrans" cxnId="{C18DBFA0-4882-4B27-B8F2-13BE755C2EAD}">
      <dgm:prSet/>
      <dgm:spPr/>
      <dgm:t>
        <a:bodyPr/>
        <a:lstStyle/>
        <a:p>
          <a:endParaRPr lang="en-US"/>
        </a:p>
      </dgm:t>
    </dgm:pt>
    <dgm:pt modelId="{BCD2B49E-E74C-49A4-85E3-44AFDB0899A0}" type="sibTrans" cxnId="{C18DBFA0-4882-4B27-B8F2-13BE755C2EAD}">
      <dgm:prSet/>
      <dgm:spPr/>
      <dgm:t>
        <a:bodyPr/>
        <a:lstStyle/>
        <a:p>
          <a:endParaRPr lang="en-US"/>
        </a:p>
      </dgm:t>
    </dgm:pt>
    <dgm:pt modelId="{F47D721F-DB8D-46A3-9CE1-F55D9AA5258B}">
      <dgm:prSet phldrT="[Text]"/>
      <dgm:spPr/>
      <dgm:t>
        <a:bodyPr/>
        <a:lstStyle/>
        <a:p>
          <a:r>
            <a:rPr lang="en-US" dirty="0" smtClean="0"/>
            <a:t>If not, assign 255 to image sequence matrix(frames)</a:t>
          </a:r>
          <a:endParaRPr lang="en-US" dirty="0"/>
        </a:p>
      </dgm:t>
    </dgm:pt>
    <dgm:pt modelId="{B68E9825-AD2C-4BEB-A3E6-1A240581AA69}" type="parTrans" cxnId="{C0B4598B-32AF-4A3F-BBBB-09CB37BB8C87}">
      <dgm:prSet/>
      <dgm:spPr/>
      <dgm:t>
        <a:bodyPr/>
        <a:lstStyle/>
        <a:p>
          <a:endParaRPr lang="en-US"/>
        </a:p>
      </dgm:t>
    </dgm:pt>
    <dgm:pt modelId="{F6291731-CAFA-48BC-A60D-705D266E2765}" type="sibTrans" cxnId="{C0B4598B-32AF-4A3F-BBBB-09CB37BB8C87}">
      <dgm:prSet/>
      <dgm:spPr/>
      <dgm:t>
        <a:bodyPr/>
        <a:lstStyle/>
        <a:p>
          <a:endParaRPr lang="en-US"/>
        </a:p>
      </dgm:t>
    </dgm:pt>
    <dgm:pt modelId="{55D994C3-2C7B-440A-8477-8BF22933F2AD}">
      <dgm:prSet/>
      <dgm:spPr/>
      <dgm:t>
        <a:bodyPr/>
        <a:lstStyle/>
        <a:p>
          <a:r>
            <a:rPr lang="en-US" dirty="0" smtClean="0"/>
            <a:t>Image sequence</a:t>
          </a:r>
          <a:endParaRPr lang="en-US" dirty="0"/>
        </a:p>
      </dgm:t>
    </dgm:pt>
    <dgm:pt modelId="{4C3CF04A-0574-49A8-B350-710441D764B3}" type="parTrans" cxnId="{79840460-9541-417E-8F61-C58376CBCD5E}">
      <dgm:prSet/>
      <dgm:spPr/>
      <dgm:t>
        <a:bodyPr/>
        <a:lstStyle/>
        <a:p>
          <a:endParaRPr lang="en-US"/>
        </a:p>
      </dgm:t>
    </dgm:pt>
    <dgm:pt modelId="{650A1E83-60D6-4100-96EB-F78D9F86A0B8}" type="sibTrans" cxnId="{79840460-9541-417E-8F61-C58376CBCD5E}">
      <dgm:prSet/>
      <dgm:spPr/>
      <dgm:t>
        <a:bodyPr/>
        <a:lstStyle/>
        <a:p>
          <a:endParaRPr lang="en-US"/>
        </a:p>
      </dgm:t>
    </dgm:pt>
    <dgm:pt modelId="{0AC53131-1E2F-47D6-89B0-EA0C6EA8E4F5}">
      <dgm:prSet/>
      <dgm:spPr/>
      <dgm:t>
        <a:bodyPr/>
        <a:lstStyle/>
        <a:p>
          <a:r>
            <a:rPr lang="en-US" dirty="0" smtClean="0"/>
            <a:t>Initialize binary image sequence(frames)</a:t>
          </a:r>
          <a:endParaRPr lang="en-US" dirty="0"/>
        </a:p>
      </dgm:t>
    </dgm:pt>
    <dgm:pt modelId="{801A40AC-B6BA-4CF7-B62B-F0F798DFE27F}" type="parTrans" cxnId="{B5089304-49A4-426B-9A29-5B16613552F1}">
      <dgm:prSet/>
      <dgm:spPr/>
      <dgm:t>
        <a:bodyPr/>
        <a:lstStyle/>
        <a:p>
          <a:endParaRPr lang="en-US"/>
        </a:p>
      </dgm:t>
    </dgm:pt>
    <dgm:pt modelId="{DC271E9C-A9E6-48A5-B1B4-8D12450EF1B8}" type="sibTrans" cxnId="{B5089304-49A4-426B-9A29-5B16613552F1}">
      <dgm:prSet/>
      <dgm:spPr/>
      <dgm:t>
        <a:bodyPr/>
        <a:lstStyle/>
        <a:p>
          <a:endParaRPr lang="en-US"/>
        </a:p>
      </dgm:t>
    </dgm:pt>
    <dgm:pt modelId="{96948FCD-5045-46CC-B6A0-17E264396F49}" type="pres">
      <dgm:prSet presAssocID="{6E4AC750-CB26-4D6F-9C9E-A391BE9DBD7D}" presName="linearFlow" presStyleCnt="0">
        <dgm:presLayoutVars>
          <dgm:dir/>
          <dgm:animLvl val="lvl"/>
          <dgm:resizeHandles val="exact"/>
        </dgm:presLayoutVars>
      </dgm:prSet>
      <dgm:spPr/>
      <dgm:t>
        <a:bodyPr/>
        <a:lstStyle/>
        <a:p>
          <a:endParaRPr lang="en-US"/>
        </a:p>
      </dgm:t>
    </dgm:pt>
    <dgm:pt modelId="{ED1D4742-45A1-48C3-A1DC-5127E2008AE8}" type="pres">
      <dgm:prSet presAssocID="{55D994C3-2C7B-440A-8477-8BF22933F2AD}" presName="composite" presStyleCnt="0"/>
      <dgm:spPr/>
    </dgm:pt>
    <dgm:pt modelId="{208D27AB-46F7-49C7-AA10-60FE4C5A50FF}" type="pres">
      <dgm:prSet presAssocID="{55D994C3-2C7B-440A-8477-8BF22933F2AD}" presName="parentText" presStyleLbl="alignNode1" presStyleIdx="0" presStyleCnt="3">
        <dgm:presLayoutVars>
          <dgm:chMax val="1"/>
          <dgm:bulletEnabled val="1"/>
        </dgm:presLayoutVars>
      </dgm:prSet>
      <dgm:spPr/>
      <dgm:t>
        <a:bodyPr/>
        <a:lstStyle/>
        <a:p>
          <a:endParaRPr lang="en-US"/>
        </a:p>
      </dgm:t>
    </dgm:pt>
    <dgm:pt modelId="{3E4F138D-86D0-40C1-B463-C6C912997370}" type="pres">
      <dgm:prSet presAssocID="{55D994C3-2C7B-440A-8477-8BF22933F2AD}" presName="descendantText" presStyleLbl="alignAcc1" presStyleIdx="0" presStyleCnt="3">
        <dgm:presLayoutVars>
          <dgm:bulletEnabled val="1"/>
        </dgm:presLayoutVars>
      </dgm:prSet>
      <dgm:spPr/>
      <dgm:t>
        <a:bodyPr/>
        <a:lstStyle/>
        <a:p>
          <a:endParaRPr lang="en-US"/>
        </a:p>
      </dgm:t>
    </dgm:pt>
    <dgm:pt modelId="{E19244D1-CBD9-421C-BCF4-7379761D01B6}" type="pres">
      <dgm:prSet presAssocID="{650A1E83-60D6-4100-96EB-F78D9F86A0B8}" presName="sp" presStyleCnt="0"/>
      <dgm:spPr/>
    </dgm:pt>
    <dgm:pt modelId="{77624C4F-8931-4A37-869F-724CBE504096}" type="pres">
      <dgm:prSet presAssocID="{DBE47A12-DE9B-4327-91BA-A5CA3D6CFE81}" presName="composite" presStyleCnt="0"/>
      <dgm:spPr/>
    </dgm:pt>
    <dgm:pt modelId="{841FB4CC-2CC3-449B-81EC-02290E4E1060}" type="pres">
      <dgm:prSet presAssocID="{DBE47A12-DE9B-4327-91BA-A5CA3D6CFE81}" presName="parentText" presStyleLbl="alignNode1" presStyleIdx="1" presStyleCnt="3">
        <dgm:presLayoutVars>
          <dgm:chMax val="1"/>
          <dgm:bulletEnabled val="1"/>
        </dgm:presLayoutVars>
      </dgm:prSet>
      <dgm:spPr/>
      <dgm:t>
        <a:bodyPr/>
        <a:lstStyle/>
        <a:p>
          <a:endParaRPr lang="en-US"/>
        </a:p>
      </dgm:t>
    </dgm:pt>
    <dgm:pt modelId="{76EA366C-AD5C-4F9E-A061-70A5C6E8EB6D}" type="pres">
      <dgm:prSet presAssocID="{DBE47A12-DE9B-4327-91BA-A5CA3D6CFE81}" presName="descendantText" presStyleLbl="alignAcc1" presStyleIdx="1" presStyleCnt="3" custLinFactNeighborX="-12" custLinFactNeighborY="1128">
        <dgm:presLayoutVars>
          <dgm:bulletEnabled val="1"/>
        </dgm:presLayoutVars>
      </dgm:prSet>
      <dgm:spPr/>
      <dgm:t>
        <a:bodyPr/>
        <a:lstStyle/>
        <a:p>
          <a:endParaRPr lang="en-US"/>
        </a:p>
      </dgm:t>
    </dgm:pt>
    <dgm:pt modelId="{B51D25F4-D9CA-4AC1-8C69-11A11D6091F4}" type="pres">
      <dgm:prSet presAssocID="{2F8ED149-033F-482A-AAAF-07BD2DA02098}" presName="sp" presStyleCnt="0"/>
      <dgm:spPr/>
    </dgm:pt>
    <dgm:pt modelId="{70FD3E1F-652E-4AA8-B050-BD0E7243BAA6}" type="pres">
      <dgm:prSet presAssocID="{9931D7FD-FFBA-49BF-AFE1-11E4E9C46187}" presName="composite" presStyleCnt="0"/>
      <dgm:spPr/>
    </dgm:pt>
    <dgm:pt modelId="{0C43230B-9653-46DE-8258-81C79CC5D66B}" type="pres">
      <dgm:prSet presAssocID="{9931D7FD-FFBA-49BF-AFE1-11E4E9C46187}" presName="parentText" presStyleLbl="alignNode1" presStyleIdx="2" presStyleCnt="3">
        <dgm:presLayoutVars>
          <dgm:chMax val="1"/>
          <dgm:bulletEnabled val="1"/>
        </dgm:presLayoutVars>
      </dgm:prSet>
      <dgm:spPr/>
      <dgm:t>
        <a:bodyPr/>
        <a:lstStyle/>
        <a:p>
          <a:endParaRPr lang="en-US"/>
        </a:p>
      </dgm:t>
    </dgm:pt>
    <dgm:pt modelId="{BC998F37-8345-4E02-B97C-2A0DB9C8B4D7}" type="pres">
      <dgm:prSet presAssocID="{9931D7FD-FFBA-49BF-AFE1-11E4E9C46187}" presName="descendantText" presStyleLbl="alignAcc1" presStyleIdx="2" presStyleCnt="3" custLinFactNeighborX="-646">
        <dgm:presLayoutVars>
          <dgm:bulletEnabled val="1"/>
        </dgm:presLayoutVars>
      </dgm:prSet>
      <dgm:spPr/>
      <dgm:t>
        <a:bodyPr/>
        <a:lstStyle/>
        <a:p>
          <a:endParaRPr lang="en-US"/>
        </a:p>
      </dgm:t>
    </dgm:pt>
  </dgm:ptLst>
  <dgm:cxnLst>
    <dgm:cxn modelId="{2D7B62ED-3BB5-4682-80C3-8EDC0FD29334}" type="presOf" srcId="{9931D7FD-FFBA-49BF-AFE1-11E4E9C46187}" destId="{0C43230B-9653-46DE-8258-81C79CC5D66B}" srcOrd="0" destOrd="0" presId="urn:microsoft.com/office/officeart/2005/8/layout/chevron2"/>
    <dgm:cxn modelId="{C18DBFA0-4882-4B27-B8F2-13BE755C2EAD}" srcId="{9931D7FD-FFBA-49BF-AFE1-11E4E9C46187}" destId="{CDCE3F0F-A8AF-48CD-B48A-DFC616ABB0B3}" srcOrd="0" destOrd="0" parTransId="{4AB16286-8165-4DA1-B22C-0EE0A38B4243}" sibTransId="{BCD2B49E-E74C-49A4-85E3-44AFDB0899A0}"/>
    <dgm:cxn modelId="{10DD91B5-0A60-4B1A-984E-802AAAC89DFC}" srcId="{DBE47A12-DE9B-4327-91BA-A5CA3D6CFE81}" destId="{9689C255-65B2-4319-A277-A540DE40D224}" srcOrd="1" destOrd="0" parTransId="{187A8E10-F69E-4E8D-B99F-0D04CAF0D1D0}" sibTransId="{1007A4F9-0D81-48E0-895A-FD88ADFF2739}"/>
    <dgm:cxn modelId="{299AC00E-C810-47AA-801E-B91527DD6234}" srcId="{6E4AC750-CB26-4D6F-9C9E-A391BE9DBD7D}" destId="{DBE47A12-DE9B-4327-91BA-A5CA3D6CFE81}" srcOrd="1" destOrd="0" parTransId="{28B41227-7AFF-4DF3-9F00-A525EE84F6EA}" sibTransId="{2F8ED149-033F-482A-AAAF-07BD2DA02098}"/>
    <dgm:cxn modelId="{C0B4598B-32AF-4A3F-BBBB-09CB37BB8C87}" srcId="{9931D7FD-FFBA-49BF-AFE1-11E4E9C46187}" destId="{F47D721F-DB8D-46A3-9CE1-F55D9AA5258B}" srcOrd="1" destOrd="0" parTransId="{B68E9825-AD2C-4BEB-A3E6-1A240581AA69}" sibTransId="{F6291731-CAFA-48BC-A60D-705D266E2765}"/>
    <dgm:cxn modelId="{EF918565-4D92-4B0C-A91F-2C56D70B2CB3}" type="presOf" srcId="{F47D721F-DB8D-46A3-9CE1-F55D9AA5258B}" destId="{BC998F37-8345-4E02-B97C-2A0DB9C8B4D7}" srcOrd="0" destOrd="1" presId="urn:microsoft.com/office/officeart/2005/8/layout/chevron2"/>
    <dgm:cxn modelId="{67BB57B1-2459-4494-80ED-4D5734E80A85}" type="presOf" srcId="{9689C255-65B2-4319-A277-A540DE40D224}" destId="{76EA366C-AD5C-4F9E-A061-70A5C6E8EB6D}" srcOrd="0" destOrd="1" presId="urn:microsoft.com/office/officeart/2005/8/layout/chevron2"/>
    <dgm:cxn modelId="{B5089304-49A4-426B-9A29-5B16613552F1}" srcId="{55D994C3-2C7B-440A-8477-8BF22933F2AD}" destId="{0AC53131-1E2F-47D6-89B0-EA0C6EA8E4F5}" srcOrd="0" destOrd="0" parTransId="{801A40AC-B6BA-4CF7-B62B-F0F798DFE27F}" sibTransId="{DC271E9C-A9E6-48A5-B1B4-8D12450EF1B8}"/>
    <dgm:cxn modelId="{80095BF0-3124-432A-8637-66D454470134}" type="presOf" srcId="{0AC53131-1E2F-47D6-89B0-EA0C6EA8E4F5}" destId="{3E4F138D-86D0-40C1-B463-C6C912997370}" srcOrd="0" destOrd="0" presId="urn:microsoft.com/office/officeart/2005/8/layout/chevron2"/>
    <dgm:cxn modelId="{D9F26885-4F2B-4E7A-92BB-507442385E77}" type="presOf" srcId="{55D994C3-2C7B-440A-8477-8BF22933F2AD}" destId="{208D27AB-46F7-49C7-AA10-60FE4C5A50FF}" srcOrd="0" destOrd="0" presId="urn:microsoft.com/office/officeart/2005/8/layout/chevron2"/>
    <dgm:cxn modelId="{BA06AB13-C8D1-402F-A9D9-4E6133F5FBC4}" type="presOf" srcId="{28D7196E-44D6-4471-A33B-F23F0685B4A6}" destId="{76EA366C-AD5C-4F9E-A061-70A5C6E8EB6D}" srcOrd="0" destOrd="0" presId="urn:microsoft.com/office/officeart/2005/8/layout/chevron2"/>
    <dgm:cxn modelId="{2CC4D335-1F45-4B70-9F42-49002F4A6737}" type="presOf" srcId="{6E4AC750-CB26-4D6F-9C9E-A391BE9DBD7D}" destId="{96948FCD-5045-46CC-B6A0-17E264396F49}" srcOrd="0" destOrd="0" presId="urn:microsoft.com/office/officeart/2005/8/layout/chevron2"/>
    <dgm:cxn modelId="{9613539D-42ED-463E-BA92-7BB7B7CC8BD2}" type="presOf" srcId="{CDCE3F0F-A8AF-48CD-B48A-DFC616ABB0B3}" destId="{BC998F37-8345-4E02-B97C-2A0DB9C8B4D7}" srcOrd="0" destOrd="0" presId="urn:microsoft.com/office/officeart/2005/8/layout/chevron2"/>
    <dgm:cxn modelId="{79840460-9541-417E-8F61-C58376CBCD5E}" srcId="{6E4AC750-CB26-4D6F-9C9E-A391BE9DBD7D}" destId="{55D994C3-2C7B-440A-8477-8BF22933F2AD}" srcOrd="0" destOrd="0" parTransId="{4C3CF04A-0574-49A8-B350-710441D764B3}" sibTransId="{650A1E83-60D6-4100-96EB-F78D9F86A0B8}"/>
    <dgm:cxn modelId="{7F3CE6C6-6596-4C89-BB82-C7CA74317F97}" srcId="{DBE47A12-DE9B-4327-91BA-A5CA3D6CFE81}" destId="{28D7196E-44D6-4471-A33B-F23F0685B4A6}" srcOrd="0" destOrd="0" parTransId="{A6F95E2A-86E6-4D6C-9858-3B0A2BC9C5B1}" sibTransId="{73841565-FD5E-46A4-B9CB-CD6FA9854CC2}"/>
    <dgm:cxn modelId="{38928D0B-CBCA-4D61-A3C8-460C1ADB771E}" srcId="{6E4AC750-CB26-4D6F-9C9E-A391BE9DBD7D}" destId="{9931D7FD-FFBA-49BF-AFE1-11E4E9C46187}" srcOrd="2" destOrd="0" parTransId="{72637A77-37A4-4965-AA21-193B1856A5FD}" sibTransId="{9EDB21F5-CEF1-4395-A778-13CEB959C995}"/>
    <dgm:cxn modelId="{BE548CAD-1464-4076-9315-1C975270875E}" type="presOf" srcId="{DBE47A12-DE9B-4327-91BA-A5CA3D6CFE81}" destId="{841FB4CC-2CC3-449B-81EC-02290E4E1060}" srcOrd="0" destOrd="0" presId="urn:microsoft.com/office/officeart/2005/8/layout/chevron2"/>
    <dgm:cxn modelId="{AE92F9AD-D6D7-4960-9DEE-6BED9792C601}" type="presParOf" srcId="{96948FCD-5045-46CC-B6A0-17E264396F49}" destId="{ED1D4742-45A1-48C3-A1DC-5127E2008AE8}" srcOrd="0" destOrd="0" presId="urn:microsoft.com/office/officeart/2005/8/layout/chevron2"/>
    <dgm:cxn modelId="{ACA07F3A-82A5-499D-8D9F-3842887BF8F9}" type="presParOf" srcId="{ED1D4742-45A1-48C3-A1DC-5127E2008AE8}" destId="{208D27AB-46F7-49C7-AA10-60FE4C5A50FF}" srcOrd="0" destOrd="0" presId="urn:microsoft.com/office/officeart/2005/8/layout/chevron2"/>
    <dgm:cxn modelId="{B7E6A4BB-F9C2-4237-A33D-E96CCF7FAEC9}" type="presParOf" srcId="{ED1D4742-45A1-48C3-A1DC-5127E2008AE8}" destId="{3E4F138D-86D0-40C1-B463-C6C912997370}" srcOrd="1" destOrd="0" presId="urn:microsoft.com/office/officeart/2005/8/layout/chevron2"/>
    <dgm:cxn modelId="{45D058F9-B3F2-478A-BED0-EEBCD41470E7}" type="presParOf" srcId="{96948FCD-5045-46CC-B6A0-17E264396F49}" destId="{E19244D1-CBD9-421C-BCF4-7379761D01B6}" srcOrd="1" destOrd="0" presId="urn:microsoft.com/office/officeart/2005/8/layout/chevron2"/>
    <dgm:cxn modelId="{0557C40C-2178-46AE-9B44-D36BC360A448}" type="presParOf" srcId="{96948FCD-5045-46CC-B6A0-17E264396F49}" destId="{77624C4F-8931-4A37-869F-724CBE504096}" srcOrd="2" destOrd="0" presId="urn:microsoft.com/office/officeart/2005/8/layout/chevron2"/>
    <dgm:cxn modelId="{4D663F0D-0ADA-4A07-99AA-19944D5B6C44}" type="presParOf" srcId="{77624C4F-8931-4A37-869F-724CBE504096}" destId="{841FB4CC-2CC3-449B-81EC-02290E4E1060}" srcOrd="0" destOrd="0" presId="urn:microsoft.com/office/officeart/2005/8/layout/chevron2"/>
    <dgm:cxn modelId="{7ED54FDD-E2C6-4249-9E5E-2A8FBD6C24EA}" type="presParOf" srcId="{77624C4F-8931-4A37-869F-724CBE504096}" destId="{76EA366C-AD5C-4F9E-A061-70A5C6E8EB6D}" srcOrd="1" destOrd="0" presId="urn:microsoft.com/office/officeart/2005/8/layout/chevron2"/>
    <dgm:cxn modelId="{61A79384-2C54-4318-BEE5-2EAA8A957FE8}" type="presParOf" srcId="{96948FCD-5045-46CC-B6A0-17E264396F49}" destId="{B51D25F4-D9CA-4AC1-8C69-11A11D6091F4}" srcOrd="3" destOrd="0" presId="urn:microsoft.com/office/officeart/2005/8/layout/chevron2"/>
    <dgm:cxn modelId="{4A5BB961-1BBD-4C61-ACBE-DF08B910153C}" type="presParOf" srcId="{96948FCD-5045-46CC-B6A0-17E264396F49}" destId="{70FD3E1F-652E-4AA8-B050-BD0E7243BAA6}" srcOrd="4" destOrd="0" presId="urn:microsoft.com/office/officeart/2005/8/layout/chevron2"/>
    <dgm:cxn modelId="{4664EF7D-C984-439E-9928-0ECC1D8B958F}" type="presParOf" srcId="{70FD3E1F-652E-4AA8-B050-BD0E7243BAA6}" destId="{0C43230B-9653-46DE-8258-81C79CC5D66B}" srcOrd="0" destOrd="0" presId="urn:microsoft.com/office/officeart/2005/8/layout/chevron2"/>
    <dgm:cxn modelId="{D61CBC57-BCDC-4399-A525-86DC53CA3471}" type="presParOf" srcId="{70FD3E1F-652E-4AA8-B050-BD0E7243BAA6}" destId="{BC998F37-8345-4E02-B97C-2A0DB9C8B4D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426B8-0DBF-4F4D-9CA2-F7AD258CD15B}">
      <dsp:nvSpPr>
        <dsp:cNvPr id="0" name=""/>
        <dsp:cNvSpPr/>
      </dsp:nvSpPr>
      <dsp:spPr>
        <a:xfrm rot="5400000">
          <a:off x="-203472" y="206920"/>
          <a:ext cx="1356483" cy="9495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Flag matrix</a:t>
          </a:r>
          <a:endParaRPr lang="en-US" sz="1300" kern="1200" dirty="0"/>
        </a:p>
      </dsp:txBody>
      <dsp:txXfrm rot="-5400000">
        <a:off x="1" y="478216"/>
        <a:ext cx="949538" cy="406945"/>
      </dsp:txXfrm>
    </dsp:sp>
    <dsp:sp modelId="{61153B60-B077-4CB5-BE2B-7195FA85EAFC}">
      <dsp:nvSpPr>
        <dsp:cNvPr id="0" name=""/>
        <dsp:cNvSpPr/>
      </dsp:nvSpPr>
      <dsp:spPr>
        <a:xfrm rot="5400000">
          <a:off x="3284966" y="-2313672"/>
          <a:ext cx="881714" cy="55771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Initialize flag matrix of 20 colors</a:t>
          </a:r>
          <a:endParaRPr lang="en-US" sz="2300" kern="1200" dirty="0"/>
        </a:p>
        <a:p>
          <a:pPr marL="228600" lvl="1" indent="-228600" algn="l" defTabSz="1022350">
            <a:lnSpc>
              <a:spcPct val="90000"/>
            </a:lnSpc>
            <a:spcBef>
              <a:spcPct val="0"/>
            </a:spcBef>
            <a:spcAft>
              <a:spcPct val="15000"/>
            </a:spcAft>
            <a:buChar char="••"/>
          </a:pPr>
          <a:r>
            <a:rPr lang="en-US" sz="2300" kern="1200" dirty="0" smtClean="0"/>
            <a:t>Records number of pixels of each color</a:t>
          </a:r>
          <a:endParaRPr lang="en-US" sz="2300" kern="1200" dirty="0"/>
        </a:p>
      </dsp:txBody>
      <dsp:txXfrm rot="-5400000">
        <a:off x="937268" y="77068"/>
        <a:ext cx="5534068" cy="795630"/>
      </dsp:txXfrm>
    </dsp:sp>
    <dsp:sp modelId="{FB44CC7B-17E4-4D04-95DD-3357FE612F09}">
      <dsp:nvSpPr>
        <dsp:cNvPr id="0" name=""/>
        <dsp:cNvSpPr/>
      </dsp:nvSpPr>
      <dsp:spPr>
        <a:xfrm rot="5400000">
          <a:off x="-203472" y="1417975"/>
          <a:ext cx="1356483" cy="9495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Traverse all pixels</a:t>
          </a:r>
          <a:endParaRPr lang="en-US" sz="1300" kern="1200" dirty="0"/>
        </a:p>
      </dsp:txBody>
      <dsp:txXfrm rot="-5400000">
        <a:off x="1" y="1689271"/>
        <a:ext cx="949538" cy="406945"/>
      </dsp:txXfrm>
    </dsp:sp>
    <dsp:sp modelId="{DB5CAEFD-97A1-49D4-8936-F3770C05E4D3}">
      <dsp:nvSpPr>
        <dsp:cNvPr id="0" name=""/>
        <dsp:cNvSpPr/>
      </dsp:nvSpPr>
      <dsp:spPr>
        <a:xfrm rot="5400000">
          <a:off x="3297236" y="-1172987"/>
          <a:ext cx="881714" cy="55771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Nested loop on x and y</a:t>
          </a:r>
          <a:endParaRPr lang="en-US" sz="2300" kern="1200" dirty="0"/>
        </a:p>
        <a:p>
          <a:pPr marL="228600" lvl="1" indent="-228600" algn="l" defTabSz="1022350">
            <a:lnSpc>
              <a:spcPct val="90000"/>
            </a:lnSpc>
            <a:spcBef>
              <a:spcPct val="0"/>
            </a:spcBef>
            <a:spcAft>
              <a:spcPct val="15000"/>
            </a:spcAft>
            <a:buChar char="••"/>
          </a:pPr>
          <a:r>
            <a:rPr lang="en-US" sz="2300" kern="1200" dirty="0" smtClean="0"/>
            <a:t>Linearly rescale colors from 256 to 20</a:t>
          </a:r>
          <a:endParaRPr lang="en-US" sz="2300" kern="1200" dirty="0"/>
        </a:p>
      </dsp:txBody>
      <dsp:txXfrm rot="-5400000">
        <a:off x="949538" y="1217753"/>
        <a:ext cx="5534068" cy="795630"/>
      </dsp:txXfrm>
    </dsp:sp>
    <dsp:sp modelId="{E5102C8A-A613-4D12-9F08-160173D31090}">
      <dsp:nvSpPr>
        <dsp:cNvPr id="0" name=""/>
        <dsp:cNvSpPr/>
      </dsp:nvSpPr>
      <dsp:spPr>
        <a:xfrm rot="5400000">
          <a:off x="-203472" y="2629030"/>
          <a:ext cx="1356483" cy="9495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Populating flag matrix</a:t>
          </a:r>
          <a:endParaRPr lang="en-US" sz="1300" kern="1200" dirty="0"/>
        </a:p>
      </dsp:txBody>
      <dsp:txXfrm rot="-5400000">
        <a:off x="1" y="2900326"/>
        <a:ext cx="949538" cy="406945"/>
      </dsp:txXfrm>
    </dsp:sp>
    <dsp:sp modelId="{A6BA2616-7200-4137-A003-5EAB820E2180}">
      <dsp:nvSpPr>
        <dsp:cNvPr id="0" name=""/>
        <dsp:cNvSpPr/>
      </dsp:nvSpPr>
      <dsp:spPr>
        <a:xfrm rot="5400000">
          <a:off x="3297236" y="77859"/>
          <a:ext cx="881714" cy="55771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Populate flag matrix by incrementing by 1 whenever a particular color is encountered</a:t>
          </a:r>
          <a:endParaRPr lang="en-US" sz="2300" kern="1200" dirty="0"/>
        </a:p>
      </dsp:txBody>
      <dsp:txXfrm rot="-5400000">
        <a:off x="949538" y="2468599"/>
        <a:ext cx="5534068" cy="795630"/>
      </dsp:txXfrm>
    </dsp:sp>
    <dsp:sp modelId="{E8066DF0-17B2-49AF-9775-DF811101CCF2}">
      <dsp:nvSpPr>
        <dsp:cNvPr id="0" name=""/>
        <dsp:cNvSpPr/>
      </dsp:nvSpPr>
      <dsp:spPr>
        <a:xfrm rot="5400000">
          <a:off x="-203472" y="3840085"/>
          <a:ext cx="1356483" cy="9495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Rejecting noise</a:t>
          </a:r>
          <a:endParaRPr lang="en-US" sz="1300" kern="1200" dirty="0"/>
        </a:p>
      </dsp:txBody>
      <dsp:txXfrm rot="-5400000">
        <a:off x="1" y="4111381"/>
        <a:ext cx="949538" cy="406945"/>
      </dsp:txXfrm>
    </dsp:sp>
    <dsp:sp modelId="{273ABC00-817A-41AE-A070-3BD696F0F13B}">
      <dsp:nvSpPr>
        <dsp:cNvPr id="0" name=""/>
        <dsp:cNvSpPr/>
      </dsp:nvSpPr>
      <dsp:spPr>
        <a:xfrm rot="5400000">
          <a:off x="3297236" y="1288914"/>
          <a:ext cx="881714" cy="55771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Reject if flag matrix count is less than 100</a:t>
          </a:r>
          <a:endParaRPr lang="en-US" sz="2300" kern="1200" dirty="0"/>
        </a:p>
        <a:p>
          <a:pPr marL="228600" lvl="1" indent="-228600" algn="l" defTabSz="1022350">
            <a:lnSpc>
              <a:spcPct val="90000"/>
            </a:lnSpc>
            <a:spcBef>
              <a:spcPct val="0"/>
            </a:spcBef>
            <a:spcAft>
              <a:spcPct val="15000"/>
            </a:spcAft>
            <a:buChar char="••"/>
          </a:pPr>
          <a:r>
            <a:rPr lang="en-US" sz="2300" kern="1200" dirty="0" smtClean="0"/>
            <a:t>The value of rejected pixel is set to 255</a:t>
          </a:r>
          <a:endParaRPr lang="en-US" sz="2300" kern="1200" dirty="0"/>
        </a:p>
      </dsp:txBody>
      <dsp:txXfrm rot="-5400000">
        <a:off x="949538" y="3679654"/>
        <a:ext cx="5534068" cy="795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D27AB-46F7-49C7-AA10-60FE4C5A50FF}">
      <dsp:nvSpPr>
        <dsp:cNvPr id="0" name=""/>
        <dsp:cNvSpPr/>
      </dsp:nvSpPr>
      <dsp:spPr>
        <a:xfrm rot="5400000">
          <a:off x="-269564" y="269878"/>
          <a:ext cx="1797099" cy="12579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Image sequence</a:t>
          </a:r>
          <a:endParaRPr lang="en-US" sz="1800" kern="1200" dirty="0"/>
        </a:p>
      </dsp:txBody>
      <dsp:txXfrm rot="-5400000">
        <a:off x="2" y="629298"/>
        <a:ext cx="1257969" cy="539130"/>
      </dsp:txXfrm>
    </dsp:sp>
    <dsp:sp modelId="{3E4F138D-86D0-40C1-B463-C6C912997370}">
      <dsp:nvSpPr>
        <dsp:cNvPr id="0" name=""/>
        <dsp:cNvSpPr/>
      </dsp:nvSpPr>
      <dsp:spPr>
        <a:xfrm rot="5400000">
          <a:off x="3354183" y="-2095901"/>
          <a:ext cx="1168114" cy="5360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Initialize binary image sequence(frames)</a:t>
          </a:r>
          <a:endParaRPr lang="en-US" sz="2300" kern="1200" dirty="0"/>
        </a:p>
      </dsp:txBody>
      <dsp:txXfrm rot="-5400000">
        <a:off x="1257969" y="57336"/>
        <a:ext cx="5303520" cy="1054068"/>
      </dsp:txXfrm>
    </dsp:sp>
    <dsp:sp modelId="{841FB4CC-2CC3-449B-81EC-02290E4E1060}">
      <dsp:nvSpPr>
        <dsp:cNvPr id="0" name=""/>
        <dsp:cNvSpPr/>
      </dsp:nvSpPr>
      <dsp:spPr>
        <a:xfrm rot="5400000">
          <a:off x="-269564" y="1874729"/>
          <a:ext cx="1797099" cy="12579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baseline="30000" dirty="0" smtClean="0"/>
            <a:t>Traverse all pixels </a:t>
          </a:r>
          <a:endParaRPr lang="en-US" sz="1800" kern="1200" dirty="0"/>
        </a:p>
      </dsp:txBody>
      <dsp:txXfrm rot="-5400000">
        <a:off x="2" y="2234149"/>
        <a:ext cx="1257969" cy="539130"/>
      </dsp:txXfrm>
    </dsp:sp>
    <dsp:sp modelId="{76EA366C-AD5C-4F9E-A061-70A5C6E8EB6D}">
      <dsp:nvSpPr>
        <dsp:cNvPr id="0" name=""/>
        <dsp:cNvSpPr/>
      </dsp:nvSpPr>
      <dsp:spPr>
        <a:xfrm rot="5400000">
          <a:off x="3353540" y="-477873"/>
          <a:ext cx="1168114" cy="5360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Nested loop on x and y</a:t>
          </a:r>
          <a:endParaRPr lang="en-US" sz="2300" kern="1200" dirty="0"/>
        </a:p>
        <a:p>
          <a:pPr marL="228600" lvl="1" indent="-228600" algn="l" defTabSz="1022350">
            <a:lnSpc>
              <a:spcPct val="90000"/>
            </a:lnSpc>
            <a:spcBef>
              <a:spcPct val="0"/>
            </a:spcBef>
            <a:spcAft>
              <a:spcPct val="15000"/>
            </a:spcAft>
            <a:buChar char="••"/>
          </a:pPr>
          <a:r>
            <a:rPr lang="en-US" sz="2300" kern="1200" dirty="0" smtClean="0"/>
            <a:t>Hence all pixels traversed</a:t>
          </a:r>
          <a:endParaRPr lang="en-US" sz="2300" kern="1200" dirty="0"/>
        </a:p>
      </dsp:txBody>
      <dsp:txXfrm rot="-5400000">
        <a:off x="1257326" y="1675364"/>
        <a:ext cx="5303520" cy="1054068"/>
      </dsp:txXfrm>
    </dsp:sp>
    <dsp:sp modelId="{0C43230B-9653-46DE-8258-81C79CC5D66B}">
      <dsp:nvSpPr>
        <dsp:cNvPr id="0" name=""/>
        <dsp:cNvSpPr/>
      </dsp:nvSpPr>
      <dsp:spPr>
        <a:xfrm rot="5400000">
          <a:off x="-269564" y="3479580"/>
          <a:ext cx="1797099" cy="12579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check</a:t>
          </a:r>
          <a:endParaRPr lang="en-US" sz="1800" kern="1200" dirty="0"/>
        </a:p>
      </dsp:txBody>
      <dsp:txXfrm rot="-5400000">
        <a:off x="2" y="3839000"/>
        <a:ext cx="1257969" cy="539130"/>
      </dsp:txXfrm>
    </dsp:sp>
    <dsp:sp modelId="{BC998F37-8345-4E02-B97C-2A0DB9C8B4D7}">
      <dsp:nvSpPr>
        <dsp:cNvPr id="0" name=""/>
        <dsp:cNvSpPr/>
      </dsp:nvSpPr>
      <dsp:spPr>
        <a:xfrm rot="5400000">
          <a:off x="3319554" y="1113800"/>
          <a:ext cx="1168114" cy="5360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Check if pixel value is 255</a:t>
          </a:r>
          <a:endParaRPr lang="en-US" sz="2300" kern="1200" dirty="0"/>
        </a:p>
        <a:p>
          <a:pPr marL="228600" lvl="1" indent="-228600" algn="l" defTabSz="1022350">
            <a:lnSpc>
              <a:spcPct val="90000"/>
            </a:lnSpc>
            <a:spcBef>
              <a:spcPct val="0"/>
            </a:spcBef>
            <a:spcAft>
              <a:spcPct val="15000"/>
            </a:spcAft>
            <a:buChar char="••"/>
          </a:pPr>
          <a:r>
            <a:rPr lang="en-US" sz="2300" kern="1200" dirty="0" smtClean="0"/>
            <a:t>If not, assign 255 to image sequence matrix(frames)</a:t>
          </a:r>
          <a:endParaRPr lang="en-US" sz="2300" kern="1200" dirty="0"/>
        </a:p>
      </dsp:txBody>
      <dsp:txXfrm rot="-5400000">
        <a:off x="1223340" y="3267038"/>
        <a:ext cx="5303520" cy="10540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7ED897-B212-4296-872C-6B218E71923E}"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28798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ED897-B212-4296-872C-6B218E71923E}"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13625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ED897-B212-4296-872C-6B218E71923E}"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100095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ED897-B212-4296-872C-6B218E71923E}"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107997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ED897-B212-4296-872C-6B218E71923E}"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54290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ED897-B212-4296-872C-6B218E71923E}"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11782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7ED897-B212-4296-872C-6B218E71923E}" type="datetimeFigureOut">
              <a:rPr lang="en-US" smtClean="0"/>
              <a:t>5/4/2015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336288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7ED897-B212-4296-872C-6B218E71923E}" type="datetimeFigureOut">
              <a:rPr lang="en-US" smtClean="0"/>
              <a:t>5/4/2015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77473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ED897-B212-4296-872C-6B218E71923E}" type="datetimeFigureOut">
              <a:rPr lang="en-US" smtClean="0"/>
              <a:t>5/4/2015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166070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ED897-B212-4296-872C-6B218E71923E}"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411651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ED897-B212-4296-872C-6B218E71923E}"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33EB-3892-4506-B4E8-3BDE999CC67E}" type="slidenum">
              <a:rPr lang="en-US" smtClean="0"/>
              <a:t>‹#›</a:t>
            </a:fld>
            <a:endParaRPr lang="en-US"/>
          </a:p>
        </p:txBody>
      </p:sp>
    </p:spTree>
    <p:extLst>
      <p:ext uri="{BB962C8B-B14F-4D97-AF65-F5344CB8AC3E}">
        <p14:creationId xmlns:p14="http://schemas.microsoft.com/office/powerpoint/2010/main" val="312063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D897-B212-4296-872C-6B218E71923E}" type="datetimeFigureOut">
              <a:rPr lang="en-US" smtClean="0"/>
              <a:t>5/4/2015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B33EB-3892-4506-B4E8-3BDE999CC67E}" type="slidenum">
              <a:rPr lang="en-US" smtClean="0"/>
              <a:t>‹#›</a:t>
            </a:fld>
            <a:endParaRPr lang="en-US"/>
          </a:p>
        </p:txBody>
      </p:sp>
    </p:spTree>
    <p:extLst>
      <p:ext uri="{BB962C8B-B14F-4D97-AF65-F5344CB8AC3E}">
        <p14:creationId xmlns:p14="http://schemas.microsoft.com/office/powerpoint/2010/main" val="4180506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6750" y="1100155"/>
            <a:ext cx="6858000" cy="1790700"/>
          </a:xfrm>
        </p:spPr>
        <p:txBody>
          <a:bodyPr/>
          <a:lstStyle/>
          <a:p>
            <a:r>
              <a:rPr lang="en-US" dirty="0" smtClean="0"/>
              <a:t>OPTICAL CHARACTER DETECTION</a:t>
            </a:r>
            <a:endParaRPr lang="en-US" dirty="0"/>
          </a:p>
        </p:txBody>
      </p:sp>
      <p:sp>
        <p:nvSpPr>
          <p:cNvPr id="3" name="Subtitle 2"/>
          <p:cNvSpPr>
            <a:spLocks noGrp="1"/>
          </p:cNvSpPr>
          <p:nvPr>
            <p:ph type="subTitle" idx="1"/>
          </p:nvPr>
        </p:nvSpPr>
        <p:spPr>
          <a:xfrm>
            <a:off x="183525" y="3558777"/>
            <a:ext cx="8231132" cy="2569879"/>
          </a:xfrm>
        </p:spPr>
        <p:txBody>
          <a:bodyPr>
            <a:normAutofit fontScale="92500"/>
          </a:bodyPr>
          <a:lstStyle/>
          <a:p>
            <a:pPr algn="l"/>
            <a:r>
              <a:rPr lang="en-US" dirty="0" smtClean="0"/>
              <a:t>Mentor :						Submitted By:</a:t>
            </a:r>
          </a:p>
          <a:p>
            <a:pPr algn="l"/>
            <a:endParaRPr lang="en-US" dirty="0"/>
          </a:p>
          <a:p>
            <a:pPr algn="l"/>
            <a:r>
              <a:rPr lang="en-US" sz="1900" dirty="0" smtClean="0"/>
              <a:t>Dr. Vinod </a:t>
            </a:r>
            <a:r>
              <a:rPr lang="en-US" sz="1900" dirty="0" err="1" smtClean="0"/>
              <a:t>Pankajakshan</a:t>
            </a:r>
            <a:r>
              <a:rPr lang="en-US" sz="1900" dirty="0" smtClean="0"/>
              <a:t>			    Ishaan Bains                     11116026         </a:t>
            </a:r>
          </a:p>
          <a:p>
            <a:pPr algn="l"/>
            <a:r>
              <a:rPr lang="en-US" sz="1900" dirty="0" smtClean="0"/>
              <a:t>				</a:t>
            </a:r>
            <a:r>
              <a:rPr lang="en-US" sz="1900" dirty="0"/>
              <a:t> </a:t>
            </a:r>
            <a:r>
              <a:rPr lang="en-US" sz="1900" dirty="0" smtClean="0"/>
              <a:t>                    </a:t>
            </a:r>
            <a:r>
              <a:rPr lang="en-US" sz="1900" dirty="0" err="1" smtClean="0"/>
              <a:t>Abhishek</a:t>
            </a:r>
            <a:r>
              <a:rPr lang="en-US" sz="1900" dirty="0" smtClean="0"/>
              <a:t> Kumar Singh    11116001 </a:t>
            </a:r>
          </a:p>
          <a:p>
            <a:pPr algn="l"/>
            <a:r>
              <a:rPr lang="en-US" sz="1900" dirty="0"/>
              <a:t>	</a:t>
            </a:r>
            <a:r>
              <a:rPr lang="en-US" sz="1900" dirty="0" smtClean="0"/>
              <a:t>			</a:t>
            </a:r>
            <a:r>
              <a:rPr lang="en-US" sz="1900" dirty="0"/>
              <a:t> </a:t>
            </a:r>
            <a:r>
              <a:rPr lang="en-US" sz="1900" dirty="0" smtClean="0"/>
              <a:t>                    </a:t>
            </a:r>
            <a:r>
              <a:rPr lang="en-US" sz="1900" dirty="0" err="1" smtClean="0"/>
              <a:t>Manush</a:t>
            </a:r>
            <a:r>
              <a:rPr lang="en-US" sz="1900" dirty="0" smtClean="0"/>
              <a:t> Gupta 	            11116031</a:t>
            </a:r>
            <a:endParaRPr lang="en-US" sz="1900" dirty="0"/>
          </a:p>
        </p:txBody>
      </p:sp>
      <p:sp>
        <p:nvSpPr>
          <p:cNvPr id="4" name="TextBox 3"/>
          <p:cNvSpPr txBox="1"/>
          <p:nvPr/>
        </p:nvSpPr>
        <p:spPr>
          <a:xfrm>
            <a:off x="3724448" y="6280761"/>
            <a:ext cx="2598312" cy="369332"/>
          </a:xfrm>
          <a:prstGeom prst="rect">
            <a:avLst/>
          </a:prstGeom>
          <a:noFill/>
        </p:spPr>
        <p:txBody>
          <a:bodyPr wrap="square" rtlCol="0">
            <a:spAutoFit/>
          </a:bodyPr>
          <a:lstStyle/>
          <a:p>
            <a:r>
              <a:rPr lang="en-US" dirty="0"/>
              <a:t>IIT ROORKEE</a:t>
            </a:r>
          </a:p>
        </p:txBody>
      </p:sp>
    </p:spTree>
    <p:extLst>
      <p:ext uri="{BB962C8B-B14F-4D97-AF65-F5344CB8AC3E}">
        <p14:creationId xmlns:p14="http://schemas.microsoft.com/office/powerpoint/2010/main" val="3783803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SECOND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Based on the concept of Stroke Width Transform</a:t>
            </a:r>
          </a:p>
          <a:p>
            <a:r>
              <a:rPr lang="en-US" dirty="0" smtClean="0"/>
              <a:t>A </a:t>
            </a:r>
            <a:r>
              <a:rPr lang="en-US" dirty="0"/>
              <a:t>stroke in the image is a continuous band of a nearly constant </a:t>
            </a:r>
            <a:r>
              <a:rPr lang="en-US" dirty="0" smtClean="0"/>
              <a:t>width</a:t>
            </a:r>
          </a:p>
          <a:p>
            <a:endParaRPr lang="en-US" dirty="0"/>
          </a:p>
          <a:p>
            <a:r>
              <a:rPr lang="en-US" dirty="0" smtClean="0"/>
              <a:t>Finding the stroke width of each image pixel</a:t>
            </a:r>
          </a:p>
          <a:p>
            <a:endParaRPr lang="en-US" dirty="0"/>
          </a:p>
          <a:p>
            <a:r>
              <a:rPr lang="en-US" dirty="0" smtClean="0"/>
              <a:t>Grouping pixels into letter candidates using their stroke width value</a:t>
            </a:r>
          </a:p>
          <a:p>
            <a:endParaRPr lang="en-US" dirty="0"/>
          </a:p>
          <a:p>
            <a:r>
              <a:rPr lang="en-US" dirty="0" smtClean="0"/>
              <a:t>Grouping letters into bigger constructs of words and lines</a:t>
            </a:r>
            <a:endParaRPr lang="en-US" dirty="0"/>
          </a:p>
        </p:txBody>
      </p:sp>
    </p:spTree>
    <p:extLst>
      <p:ext uri="{BB962C8B-B14F-4D97-AF65-F5344CB8AC3E}">
        <p14:creationId xmlns:p14="http://schemas.microsoft.com/office/powerpoint/2010/main" val="1600382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PRE-PROCESSING </a:t>
            </a:r>
            <a:r>
              <a:rPr lang="en-US" dirty="0"/>
              <a:t>OF THE IMAGE</a:t>
            </a:r>
          </a:p>
        </p:txBody>
      </p:sp>
      <p:sp>
        <p:nvSpPr>
          <p:cNvPr id="3" name="Content Placeholder 2"/>
          <p:cNvSpPr>
            <a:spLocks noGrp="1"/>
          </p:cNvSpPr>
          <p:nvPr>
            <p:ph idx="1"/>
          </p:nvPr>
        </p:nvSpPr>
        <p:spPr/>
        <p:txBody>
          <a:bodyPr/>
          <a:lstStyle/>
          <a:p>
            <a:r>
              <a:rPr lang="en-US" dirty="0"/>
              <a:t>Reducing the colors in the image using K-means </a:t>
            </a:r>
            <a:r>
              <a:rPr lang="en-US" dirty="0" smtClean="0"/>
              <a:t>clustering</a:t>
            </a:r>
            <a:endParaRPr lang="en-US" dirty="0"/>
          </a:p>
          <a:p>
            <a:r>
              <a:rPr lang="en-US" dirty="0"/>
              <a:t>Converting the reduced color image to grayscale image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93" y="4047067"/>
            <a:ext cx="3757205" cy="2817904"/>
          </a:xfrm>
          <a:prstGeom prst="rect">
            <a:avLst/>
          </a:prstGeom>
        </p:spPr>
      </p:pic>
      <p:sp>
        <p:nvSpPr>
          <p:cNvPr id="8" name="TextBox 7"/>
          <p:cNvSpPr txBox="1"/>
          <p:nvPr/>
        </p:nvSpPr>
        <p:spPr>
          <a:xfrm>
            <a:off x="5080000" y="4216400"/>
            <a:ext cx="3435350" cy="369332"/>
          </a:xfrm>
          <a:prstGeom prst="rect">
            <a:avLst/>
          </a:prstGeom>
          <a:noFill/>
        </p:spPr>
        <p:txBody>
          <a:bodyPr wrap="square" rtlCol="0">
            <a:spAutoFit/>
          </a:bodyPr>
          <a:lstStyle/>
          <a:p>
            <a:r>
              <a:rPr lang="en-US" dirty="0" smtClean="0"/>
              <a:t>Fig. Original True Color Image</a:t>
            </a:r>
            <a:endParaRPr lang="en-US" dirty="0"/>
          </a:p>
        </p:txBody>
      </p:sp>
    </p:spTree>
    <p:extLst>
      <p:ext uri="{BB962C8B-B14F-4D97-AF65-F5344CB8AC3E}">
        <p14:creationId xmlns:p14="http://schemas.microsoft.com/office/powerpoint/2010/main" val="2490903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7024"/>
            <a:ext cx="4562648" cy="3438844"/>
          </a:xfrm>
        </p:spPr>
      </p:pic>
      <p:sp>
        <p:nvSpPr>
          <p:cNvPr id="8" name="TextBox 7"/>
          <p:cNvSpPr txBox="1"/>
          <p:nvPr/>
        </p:nvSpPr>
        <p:spPr>
          <a:xfrm>
            <a:off x="240857" y="4861467"/>
            <a:ext cx="4080933" cy="369332"/>
          </a:xfrm>
          <a:prstGeom prst="rect">
            <a:avLst/>
          </a:prstGeom>
          <a:noFill/>
        </p:spPr>
        <p:txBody>
          <a:bodyPr wrap="square" rtlCol="0">
            <a:spAutoFit/>
          </a:bodyPr>
          <a:lstStyle/>
          <a:p>
            <a:r>
              <a:rPr lang="en-US" dirty="0" smtClean="0"/>
              <a:t>Fig. Output of K-means clustering</a:t>
            </a:r>
            <a:endParaRPr lang="en-US" dirty="0"/>
          </a:p>
        </p:txBody>
      </p:sp>
      <p:sp>
        <p:nvSpPr>
          <p:cNvPr id="9" name="TextBox 8"/>
          <p:cNvSpPr txBox="1"/>
          <p:nvPr/>
        </p:nvSpPr>
        <p:spPr>
          <a:xfrm>
            <a:off x="4889056" y="4861467"/>
            <a:ext cx="3928533" cy="369332"/>
          </a:xfrm>
          <a:prstGeom prst="rect">
            <a:avLst/>
          </a:prstGeom>
          <a:noFill/>
        </p:spPr>
        <p:txBody>
          <a:bodyPr wrap="square" rtlCol="0">
            <a:spAutoFit/>
          </a:bodyPr>
          <a:lstStyle/>
          <a:p>
            <a:r>
              <a:rPr lang="en-US" dirty="0" smtClean="0"/>
              <a:t>Fig. Grayscale converted image</a:t>
            </a:r>
            <a:endParaRPr lang="en-US" dirty="0"/>
          </a:p>
        </p:txBody>
      </p:sp>
      <p:pic>
        <p:nvPicPr>
          <p:cNvPr id="6" name="Picture 5" descr="C:\Users\Ishaan\Desktop\11182972_961576680529040_1683352731_o.jpg"/>
          <p:cNvPicPr/>
          <p:nvPr/>
        </p:nvPicPr>
        <p:blipFill>
          <a:blip r:embed="rId3">
            <a:extLst>
              <a:ext uri="{28A0092B-C50C-407E-A947-70E740481C1C}">
                <a14:useLocalDpi xmlns:a14="http://schemas.microsoft.com/office/drawing/2010/main" val="0"/>
              </a:ext>
            </a:extLst>
          </a:blip>
          <a:srcRect/>
          <a:stretch>
            <a:fillRect/>
          </a:stretch>
        </p:blipFill>
        <p:spPr bwMode="auto">
          <a:xfrm>
            <a:off x="4562648" y="1167024"/>
            <a:ext cx="4581352" cy="3438844"/>
          </a:xfrm>
          <a:prstGeom prst="rect">
            <a:avLst/>
          </a:prstGeom>
          <a:noFill/>
          <a:ln>
            <a:noFill/>
          </a:ln>
        </p:spPr>
      </p:pic>
    </p:spTree>
    <p:extLst>
      <p:ext uri="{BB962C8B-B14F-4D97-AF65-F5344CB8AC3E}">
        <p14:creationId xmlns:p14="http://schemas.microsoft.com/office/powerpoint/2010/main" val="756262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917" y="3043459"/>
            <a:ext cx="4376551" cy="3046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068" y="3043458"/>
            <a:ext cx="4259579" cy="3046423"/>
          </a:xfrm>
          <a:prstGeom prst="rect">
            <a:avLst/>
          </a:prstGeom>
        </p:spPr>
      </p:pic>
      <p:sp>
        <p:nvSpPr>
          <p:cNvPr id="6" name="TextBox 5"/>
          <p:cNvSpPr txBox="1"/>
          <p:nvPr/>
        </p:nvSpPr>
        <p:spPr>
          <a:xfrm>
            <a:off x="1175965" y="6198302"/>
            <a:ext cx="2675585" cy="584775"/>
          </a:xfrm>
          <a:prstGeom prst="rect">
            <a:avLst/>
          </a:prstGeom>
          <a:noFill/>
        </p:spPr>
        <p:txBody>
          <a:bodyPr wrap="square" rtlCol="0">
            <a:spAutoFit/>
          </a:bodyPr>
          <a:lstStyle/>
          <a:p>
            <a:r>
              <a:rPr lang="en-US" sz="1600" dirty="0" smtClean="0"/>
              <a:t>Fig. Output of K-means clustering</a:t>
            </a:r>
            <a:endParaRPr lang="en-US" sz="1600" dirty="0"/>
          </a:p>
        </p:txBody>
      </p:sp>
      <p:sp>
        <p:nvSpPr>
          <p:cNvPr id="7" name="TextBox 6"/>
          <p:cNvSpPr txBox="1"/>
          <p:nvPr/>
        </p:nvSpPr>
        <p:spPr>
          <a:xfrm>
            <a:off x="6149662" y="6198302"/>
            <a:ext cx="1960809" cy="584775"/>
          </a:xfrm>
          <a:prstGeom prst="rect">
            <a:avLst/>
          </a:prstGeom>
          <a:noFill/>
        </p:spPr>
        <p:txBody>
          <a:bodyPr wrap="square" rtlCol="0">
            <a:spAutoFit/>
          </a:bodyPr>
          <a:lstStyle/>
          <a:p>
            <a:r>
              <a:rPr lang="en-US" sz="1600" dirty="0" smtClean="0"/>
              <a:t>Fig. Grayscale converted image</a:t>
            </a:r>
            <a:endParaRPr lang="en-US" sz="16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5958" y="217672"/>
            <a:ext cx="3913019" cy="2771576"/>
          </a:xfrm>
          <a:prstGeom prst="rect">
            <a:avLst/>
          </a:prstGeom>
        </p:spPr>
      </p:pic>
      <p:sp>
        <p:nvSpPr>
          <p:cNvPr id="2" name="TextBox 1"/>
          <p:cNvSpPr txBox="1"/>
          <p:nvPr/>
        </p:nvSpPr>
        <p:spPr>
          <a:xfrm>
            <a:off x="6790847" y="511629"/>
            <a:ext cx="1981200" cy="646331"/>
          </a:xfrm>
          <a:prstGeom prst="rect">
            <a:avLst/>
          </a:prstGeom>
          <a:noFill/>
        </p:spPr>
        <p:txBody>
          <a:bodyPr wrap="square" rtlCol="0">
            <a:spAutoFit/>
          </a:bodyPr>
          <a:lstStyle/>
          <a:p>
            <a:r>
              <a:rPr lang="en-US" dirty="0" smtClean="0"/>
              <a:t>Fig. True color        image</a:t>
            </a:r>
            <a:endParaRPr lang="en-US" dirty="0"/>
          </a:p>
        </p:txBody>
      </p:sp>
    </p:spTree>
    <p:extLst>
      <p:ext uri="{BB962C8B-B14F-4D97-AF65-F5344CB8AC3E}">
        <p14:creationId xmlns:p14="http://schemas.microsoft.com/office/powerpoint/2010/main" val="1361130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Calculating Stroke Width Transform</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First, all pixels are initialized with 255 as their stroke width in a separate SWT matrix</a:t>
            </a:r>
          </a:p>
          <a:p>
            <a:endParaRPr lang="en-US" dirty="0" smtClean="0"/>
          </a:p>
          <a:p>
            <a:r>
              <a:rPr lang="en-US" dirty="0" smtClean="0"/>
              <a:t>Then, we calculate the edge map of the image by using the Canny edge detector</a:t>
            </a:r>
          </a:p>
          <a:p>
            <a:endParaRPr lang="en-US" dirty="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278665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CANNY EDGE DETECTOR</a:t>
            </a:r>
            <a:endParaRPr lang="en-US" dirty="0"/>
          </a:p>
        </p:txBody>
      </p:sp>
      <p:sp>
        <p:nvSpPr>
          <p:cNvPr id="3" name="Content Placeholder 2"/>
          <p:cNvSpPr>
            <a:spLocks noGrp="1"/>
          </p:cNvSpPr>
          <p:nvPr>
            <p:ph idx="1"/>
          </p:nvPr>
        </p:nvSpPr>
        <p:spPr/>
        <p:txBody>
          <a:bodyPr>
            <a:normAutofit fontScale="92500"/>
          </a:bodyPr>
          <a:lstStyle/>
          <a:p>
            <a:r>
              <a:rPr lang="en-US" dirty="0" smtClean="0"/>
              <a:t>Filter out any noise in the original image using Gaussian filter</a:t>
            </a:r>
          </a:p>
          <a:p>
            <a:r>
              <a:rPr lang="en-US" dirty="0"/>
              <a:t>Find the intensity gradients of the </a:t>
            </a:r>
            <a:r>
              <a:rPr lang="en-US" dirty="0" smtClean="0"/>
              <a:t>image using Sobel Operator</a:t>
            </a:r>
          </a:p>
          <a:p>
            <a:r>
              <a:rPr lang="en-US" dirty="0"/>
              <a:t>Apply non-maximum suppression to get rid of spurious response to edge detection</a:t>
            </a:r>
          </a:p>
          <a:p>
            <a:r>
              <a:rPr lang="en-US" dirty="0"/>
              <a:t>Apply double threshold to determine potential </a:t>
            </a:r>
            <a:r>
              <a:rPr lang="en-US" dirty="0" smtClean="0"/>
              <a:t>edges</a:t>
            </a:r>
          </a:p>
          <a:p>
            <a:r>
              <a:rPr lang="en-US" dirty="0" smtClean="0"/>
              <a:t>Track edge by hysteresis: Finalize the detection of edges by suppressing all the other edges that are weak and not connected to strong edges</a:t>
            </a:r>
          </a:p>
          <a:p>
            <a:endParaRPr lang="en-US" dirty="0"/>
          </a:p>
        </p:txBody>
      </p:sp>
    </p:spTree>
    <p:extLst>
      <p:ext uri="{BB962C8B-B14F-4D97-AF65-F5344CB8AC3E}">
        <p14:creationId xmlns:p14="http://schemas.microsoft.com/office/powerpoint/2010/main" val="3425039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36159"/>
            <a:ext cx="4572000" cy="34642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36158"/>
            <a:ext cx="4607719" cy="3464247"/>
          </a:xfrm>
          <a:prstGeom prst="rect">
            <a:avLst/>
          </a:prstGeom>
        </p:spPr>
      </p:pic>
      <p:sp>
        <p:nvSpPr>
          <p:cNvPr id="6" name="TextBox 5"/>
          <p:cNvSpPr txBox="1"/>
          <p:nvPr/>
        </p:nvSpPr>
        <p:spPr>
          <a:xfrm>
            <a:off x="677333" y="5130800"/>
            <a:ext cx="3217333" cy="369332"/>
          </a:xfrm>
          <a:prstGeom prst="rect">
            <a:avLst/>
          </a:prstGeom>
          <a:noFill/>
        </p:spPr>
        <p:txBody>
          <a:bodyPr wrap="square" rtlCol="0">
            <a:spAutoFit/>
          </a:bodyPr>
          <a:lstStyle/>
          <a:p>
            <a:r>
              <a:rPr lang="en-US" dirty="0" smtClean="0"/>
              <a:t>Fig. Grayscale image</a:t>
            </a:r>
            <a:endParaRPr lang="en-US" dirty="0"/>
          </a:p>
        </p:txBody>
      </p:sp>
      <p:sp>
        <p:nvSpPr>
          <p:cNvPr id="7" name="TextBox 6"/>
          <p:cNvSpPr txBox="1"/>
          <p:nvPr/>
        </p:nvSpPr>
        <p:spPr>
          <a:xfrm>
            <a:off x="4909470" y="5130800"/>
            <a:ext cx="3962400" cy="372534"/>
          </a:xfrm>
          <a:prstGeom prst="rect">
            <a:avLst/>
          </a:prstGeom>
          <a:noFill/>
        </p:spPr>
        <p:txBody>
          <a:bodyPr wrap="square" rtlCol="0">
            <a:spAutoFit/>
          </a:bodyPr>
          <a:lstStyle/>
          <a:p>
            <a:r>
              <a:rPr lang="en-US" dirty="0" smtClean="0"/>
              <a:t>Fig. Corresponding edge image</a:t>
            </a:r>
            <a:endParaRPr lang="en-US" dirty="0"/>
          </a:p>
        </p:txBody>
      </p:sp>
    </p:spTree>
    <p:extLst>
      <p:ext uri="{BB962C8B-B14F-4D97-AF65-F5344CB8AC3E}">
        <p14:creationId xmlns:p14="http://schemas.microsoft.com/office/powerpoint/2010/main" val="339096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264" y="5328977"/>
            <a:ext cx="2573849" cy="369332"/>
          </a:xfrm>
          <a:prstGeom prst="rect">
            <a:avLst/>
          </a:prstGeom>
          <a:noFill/>
        </p:spPr>
        <p:txBody>
          <a:bodyPr wrap="square" rtlCol="0">
            <a:spAutoFit/>
          </a:bodyPr>
          <a:lstStyle/>
          <a:p>
            <a:r>
              <a:rPr lang="en-US" dirty="0"/>
              <a:t>   </a:t>
            </a:r>
            <a:r>
              <a:rPr lang="en-US" dirty="0" smtClean="0"/>
              <a:t>Fig. Original Image</a:t>
            </a:r>
            <a:endParaRPr lang="en-US" dirty="0"/>
          </a:p>
        </p:txBody>
      </p:sp>
      <p:sp>
        <p:nvSpPr>
          <p:cNvPr id="5" name="TextBox 4"/>
          <p:cNvSpPr txBox="1"/>
          <p:nvPr/>
        </p:nvSpPr>
        <p:spPr>
          <a:xfrm>
            <a:off x="5312689" y="5398227"/>
            <a:ext cx="2550017" cy="646331"/>
          </a:xfrm>
          <a:prstGeom prst="rect">
            <a:avLst/>
          </a:prstGeom>
          <a:noFill/>
        </p:spPr>
        <p:txBody>
          <a:bodyPr wrap="square" rtlCol="0">
            <a:spAutoFit/>
          </a:bodyPr>
          <a:lstStyle/>
          <a:p>
            <a:r>
              <a:rPr lang="en-US" dirty="0" smtClean="0"/>
              <a:t>Fig. Corresponding Edge Image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92" y="2137118"/>
            <a:ext cx="4019159" cy="30087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635" y="2137118"/>
            <a:ext cx="4001344" cy="3008797"/>
          </a:xfrm>
          <a:prstGeom prst="rect">
            <a:avLst/>
          </a:prstGeom>
        </p:spPr>
      </p:pic>
    </p:spTree>
    <p:extLst>
      <p:ext uri="{BB962C8B-B14F-4D97-AF65-F5344CB8AC3E}">
        <p14:creationId xmlns:p14="http://schemas.microsoft.com/office/powerpoint/2010/main" val="1603684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897" y="389467"/>
            <a:ext cx="8410769" cy="5723465"/>
          </a:xfrm>
        </p:spPr>
        <p:txBody>
          <a:bodyPr>
            <a:normAutofit/>
          </a:bodyPr>
          <a:lstStyle/>
          <a:p>
            <a:r>
              <a:rPr lang="en-US" sz="2600" dirty="0" smtClean="0"/>
              <a:t>Using Sobel Operator, we calculate gradient direction(angle) for the edge pixels</a:t>
            </a:r>
          </a:p>
          <a:p>
            <a:pPr marL="0" indent="0">
              <a:buNone/>
            </a:pPr>
            <a:endParaRPr lang="en-US" sz="2600" dirty="0" smtClean="0"/>
          </a:p>
          <a:p>
            <a:endParaRPr lang="en-US" sz="2600" dirty="0" smtClean="0"/>
          </a:p>
          <a:p>
            <a:r>
              <a:rPr lang="en-US" sz="2600" dirty="0"/>
              <a:t>We start from an edge pixel and move in its gradient direction till we reach some other edge pixel</a:t>
            </a:r>
            <a:r>
              <a:rPr lang="en-US" sz="2600" dirty="0" smtClean="0"/>
              <a:t>.</a:t>
            </a:r>
          </a:p>
          <a:p>
            <a:endParaRPr lang="en-US" sz="2600" dirty="0"/>
          </a:p>
          <a:p>
            <a:r>
              <a:rPr lang="en-US" sz="2600" dirty="0" smtClean="0"/>
              <a:t>If the gradient direction at the second edge pixel is same as the first edge pixel, then we assign each pixel in the ray, the distance between the two edge pixels as the stroke width, unless it already has a lower value</a:t>
            </a:r>
          </a:p>
          <a:p>
            <a:r>
              <a:rPr lang="en-US" sz="2600" dirty="0"/>
              <a:t>If other pixel with same gradient direction is not found, then the whole ray is discarded.</a:t>
            </a:r>
          </a:p>
          <a:p>
            <a:endParaRPr lang="en-US" dirty="0" smtClean="0"/>
          </a:p>
          <a:p>
            <a:endParaRPr lang="en-US" dirty="0"/>
          </a:p>
        </p:txBody>
      </p:sp>
      <p:pic>
        <p:nvPicPr>
          <p:cNvPr id="4" name="Picture 3" descr="C:\Users\Abhishek\Downloads\26556a8d0a8c79b5fbf3d5b6d23ae8e5.png"/>
          <p:cNvPicPr/>
          <p:nvPr/>
        </p:nvPicPr>
        <p:blipFill>
          <a:blip r:embed="rId2">
            <a:extLst>
              <a:ext uri="{28A0092B-C50C-407E-A947-70E740481C1C}">
                <a14:useLocalDpi xmlns:a14="http://schemas.microsoft.com/office/drawing/2010/main" val="0"/>
              </a:ext>
            </a:extLst>
          </a:blip>
          <a:srcRect/>
          <a:stretch>
            <a:fillRect/>
          </a:stretch>
        </p:blipFill>
        <p:spPr bwMode="auto">
          <a:xfrm>
            <a:off x="2915081" y="1495425"/>
            <a:ext cx="2486652" cy="451908"/>
          </a:xfrm>
          <a:prstGeom prst="rect">
            <a:avLst/>
          </a:prstGeom>
          <a:noFill/>
          <a:ln>
            <a:noFill/>
          </a:ln>
        </p:spPr>
      </p:pic>
    </p:spTree>
    <p:extLst>
      <p:ext uri="{BB962C8B-B14F-4D97-AF65-F5344CB8AC3E}">
        <p14:creationId xmlns:p14="http://schemas.microsoft.com/office/powerpoint/2010/main" val="4113756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58800"/>
            <a:ext cx="7886700" cy="5618163"/>
          </a:xfrm>
        </p:spPr>
        <p:txBody>
          <a:bodyPr/>
          <a:lstStyle/>
          <a:p>
            <a:r>
              <a:rPr lang="en-US" sz="2600" dirty="0"/>
              <a:t>After getting the gradient direction, since we could only move in one of the eight adjacent pixels, we were mapping each gradient direction to four angles i.e. 0 , 45 , 90 ,</a:t>
            </a:r>
            <a:r>
              <a:rPr lang="en-US" sz="2600" dirty="0" smtClean="0"/>
              <a:t>135</a:t>
            </a:r>
          </a:p>
          <a:p>
            <a:endParaRPr lang="en-US" sz="26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14" y="2646125"/>
            <a:ext cx="3050739" cy="182854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9655" y="1651869"/>
            <a:ext cx="4574331" cy="3432023"/>
          </a:xfrm>
          <a:prstGeom prst="rect">
            <a:avLst/>
          </a:prstGeom>
        </p:spPr>
      </p:pic>
      <p:sp>
        <p:nvSpPr>
          <p:cNvPr id="6" name="TextBox 5"/>
          <p:cNvSpPr txBox="1"/>
          <p:nvPr/>
        </p:nvSpPr>
        <p:spPr>
          <a:xfrm>
            <a:off x="539332" y="5565704"/>
            <a:ext cx="8065336" cy="492443"/>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Did  not work well with large text size</a:t>
            </a:r>
            <a:endParaRPr lang="en-US" sz="2600" dirty="0"/>
          </a:p>
        </p:txBody>
      </p:sp>
    </p:spTree>
    <p:extLst>
      <p:ext uri="{BB962C8B-B14F-4D97-AF65-F5344CB8AC3E}">
        <p14:creationId xmlns:p14="http://schemas.microsoft.com/office/powerpoint/2010/main" val="1013666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7024"/>
            <a:ext cx="7886700" cy="978242"/>
          </a:xfrm>
        </p:spPr>
        <p:txBody>
          <a:bodyPr/>
          <a:lstStyle/>
          <a:p>
            <a:pPr algn="ctr"/>
            <a:r>
              <a:rPr lang="en-US" dirty="0" smtClean="0"/>
              <a:t> OBJECTIVE</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Implement text detection on Computer generated images as well as natural images</a:t>
            </a:r>
          </a:p>
          <a:p>
            <a:r>
              <a:rPr lang="en-US" dirty="0" smtClean="0"/>
              <a:t>Development package used: Python 2.7.3</a:t>
            </a:r>
          </a:p>
          <a:p>
            <a:pPr marL="0" indent="0">
              <a:buNone/>
            </a:pPr>
            <a:endParaRPr lang="en-US" dirty="0"/>
          </a:p>
        </p:txBody>
      </p:sp>
    </p:spTree>
    <p:extLst>
      <p:ext uri="{BB962C8B-B14F-4D97-AF65-F5344CB8AC3E}">
        <p14:creationId xmlns:p14="http://schemas.microsoft.com/office/powerpoint/2010/main" val="600563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082" y="259340"/>
            <a:ext cx="7886700" cy="3345922"/>
          </a:xfrm>
        </p:spPr>
        <p:txBody>
          <a:bodyPr>
            <a:normAutofit/>
          </a:bodyPr>
          <a:lstStyle/>
          <a:p>
            <a:r>
              <a:rPr lang="en-US" dirty="0" smtClean="0"/>
              <a:t>Alternate traversal method was used</a:t>
            </a:r>
          </a:p>
          <a:p>
            <a:r>
              <a:rPr lang="en-US" dirty="0" smtClean="0"/>
              <a:t>Start from an edge pixel with ray length ‘r’ set as 1</a:t>
            </a:r>
          </a:p>
          <a:p>
            <a:r>
              <a:rPr lang="en-US" dirty="0" smtClean="0"/>
              <a:t> First move in horizontal direction as r*</a:t>
            </a:r>
            <a:r>
              <a:rPr lang="en-US" dirty="0" err="1" smtClean="0"/>
              <a:t>cos</a:t>
            </a:r>
            <a:r>
              <a:rPr lang="en-US" dirty="0" smtClean="0"/>
              <a:t>(x) and then in vertical direction as r*sin(x) and increment ray length ‘r’.</a:t>
            </a:r>
          </a:p>
          <a:p>
            <a:r>
              <a:rPr lang="en-US" dirty="0" smtClean="0"/>
              <a:t>‘x’ is the gradient direction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570" y="3605262"/>
            <a:ext cx="4212212" cy="26260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88" y="3519839"/>
            <a:ext cx="2796886" cy="2796886"/>
          </a:xfrm>
          <a:prstGeom prst="rect">
            <a:avLst/>
          </a:prstGeom>
        </p:spPr>
      </p:pic>
    </p:spTree>
    <p:extLst>
      <p:ext uri="{BB962C8B-B14F-4D97-AF65-F5344CB8AC3E}">
        <p14:creationId xmlns:p14="http://schemas.microsoft.com/office/powerpoint/2010/main" val="1860775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193" y="486682"/>
            <a:ext cx="7886700" cy="4351338"/>
          </a:xfrm>
        </p:spPr>
        <p:txBody>
          <a:bodyPr/>
          <a:lstStyle/>
          <a:p>
            <a:r>
              <a:rPr lang="en-US" dirty="0" smtClean="0"/>
              <a:t>Number of pixels in a valid stroke, is assigned as the stroke width to each pixel in that ray in the SWT matrix</a:t>
            </a:r>
          </a:p>
          <a:p>
            <a:r>
              <a:rPr lang="en-US" dirty="0" smtClean="0"/>
              <a:t>Valid stroke width is the one in which the end edge pixel has a gradient difference between –pi/2 and +pi/2 from start edge pixel</a:t>
            </a:r>
          </a:p>
          <a:p>
            <a:r>
              <a:rPr lang="en-US" dirty="0"/>
              <a:t>The output of the previous steps is another image of the same size as the input image where each element contains the width of the stroke associated with the pixel.</a:t>
            </a:r>
          </a:p>
          <a:p>
            <a:endParaRPr lang="en-US" dirty="0"/>
          </a:p>
        </p:txBody>
      </p:sp>
    </p:spTree>
    <p:extLst>
      <p:ext uri="{BB962C8B-B14F-4D97-AF65-F5344CB8AC3E}">
        <p14:creationId xmlns:p14="http://schemas.microsoft.com/office/powerpoint/2010/main" val="11591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ISSUES ADDRESSED</a:t>
            </a:r>
            <a:endParaRPr lang="en-US" dirty="0"/>
          </a:p>
        </p:txBody>
      </p:sp>
      <p:sp>
        <p:nvSpPr>
          <p:cNvPr id="3" name="Content Placeholder 2"/>
          <p:cNvSpPr>
            <a:spLocks noGrp="1"/>
          </p:cNvSpPr>
          <p:nvPr>
            <p:ph idx="1"/>
          </p:nvPr>
        </p:nvSpPr>
        <p:spPr/>
        <p:txBody>
          <a:bodyPr>
            <a:normAutofit/>
          </a:bodyPr>
          <a:lstStyle/>
          <a:p>
            <a:r>
              <a:rPr lang="en-US" dirty="0" smtClean="0"/>
              <a:t>Detects only dark text on light background</a:t>
            </a:r>
          </a:p>
          <a:p>
            <a:r>
              <a:rPr lang="en-US" dirty="0" smtClean="0"/>
              <a:t>For light text on dark background, gradient direction is outwards, wrong stroke width is assigned</a:t>
            </a:r>
          </a:p>
          <a:p>
            <a:r>
              <a:rPr lang="en-US" dirty="0" smtClean="0"/>
              <a:t>We ran the algorithm twice, once in +</a:t>
            </a:r>
            <a:r>
              <a:rPr lang="en-US" dirty="0" err="1" smtClean="0"/>
              <a:t>ve</a:t>
            </a:r>
            <a:r>
              <a:rPr lang="en-US" dirty="0" smtClean="0"/>
              <a:t> gradient direction, then in –</a:t>
            </a:r>
            <a:r>
              <a:rPr lang="en-US" dirty="0" err="1" smtClean="0"/>
              <a:t>ve</a:t>
            </a:r>
            <a:r>
              <a:rPr lang="en-US" dirty="0" smtClean="0"/>
              <a:t> gradient direction</a:t>
            </a:r>
          </a:p>
          <a:p>
            <a:endParaRPr lang="en-US" sz="2600" dirty="0"/>
          </a:p>
        </p:txBody>
      </p:sp>
    </p:spTree>
    <p:extLst>
      <p:ext uri="{BB962C8B-B14F-4D97-AF65-F5344CB8AC3E}">
        <p14:creationId xmlns:p14="http://schemas.microsoft.com/office/powerpoint/2010/main" val="3780711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335" y="382209"/>
            <a:ext cx="7886700" cy="5381096"/>
          </a:xfrm>
        </p:spPr>
        <p:txBody>
          <a:bodyPr>
            <a:normAutofit/>
          </a:bodyPr>
          <a:lstStyle/>
          <a:p>
            <a:r>
              <a:rPr lang="en-US" sz="2600" dirty="0"/>
              <a:t>Pixels in complex locations might not hold the true stroke width value</a:t>
            </a:r>
          </a:p>
          <a:p>
            <a:endParaRPr lang="en-US" dirty="0" smtClean="0"/>
          </a:p>
          <a:p>
            <a:endParaRPr lang="en-US" dirty="0"/>
          </a:p>
          <a:p>
            <a:endParaRPr lang="en-US" dirty="0" smtClean="0"/>
          </a:p>
          <a:p>
            <a:endParaRPr lang="en-US" dirty="0" smtClean="0"/>
          </a:p>
          <a:p>
            <a:r>
              <a:rPr lang="en-US" sz="2600" dirty="0" smtClean="0"/>
              <a:t>For </a:t>
            </a:r>
            <a:r>
              <a:rPr lang="en-US" sz="2600" dirty="0"/>
              <a:t>that reason, </a:t>
            </a:r>
            <a:r>
              <a:rPr lang="en-US" sz="2600" dirty="0" smtClean="0"/>
              <a:t>we </a:t>
            </a:r>
            <a:r>
              <a:rPr lang="en-US" sz="2600" dirty="0"/>
              <a:t>pass along each non-discarded ray, where each pixel in the </a:t>
            </a:r>
            <a:r>
              <a:rPr lang="en-US" sz="2600" dirty="0" smtClean="0"/>
              <a:t>ray receives </a:t>
            </a:r>
            <a:r>
              <a:rPr lang="en-US" sz="2600" dirty="0"/>
              <a:t>the minimal value between its current value, and the median value along that ray</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154" y="1401723"/>
            <a:ext cx="3526275" cy="167103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97" y="5032600"/>
            <a:ext cx="7038975" cy="1640342"/>
          </a:xfrm>
          <a:prstGeom prst="rect">
            <a:avLst/>
          </a:prstGeom>
        </p:spPr>
      </p:pic>
    </p:spTree>
    <p:extLst>
      <p:ext uri="{BB962C8B-B14F-4D97-AF65-F5344CB8AC3E}">
        <p14:creationId xmlns:p14="http://schemas.microsoft.com/office/powerpoint/2010/main" val="2579346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Ishaan\Desktop\11198800_961577797195595_476506839_n (1).jpg"/>
          <p:cNvPicPr/>
          <p:nvPr/>
        </p:nvPicPr>
        <p:blipFill rotWithShape="1">
          <a:blip r:embed="rId2">
            <a:extLst>
              <a:ext uri="{28A0092B-C50C-407E-A947-70E740481C1C}">
                <a14:useLocalDpi xmlns:a14="http://schemas.microsoft.com/office/drawing/2010/main" val="0"/>
              </a:ext>
            </a:extLst>
          </a:blip>
          <a:srcRect l="12309" t="11414" r="10118" b="11188"/>
          <a:stretch/>
        </p:blipFill>
        <p:spPr bwMode="auto">
          <a:xfrm>
            <a:off x="989828" y="115570"/>
            <a:ext cx="6597514" cy="5359944"/>
          </a:xfrm>
          <a:prstGeom prst="rect">
            <a:avLst/>
          </a:prstGeom>
          <a:noFill/>
          <a:ln>
            <a:noFill/>
          </a:ln>
          <a:extLst>
            <a:ext uri="{53640926-AAD7-44D8-BBD7-CCE9431645EC}">
              <a14:shadowObscured xmlns:a14="http://schemas.microsoft.com/office/drawing/2010/main"/>
            </a:ext>
          </a:extLst>
        </p:spPr>
      </p:pic>
      <p:sp>
        <p:nvSpPr>
          <p:cNvPr id="3" name="TextBox 2"/>
          <p:cNvSpPr txBox="1"/>
          <p:nvPr/>
        </p:nvSpPr>
        <p:spPr>
          <a:xfrm>
            <a:off x="2100943" y="4365171"/>
            <a:ext cx="4659086" cy="369332"/>
          </a:xfrm>
          <a:prstGeom prst="rect">
            <a:avLst/>
          </a:prstGeom>
          <a:noFill/>
        </p:spPr>
        <p:txBody>
          <a:bodyPr wrap="square" rtlCol="0">
            <a:spAutoFit/>
          </a:bodyPr>
          <a:lstStyle/>
          <a:p>
            <a:r>
              <a:rPr lang="en-US" dirty="0" smtClean="0"/>
              <a:t>                           Fig.  SWT image</a:t>
            </a:r>
            <a:endParaRPr lang="en-US" dirty="0"/>
          </a:p>
        </p:txBody>
      </p:sp>
    </p:spTree>
    <p:extLst>
      <p:ext uri="{BB962C8B-B14F-4D97-AF65-F5344CB8AC3E}">
        <p14:creationId xmlns:p14="http://schemas.microsoft.com/office/powerpoint/2010/main" val="1082595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973" y="503284"/>
            <a:ext cx="6520786" cy="4896030"/>
          </a:xfrm>
          <a:prstGeom prst="rect">
            <a:avLst/>
          </a:prstGeom>
        </p:spPr>
      </p:pic>
      <p:sp>
        <p:nvSpPr>
          <p:cNvPr id="2" name="TextBox 1"/>
          <p:cNvSpPr txBox="1"/>
          <p:nvPr/>
        </p:nvSpPr>
        <p:spPr>
          <a:xfrm>
            <a:off x="2906486" y="4147457"/>
            <a:ext cx="3505200" cy="369332"/>
          </a:xfrm>
          <a:prstGeom prst="rect">
            <a:avLst/>
          </a:prstGeom>
          <a:noFill/>
        </p:spPr>
        <p:txBody>
          <a:bodyPr wrap="square" rtlCol="0">
            <a:spAutoFit/>
          </a:bodyPr>
          <a:lstStyle/>
          <a:p>
            <a:r>
              <a:rPr lang="en-US" dirty="0" smtClean="0"/>
              <a:t>           Fig. SWT image</a:t>
            </a:r>
            <a:endParaRPr lang="en-US" dirty="0"/>
          </a:p>
        </p:txBody>
      </p:sp>
    </p:spTree>
    <p:extLst>
      <p:ext uri="{BB962C8B-B14F-4D97-AF65-F5344CB8AC3E}">
        <p14:creationId xmlns:p14="http://schemas.microsoft.com/office/powerpoint/2010/main" val="2454771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Morphology: Dilation</a:t>
            </a:r>
            <a:endParaRPr lang="en-US" dirty="0"/>
          </a:p>
        </p:txBody>
      </p:sp>
      <p:sp>
        <p:nvSpPr>
          <p:cNvPr id="3" name="Content Placeholder 2"/>
          <p:cNvSpPr>
            <a:spLocks noGrp="1"/>
          </p:cNvSpPr>
          <p:nvPr>
            <p:ph idx="1"/>
          </p:nvPr>
        </p:nvSpPr>
        <p:spPr/>
        <p:txBody>
          <a:bodyPr>
            <a:normAutofit/>
          </a:bodyPr>
          <a:lstStyle/>
          <a:p>
            <a:r>
              <a:rPr lang="en-US" sz="2600" dirty="0" smtClean="0"/>
              <a:t>After calculation of SWT values and normalizing them to be between 0-255</a:t>
            </a:r>
          </a:p>
          <a:p>
            <a:r>
              <a:rPr lang="en-US" sz="2600" dirty="0" smtClean="0"/>
              <a:t>Gaps were found between the single letters of the text</a:t>
            </a:r>
          </a:p>
          <a:p>
            <a:r>
              <a:rPr lang="en-US" sz="2600" dirty="0" smtClean="0"/>
              <a:t>Prevented them from being recognized as a single connected component</a:t>
            </a:r>
          </a:p>
          <a:p>
            <a:r>
              <a:rPr lang="en-US" sz="2600" dirty="0" smtClean="0"/>
              <a:t>Applied dilation to fill those gaps</a:t>
            </a:r>
            <a:endParaRPr lang="en-US" sz="2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486" y="4706711"/>
            <a:ext cx="1545771" cy="168317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772" y="4706711"/>
            <a:ext cx="1491342" cy="1789611"/>
          </a:xfrm>
          <a:prstGeom prst="rect">
            <a:avLst/>
          </a:prstGeom>
        </p:spPr>
      </p:pic>
    </p:spTree>
    <p:extLst>
      <p:ext uri="{BB962C8B-B14F-4D97-AF65-F5344CB8AC3E}">
        <p14:creationId xmlns:p14="http://schemas.microsoft.com/office/powerpoint/2010/main" val="934011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Ishaan\Desktop\11194839_961578060528902_1397466709_o.jpg"/>
          <p:cNvPicPr/>
          <p:nvPr/>
        </p:nvPicPr>
        <p:blipFill>
          <a:blip r:embed="rId2">
            <a:extLst>
              <a:ext uri="{28A0092B-C50C-407E-A947-70E740481C1C}">
                <a14:useLocalDpi xmlns:a14="http://schemas.microsoft.com/office/drawing/2010/main" val="0"/>
              </a:ext>
            </a:extLst>
          </a:blip>
          <a:srcRect/>
          <a:stretch>
            <a:fillRect/>
          </a:stretch>
        </p:blipFill>
        <p:spPr bwMode="auto">
          <a:xfrm>
            <a:off x="1894114" y="801778"/>
            <a:ext cx="5943600" cy="3752215"/>
          </a:xfrm>
          <a:prstGeom prst="rect">
            <a:avLst/>
          </a:prstGeom>
          <a:noFill/>
          <a:ln>
            <a:noFill/>
          </a:ln>
        </p:spPr>
      </p:pic>
      <p:sp>
        <p:nvSpPr>
          <p:cNvPr id="2" name="TextBox 1"/>
          <p:cNvSpPr txBox="1"/>
          <p:nvPr/>
        </p:nvSpPr>
        <p:spPr>
          <a:xfrm>
            <a:off x="2264229" y="5116286"/>
            <a:ext cx="5192485" cy="369332"/>
          </a:xfrm>
          <a:prstGeom prst="rect">
            <a:avLst/>
          </a:prstGeom>
          <a:noFill/>
        </p:spPr>
        <p:txBody>
          <a:bodyPr wrap="square" rtlCol="0">
            <a:spAutoFit/>
          </a:bodyPr>
          <a:lstStyle/>
          <a:p>
            <a:r>
              <a:rPr lang="en-US" dirty="0" smtClean="0"/>
              <a:t>                     Fig. Output of the dilation</a:t>
            </a:r>
            <a:endParaRPr lang="en-US" dirty="0"/>
          </a:p>
        </p:txBody>
      </p:sp>
    </p:spTree>
    <p:extLst>
      <p:ext uri="{BB962C8B-B14F-4D97-AF65-F5344CB8AC3E}">
        <p14:creationId xmlns:p14="http://schemas.microsoft.com/office/powerpoint/2010/main" val="1120002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FINDING THE CONNECTED COMPONENTS</a:t>
            </a:r>
            <a:endParaRPr lang="en-US" dirty="0"/>
          </a:p>
        </p:txBody>
      </p:sp>
      <p:sp>
        <p:nvSpPr>
          <p:cNvPr id="3" name="Content Placeholder 2"/>
          <p:cNvSpPr>
            <a:spLocks noGrp="1"/>
          </p:cNvSpPr>
          <p:nvPr>
            <p:ph idx="1"/>
          </p:nvPr>
        </p:nvSpPr>
        <p:spPr/>
        <p:txBody>
          <a:bodyPr/>
          <a:lstStyle/>
          <a:p>
            <a:r>
              <a:rPr lang="en-US" dirty="0"/>
              <a:t>4 connectivity is used</a:t>
            </a:r>
          </a:p>
          <a:p>
            <a:pPr marL="0" indent="0">
              <a:buNone/>
            </a:pPr>
            <a:endParaRPr lang="en-US" dirty="0"/>
          </a:p>
          <a:p>
            <a:r>
              <a:rPr lang="en-US" dirty="0" smtClean="0"/>
              <a:t>Two </a:t>
            </a:r>
            <a:r>
              <a:rPr lang="en-US" dirty="0"/>
              <a:t>neighboring pixels may be </a:t>
            </a:r>
            <a:r>
              <a:rPr lang="en-US" dirty="0" smtClean="0"/>
              <a:t>grouped together if  </a:t>
            </a:r>
            <a:r>
              <a:rPr lang="en-US" dirty="0"/>
              <a:t>they have similar stroke </a:t>
            </a:r>
            <a:r>
              <a:rPr lang="en-US" dirty="0" smtClean="0"/>
              <a:t>width.</a:t>
            </a:r>
          </a:p>
          <a:p>
            <a:pPr marL="0" indent="0">
              <a:buNone/>
            </a:pPr>
            <a:endParaRPr lang="en-US" dirty="0"/>
          </a:p>
          <a:p>
            <a:r>
              <a:rPr lang="en-US" dirty="0" smtClean="0"/>
              <a:t>The criteria for similarity is that the SWT ratio lies between 0.33 and 3.</a:t>
            </a:r>
            <a:endParaRPr lang="en-US" dirty="0"/>
          </a:p>
        </p:txBody>
      </p:sp>
    </p:spTree>
    <p:extLst>
      <p:ext uri="{BB962C8B-B14F-4D97-AF65-F5344CB8AC3E}">
        <p14:creationId xmlns:p14="http://schemas.microsoft.com/office/powerpoint/2010/main" val="2850353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24933"/>
            <a:ext cx="7886700" cy="5652030"/>
          </a:xfrm>
        </p:spPr>
        <p:txBody>
          <a:bodyPr/>
          <a:lstStyle/>
          <a:p>
            <a:r>
              <a:rPr lang="en-US" dirty="0" smtClean="0"/>
              <a:t>A queue was used to implement the above steps</a:t>
            </a:r>
          </a:p>
          <a:p>
            <a:endParaRPr lang="en-US" dirty="0"/>
          </a:p>
          <a:p>
            <a:r>
              <a:rPr lang="en-US" dirty="0" smtClean="0"/>
              <a:t>We used Breadth First Search algorithm  to access the pixels.</a:t>
            </a:r>
          </a:p>
          <a:p>
            <a:pPr marL="0" indent="0">
              <a:buNone/>
            </a:pPr>
            <a:r>
              <a:rPr lang="en-US" dirty="0" smtClean="0"/>
              <a:t> </a:t>
            </a:r>
            <a:endParaRPr lang="en-US" dirty="0"/>
          </a:p>
        </p:txBody>
      </p:sp>
    </p:spTree>
    <p:extLst>
      <p:ext uri="{BB962C8B-B14F-4D97-AF65-F5344CB8AC3E}">
        <p14:creationId xmlns:p14="http://schemas.microsoft.com/office/powerpoint/2010/main" val="404457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FIRST APPROACH</a:t>
            </a:r>
            <a:endParaRPr lang="en-US" dirty="0"/>
          </a:p>
        </p:txBody>
      </p:sp>
      <p:sp>
        <p:nvSpPr>
          <p:cNvPr id="3" name="Content Placeholder 2"/>
          <p:cNvSpPr>
            <a:spLocks noGrp="1"/>
          </p:cNvSpPr>
          <p:nvPr>
            <p:ph idx="1"/>
          </p:nvPr>
        </p:nvSpPr>
        <p:spPr/>
        <p:txBody>
          <a:bodyPr/>
          <a:lstStyle/>
          <a:p>
            <a:r>
              <a:rPr lang="en-US" dirty="0" smtClean="0"/>
              <a:t>True color RGB image contains 256x256x256 colors(~16million colors)</a:t>
            </a:r>
          </a:p>
          <a:p>
            <a:r>
              <a:rPr lang="en-US" dirty="0" smtClean="0"/>
              <a:t>Processing time for working in true color is very high</a:t>
            </a:r>
          </a:p>
          <a:p>
            <a:r>
              <a:rPr lang="en-US" dirty="0" smtClean="0"/>
              <a:t>Converting such an image into binary image may result in loss of text which is similar in color to background</a:t>
            </a:r>
          </a:p>
          <a:p>
            <a:r>
              <a:rPr lang="en-US" dirty="0" smtClean="0"/>
              <a:t>Best way to deal with the issue is to reduce the number of colors in the image</a:t>
            </a:r>
            <a:endParaRPr lang="en-US" dirty="0"/>
          </a:p>
        </p:txBody>
      </p:sp>
    </p:spTree>
    <p:extLst>
      <p:ext uri="{BB962C8B-B14F-4D97-AF65-F5344CB8AC3E}">
        <p14:creationId xmlns:p14="http://schemas.microsoft.com/office/powerpoint/2010/main" val="676032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Ishaan\Desktop\11211545_961578710528837_452565757_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931" y="1148532"/>
            <a:ext cx="6045155" cy="3967753"/>
          </a:xfrm>
          <a:prstGeom prst="rect">
            <a:avLst/>
          </a:prstGeom>
          <a:noFill/>
          <a:ln>
            <a:noFill/>
          </a:ln>
        </p:spPr>
      </p:pic>
      <p:sp>
        <p:nvSpPr>
          <p:cNvPr id="5" name="TextBox 4"/>
          <p:cNvSpPr txBox="1"/>
          <p:nvPr/>
        </p:nvSpPr>
        <p:spPr>
          <a:xfrm>
            <a:off x="2405743" y="5606143"/>
            <a:ext cx="4245428" cy="369332"/>
          </a:xfrm>
          <a:prstGeom prst="rect">
            <a:avLst/>
          </a:prstGeom>
          <a:noFill/>
        </p:spPr>
        <p:txBody>
          <a:bodyPr wrap="square" rtlCol="0">
            <a:spAutoFit/>
          </a:bodyPr>
          <a:lstStyle/>
          <a:p>
            <a:r>
              <a:rPr lang="en-US" dirty="0" smtClean="0"/>
              <a:t>Fig. Connected component image</a:t>
            </a:r>
            <a:endParaRPr lang="en-US" dirty="0"/>
          </a:p>
        </p:txBody>
      </p:sp>
    </p:spTree>
    <p:extLst>
      <p:ext uri="{BB962C8B-B14F-4D97-AF65-F5344CB8AC3E}">
        <p14:creationId xmlns:p14="http://schemas.microsoft.com/office/powerpoint/2010/main" val="769683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207" y="862595"/>
            <a:ext cx="6099233" cy="4590543"/>
          </a:xfrm>
          <a:prstGeom prst="rect">
            <a:avLst/>
          </a:prstGeom>
        </p:spPr>
      </p:pic>
      <p:sp>
        <p:nvSpPr>
          <p:cNvPr id="5" name="TextBox 4"/>
          <p:cNvSpPr txBox="1"/>
          <p:nvPr/>
        </p:nvSpPr>
        <p:spPr>
          <a:xfrm>
            <a:off x="2842452" y="5769428"/>
            <a:ext cx="4245428" cy="369332"/>
          </a:xfrm>
          <a:prstGeom prst="rect">
            <a:avLst/>
          </a:prstGeom>
          <a:noFill/>
        </p:spPr>
        <p:txBody>
          <a:bodyPr wrap="square" rtlCol="0">
            <a:spAutoFit/>
          </a:bodyPr>
          <a:lstStyle/>
          <a:p>
            <a:r>
              <a:rPr lang="en-US" dirty="0" smtClean="0"/>
              <a:t>Fig. Connected component image</a:t>
            </a:r>
            <a:endParaRPr lang="en-US" dirty="0"/>
          </a:p>
        </p:txBody>
      </p:sp>
    </p:spTree>
    <p:extLst>
      <p:ext uri="{BB962C8B-B14F-4D97-AF65-F5344CB8AC3E}">
        <p14:creationId xmlns:p14="http://schemas.microsoft.com/office/powerpoint/2010/main" val="2840560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FINDING POSSIBLE LETTER CANDIDATES</a:t>
            </a:r>
            <a:endParaRPr lang="en-US" dirty="0"/>
          </a:p>
        </p:txBody>
      </p:sp>
      <p:sp>
        <p:nvSpPr>
          <p:cNvPr id="3" name="Content Placeholder 2"/>
          <p:cNvSpPr>
            <a:spLocks noGrp="1"/>
          </p:cNvSpPr>
          <p:nvPr>
            <p:ph idx="1"/>
          </p:nvPr>
        </p:nvSpPr>
        <p:spPr/>
        <p:txBody>
          <a:bodyPr>
            <a:normAutofit/>
          </a:bodyPr>
          <a:lstStyle/>
          <a:p>
            <a:r>
              <a:rPr lang="en-US" sz="2600" dirty="0" smtClean="0"/>
              <a:t>Identify components that may contain </a:t>
            </a:r>
            <a:r>
              <a:rPr lang="en-US" sz="2600" dirty="0"/>
              <a:t>text. For this we employ a small </a:t>
            </a:r>
            <a:r>
              <a:rPr lang="en-US" sz="2600" dirty="0" smtClean="0"/>
              <a:t>set of flexible rules like:</a:t>
            </a:r>
          </a:p>
          <a:p>
            <a:r>
              <a:rPr lang="en-US" sz="2600" dirty="0" smtClean="0"/>
              <a:t>The variance(</a:t>
            </a:r>
            <a:r>
              <a:rPr lang="el-GR" sz="2600" dirty="0" smtClean="0"/>
              <a:t>σ</a:t>
            </a:r>
            <a:r>
              <a:rPr lang="en-US" sz="2600" baseline="30000" dirty="0" smtClean="0"/>
              <a:t>2</a:t>
            </a:r>
            <a:r>
              <a:rPr lang="en-US" sz="2600" dirty="0" smtClean="0"/>
              <a:t>) </a:t>
            </a:r>
            <a:r>
              <a:rPr lang="en-US" sz="2600" dirty="0"/>
              <a:t>of the stroke-width within a component must not be too </a:t>
            </a:r>
            <a:r>
              <a:rPr lang="en-US" sz="2600" dirty="0" smtClean="0"/>
              <a:t>big. Helps rejecting foliage.</a:t>
            </a:r>
          </a:p>
          <a:p>
            <a:r>
              <a:rPr lang="en-US" sz="2600" dirty="0" smtClean="0"/>
              <a:t>The </a:t>
            </a:r>
            <a:r>
              <a:rPr lang="en-US" sz="2600" dirty="0"/>
              <a:t>threshold value for stroke width is obtained </a:t>
            </a:r>
            <a:r>
              <a:rPr lang="en-US" sz="2600" dirty="0" smtClean="0"/>
              <a:t>as:</a:t>
            </a:r>
          </a:p>
          <a:p>
            <a:pPr marL="0" indent="0">
              <a:buNone/>
            </a:pPr>
            <a:r>
              <a:rPr lang="en-US" sz="2600" dirty="0"/>
              <a:t> </a:t>
            </a:r>
            <a:r>
              <a:rPr lang="en-US" sz="2600" dirty="0" smtClean="0"/>
              <a:t>                   Stroke width&lt; 0.5*mean stroke width</a:t>
            </a:r>
            <a:endParaRPr lang="en-US" sz="2600" dirty="0"/>
          </a:p>
          <a:p>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162" y="4549774"/>
            <a:ext cx="5781675" cy="2003426"/>
          </a:xfrm>
          <a:prstGeom prst="rect">
            <a:avLst/>
          </a:prstGeom>
        </p:spPr>
      </p:pic>
    </p:spTree>
    <p:extLst>
      <p:ext uri="{BB962C8B-B14F-4D97-AF65-F5344CB8AC3E}">
        <p14:creationId xmlns:p14="http://schemas.microsoft.com/office/powerpoint/2010/main" val="2336744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40267"/>
            <a:ext cx="7886700" cy="5736696"/>
          </a:xfrm>
        </p:spPr>
        <p:txBody>
          <a:bodyPr>
            <a:normAutofit/>
          </a:bodyPr>
          <a:lstStyle/>
          <a:p>
            <a:endParaRPr lang="en-US" sz="2600" dirty="0" smtClean="0"/>
          </a:p>
          <a:p>
            <a:r>
              <a:rPr lang="en-US" sz="2600" dirty="0"/>
              <a:t>The aspect ratio of a component must be within a small range of values, in order to reject long and narrow components:</a:t>
            </a:r>
          </a:p>
          <a:p>
            <a:pPr marL="0" lvl="1" indent="0">
              <a:spcBef>
                <a:spcPts val="1000"/>
              </a:spcBef>
              <a:buNone/>
            </a:pPr>
            <a:r>
              <a:rPr lang="en-US" dirty="0"/>
              <a:t>                                      0.1&lt; Aspect Ratio &lt; </a:t>
            </a:r>
            <a:r>
              <a:rPr lang="en-US" dirty="0" smtClean="0"/>
              <a:t>10</a:t>
            </a:r>
            <a:endParaRPr lang="en-US" sz="2000" dirty="0"/>
          </a:p>
          <a:p>
            <a:endParaRPr lang="en-US" sz="2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09" y="3363686"/>
            <a:ext cx="5919135" cy="2813277"/>
          </a:xfrm>
          <a:prstGeom prst="rect">
            <a:avLst/>
          </a:prstGeom>
        </p:spPr>
      </p:pic>
    </p:spTree>
    <p:extLst>
      <p:ext uri="{BB962C8B-B14F-4D97-AF65-F5344CB8AC3E}">
        <p14:creationId xmlns:p14="http://schemas.microsoft.com/office/powerpoint/2010/main" val="6334654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9536" y="443139"/>
            <a:ext cx="7886700" cy="4351338"/>
          </a:xfrm>
        </p:spPr>
        <p:txBody>
          <a:bodyPr>
            <a:normAutofit fontScale="92500"/>
          </a:bodyPr>
          <a:lstStyle/>
          <a:p>
            <a:r>
              <a:rPr lang="en-US" dirty="0"/>
              <a:t>Often times, text is surrounded by other components like frames of a sign board, number plate etc. </a:t>
            </a:r>
          </a:p>
          <a:p>
            <a:r>
              <a:rPr lang="en-US" dirty="0"/>
              <a:t>To eliminate these frames, we restrict that the bounding box of obtained components should not contain more than two other components.</a:t>
            </a:r>
          </a:p>
          <a:p>
            <a:r>
              <a:rPr lang="en-US" dirty="0"/>
              <a:t>We restrict the size of our text within a range of values and hence reject very large or very small components.</a:t>
            </a:r>
          </a:p>
          <a:p>
            <a:endParaRPr lang="en-US" dirty="0"/>
          </a:p>
          <a:p>
            <a:pPr marL="0" indent="0">
              <a:buNone/>
            </a:pPr>
            <a:r>
              <a:rPr lang="en-US" dirty="0"/>
              <a:t>All the remaining connected components were considered as potential letter candidates</a:t>
            </a:r>
          </a:p>
          <a:p>
            <a:endParaRPr lang="en-US" dirty="0"/>
          </a:p>
        </p:txBody>
      </p:sp>
    </p:spTree>
    <p:extLst>
      <p:ext uri="{BB962C8B-B14F-4D97-AF65-F5344CB8AC3E}">
        <p14:creationId xmlns:p14="http://schemas.microsoft.com/office/powerpoint/2010/main" val="3027472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mn-lt"/>
              </a:rPr>
              <a:t>GROUPING LETTER CANDIDATES INTO TEXT REGIONS</a:t>
            </a:r>
            <a:endParaRPr lang="en-US" dirty="0">
              <a:latin typeface="+mn-lt"/>
            </a:endParaRPr>
          </a:p>
        </p:txBody>
      </p:sp>
      <p:sp>
        <p:nvSpPr>
          <p:cNvPr id="3" name="Content Placeholder 2"/>
          <p:cNvSpPr>
            <a:spLocks noGrp="1"/>
          </p:cNvSpPr>
          <p:nvPr>
            <p:ph idx="1"/>
          </p:nvPr>
        </p:nvSpPr>
        <p:spPr>
          <a:xfrm>
            <a:off x="628650" y="1825624"/>
            <a:ext cx="7886700" cy="5032375"/>
          </a:xfrm>
        </p:spPr>
        <p:txBody>
          <a:bodyPr>
            <a:normAutofit lnSpcReduction="10000"/>
          </a:bodyPr>
          <a:lstStyle/>
          <a:p>
            <a:r>
              <a:rPr lang="en-US" dirty="0"/>
              <a:t>Since single letters are not expected to appear in images, </a:t>
            </a:r>
            <a:r>
              <a:rPr lang="en-US" dirty="0" smtClean="0"/>
              <a:t>group </a:t>
            </a:r>
            <a:r>
              <a:rPr lang="en-US" dirty="0"/>
              <a:t>closely positioned letter candidates into regions of </a:t>
            </a:r>
            <a:r>
              <a:rPr lang="en-US" dirty="0" smtClean="0"/>
              <a:t>text</a:t>
            </a:r>
          </a:p>
          <a:p>
            <a:r>
              <a:rPr lang="en-US" dirty="0" smtClean="0"/>
              <a:t>A </a:t>
            </a:r>
            <a:r>
              <a:rPr lang="en-US" dirty="0"/>
              <a:t>set of rules to group letters together into regions of </a:t>
            </a:r>
            <a:r>
              <a:rPr lang="en-US" dirty="0" smtClean="0"/>
              <a:t>text:</a:t>
            </a:r>
            <a:endParaRPr lang="en-US" dirty="0"/>
          </a:p>
          <a:p>
            <a:r>
              <a:rPr lang="en-US" dirty="0" smtClean="0"/>
              <a:t> </a:t>
            </a:r>
            <a:r>
              <a:rPr lang="en-US" dirty="0"/>
              <a:t>Two letter candidates should have similar stroke </a:t>
            </a:r>
            <a:r>
              <a:rPr lang="en-US" dirty="0" smtClean="0"/>
              <a:t>width with ratio of median stroke width being less than 2</a:t>
            </a:r>
          </a:p>
          <a:p>
            <a:r>
              <a:rPr lang="en-US" dirty="0" smtClean="0"/>
              <a:t>Height and width of the neighboring characters should be in ratios 2 and 3 respectively.</a:t>
            </a:r>
          </a:p>
          <a:p>
            <a:r>
              <a:rPr lang="en-US" dirty="0" smtClean="0"/>
              <a:t>The </a:t>
            </a:r>
            <a:r>
              <a:rPr lang="en-US" dirty="0"/>
              <a:t>candidate pairs determined above are clustered together into chains</a:t>
            </a:r>
            <a:endParaRPr lang="en-US" dirty="0" smtClean="0"/>
          </a:p>
          <a:p>
            <a:endParaRPr lang="en-US" dirty="0"/>
          </a:p>
        </p:txBody>
      </p:sp>
    </p:spTree>
    <p:extLst>
      <p:ext uri="{BB962C8B-B14F-4D97-AF65-F5344CB8AC3E}">
        <p14:creationId xmlns:p14="http://schemas.microsoft.com/office/powerpoint/2010/main" val="32438451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Ishaan\Desktop\11178511_961579560528752_1732118448_n (1).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56133" cy="6096953"/>
          </a:xfrm>
          <a:prstGeom prst="rect">
            <a:avLst/>
          </a:prstGeom>
          <a:noFill/>
          <a:ln>
            <a:noFill/>
          </a:ln>
        </p:spPr>
      </p:pic>
      <p:sp>
        <p:nvSpPr>
          <p:cNvPr id="2" name="TextBox 1"/>
          <p:cNvSpPr txBox="1"/>
          <p:nvPr/>
        </p:nvSpPr>
        <p:spPr>
          <a:xfrm>
            <a:off x="1719943" y="4245429"/>
            <a:ext cx="4408714" cy="369332"/>
          </a:xfrm>
          <a:prstGeom prst="rect">
            <a:avLst/>
          </a:prstGeom>
          <a:noFill/>
        </p:spPr>
        <p:txBody>
          <a:bodyPr wrap="square" rtlCol="0">
            <a:spAutoFit/>
          </a:bodyPr>
          <a:lstStyle/>
          <a:p>
            <a:r>
              <a:rPr lang="en-US" dirty="0" smtClean="0"/>
              <a:t>Fig.  Grouping of letter candidates</a:t>
            </a:r>
            <a:endParaRPr lang="en-US" dirty="0"/>
          </a:p>
        </p:txBody>
      </p:sp>
    </p:spTree>
    <p:extLst>
      <p:ext uri="{BB962C8B-B14F-4D97-AF65-F5344CB8AC3E}">
        <p14:creationId xmlns:p14="http://schemas.microsoft.com/office/powerpoint/2010/main" val="52756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40267"/>
            <a:ext cx="7886700" cy="5736696"/>
          </a:xfrm>
        </p:spPr>
        <p:txBody>
          <a:bodyPr/>
          <a:lstStyle/>
          <a:p>
            <a:r>
              <a:rPr lang="en-US" sz="2600" dirty="0"/>
              <a:t>The final step is to cluster together, all the candidate pairs determined above into chains. Multiple chains can be grouped together if they share a common end. Each hence produced chain is taken to be a text line.</a:t>
            </a:r>
          </a:p>
          <a:p>
            <a:endParaRPr lang="en-US" dirty="0"/>
          </a:p>
        </p:txBody>
      </p:sp>
      <p:pic>
        <p:nvPicPr>
          <p:cNvPr id="4" name="Picture 3" descr="C:\Users\Ishaan\Desktop\11180273_961582487195126_1514631760_n.jpg"/>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158577"/>
            <a:ext cx="5067300" cy="3624580"/>
          </a:xfrm>
          <a:prstGeom prst="rect">
            <a:avLst/>
          </a:prstGeom>
          <a:noFill/>
          <a:ln>
            <a:noFill/>
          </a:ln>
        </p:spPr>
      </p:pic>
      <p:sp>
        <p:nvSpPr>
          <p:cNvPr id="2" name="TextBox 1"/>
          <p:cNvSpPr txBox="1"/>
          <p:nvPr/>
        </p:nvSpPr>
        <p:spPr>
          <a:xfrm>
            <a:off x="2144486" y="5998029"/>
            <a:ext cx="4876800" cy="646331"/>
          </a:xfrm>
          <a:prstGeom prst="rect">
            <a:avLst/>
          </a:prstGeom>
          <a:noFill/>
        </p:spPr>
        <p:txBody>
          <a:bodyPr wrap="square" rtlCol="0">
            <a:spAutoFit/>
          </a:bodyPr>
          <a:lstStyle/>
          <a:p>
            <a:r>
              <a:rPr lang="en-US" dirty="0" smtClean="0"/>
              <a:t>Fig. Detected text box in connected component image</a:t>
            </a:r>
            <a:endParaRPr lang="en-US" dirty="0"/>
          </a:p>
        </p:txBody>
      </p:sp>
    </p:spTree>
    <p:extLst>
      <p:ext uri="{BB962C8B-B14F-4D97-AF65-F5344CB8AC3E}">
        <p14:creationId xmlns:p14="http://schemas.microsoft.com/office/powerpoint/2010/main" val="1082268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735" y="1251856"/>
            <a:ext cx="7886700" cy="4920343"/>
          </a:xfrm>
        </p:spPr>
        <p:txBody>
          <a:bodyPr>
            <a:normAutofit fontScale="92500" lnSpcReduction="10000"/>
          </a:bodyPr>
          <a:lstStyle/>
          <a:p>
            <a:r>
              <a:rPr lang="en-US" dirty="0" smtClean="0"/>
              <a:t>In canny edge, we </a:t>
            </a:r>
            <a:r>
              <a:rPr lang="en-US" dirty="0"/>
              <a:t>had to change min max threshold according to </a:t>
            </a:r>
            <a:r>
              <a:rPr lang="en-US" dirty="0" smtClean="0"/>
              <a:t>image and not some arbitrary value</a:t>
            </a:r>
          </a:p>
          <a:p>
            <a:r>
              <a:rPr lang="en-US" dirty="0"/>
              <a:t>Canny edge works on the principle of intensity gradient </a:t>
            </a:r>
            <a:endParaRPr lang="en-US" dirty="0" smtClean="0"/>
          </a:p>
          <a:p>
            <a:r>
              <a:rPr lang="en-US" dirty="0" smtClean="0"/>
              <a:t>a </a:t>
            </a:r>
            <a:r>
              <a:rPr lang="en-US" dirty="0"/>
              <a:t>difference in intensity is always assumed from the implementation </a:t>
            </a:r>
            <a:r>
              <a:rPr lang="en-US" dirty="0" smtClean="0"/>
              <a:t>side</a:t>
            </a:r>
          </a:p>
          <a:p>
            <a:r>
              <a:rPr lang="en-US" dirty="0"/>
              <a:t>In Otsu's method we exhaustively search for the threshold that minimizes the intra-class variance (the variance within the class</a:t>
            </a:r>
            <a:r>
              <a:rPr lang="en-US" dirty="0" smtClean="0"/>
              <a:t>)</a:t>
            </a:r>
          </a:p>
          <a:p>
            <a:endParaRPr lang="en-US" dirty="0"/>
          </a:p>
          <a:p>
            <a:endParaRPr lang="en-US" dirty="0" smtClean="0"/>
          </a:p>
          <a:p>
            <a:r>
              <a:rPr lang="en-US" dirty="0"/>
              <a:t>we were able to dynamically adjust edges by using his </a:t>
            </a:r>
            <a:r>
              <a:rPr lang="en-US" dirty="0" smtClean="0"/>
              <a:t>algorithm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733" y="4382158"/>
            <a:ext cx="4435948" cy="538185"/>
          </a:xfrm>
          <a:prstGeom prst="rect">
            <a:avLst/>
          </a:prstGeom>
        </p:spPr>
      </p:pic>
      <p:sp>
        <p:nvSpPr>
          <p:cNvPr id="5" name="TextBox 4"/>
          <p:cNvSpPr txBox="1"/>
          <p:nvPr/>
        </p:nvSpPr>
        <p:spPr>
          <a:xfrm>
            <a:off x="990600" y="163286"/>
            <a:ext cx="6923314" cy="769441"/>
          </a:xfrm>
          <a:prstGeom prst="rect">
            <a:avLst/>
          </a:prstGeom>
          <a:noFill/>
        </p:spPr>
        <p:txBody>
          <a:bodyPr wrap="square" rtlCol="0">
            <a:spAutoFit/>
          </a:bodyPr>
          <a:lstStyle/>
          <a:p>
            <a:pPr algn="ctr"/>
            <a:r>
              <a:rPr lang="en-US" sz="4400" dirty="0"/>
              <a:t>PROBLEMS FACED</a:t>
            </a:r>
          </a:p>
        </p:txBody>
      </p:sp>
    </p:spTree>
    <p:extLst>
      <p:ext uri="{BB962C8B-B14F-4D97-AF65-F5344CB8AC3E}">
        <p14:creationId xmlns:p14="http://schemas.microsoft.com/office/powerpoint/2010/main" val="3286624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334282"/>
            <a:ext cx="7886700" cy="4912632"/>
          </a:xfrm>
        </p:spPr>
        <p:txBody>
          <a:bodyPr>
            <a:normAutofit/>
          </a:bodyPr>
          <a:lstStyle/>
          <a:p>
            <a:r>
              <a:rPr lang="en-US" dirty="0" smtClean="0"/>
              <a:t>Often times, two texts of different colors are detected in the same line and given the same bounding box if they follow the width and height ratios.</a:t>
            </a:r>
          </a:p>
          <a:p>
            <a:r>
              <a:rPr lang="en-US" dirty="0" smtClean="0"/>
              <a:t>However, these two boxes may not form a continuous line of text and can just be two separate sentences . </a:t>
            </a:r>
            <a:r>
              <a:rPr lang="en-US" dirty="0" err="1" smtClean="0"/>
              <a:t>Eg</a:t>
            </a:r>
            <a:r>
              <a:rPr lang="en-US" dirty="0" smtClean="0"/>
              <a:t>: in a newspaper color page</a:t>
            </a:r>
          </a:p>
          <a:p>
            <a:r>
              <a:rPr lang="en-US" dirty="0"/>
              <a:t>To remove this problem, we compare mean component color of the two detected regions and if they differ by a ratio greater than 2, they are put in two different bounding boxes and are not merged</a:t>
            </a:r>
          </a:p>
          <a:p>
            <a:endParaRPr lang="en-US" dirty="0" smtClean="0"/>
          </a:p>
        </p:txBody>
      </p:sp>
    </p:spTree>
    <p:extLst>
      <p:ext uri="{BB962C8B-B14F-4D97-AF65-F5344CB8AC3E}">
        <p14:creationId xmlns:p14="http://schemas.microsoft.com/office/powerpoint/2010/main" val="318210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Conversion to grayscale</a:t>
            </a:r>
            <a:br>
              <a:rPr lang="en-US" dirty="0" smtClean="0"/>
            </a:br>
            <a:r>
              <a:rPr lang="en-US" dirty="0" smtClean="0"/>
              <a:t>and reducing the colors</a:t>
            </a:r>
            <a:endParaRPr lang="en-US" dirty="0"/>
          </a:p>
        </p:txBody>
      </p:sp>
      <p:sp>
        <p:nvSpPr>
          <p:cNvPr id="3" name="Content Placeholder 2"/>
          <p:cNvSpPr>
            <a:spLocks noGrp="1"/>
          </p:cNvSpPr>
          <p:nvPr>
            <p:ph idx="1"/>
          </p:nvPr>
        </p:nvSpPr>
        <p:spPr/>
        <p:txBody>
          <a:bodyPr/>
          <a:lstStyle/>
          <a:p>
            <a:r>
              <a:rPr lang="en-US" dirty="0" smtClean="0"/>
              <a:t>Grayscale image will contain 256 colors as compared to 16million</a:t>
            </a:r>
          </a:p>
          <a:p>
            <a:r>
              <a:rPr lang="en-US" dirty="0" smtClean="0"/>
              <a:t>The 256 colors are basically different shades of gray</a:t>
            </a:r>
          </a:p>
          <a:p>
            <a:r>
              <a:rPr lang="en-US" dirty="0" smtClean="0"/>
              <a:t>Rescaled the 256 colors to 20 colors. Takes care of the various shades of similar color in the same component</a:t>
            </a:r>
          </a:p>
          <a:p>
            <a:r>
              <a:rPr lang="en-US" dirty="0"/>
              <a:t>Rejected colors which occupy less </a:t>
            </a:r>
            <a:r>
              <a:rPr lang="en-US" dirty="0" smtClean="0"/>
              <a:t>than 100*{[</a:t>
            </a:r>
            <a:r>
              <a:rPr lang="en-US" dirty="0"/>
              <a:t>x]*[y]}/300000 pixels where x and y are the horizontal and vertical resolution of the image.</a:t>
            </a:r>
          </a:p>
          <a:p>
            <a:endParaRPr lang="en-US" dirty="0" smtClean="0"/>
          </a:p>
          <a:p>
            <a:endParaRPr lang="en-US" dirty="0"/>
          </a:p>
        </p:txBody>
      </p:sp>
    </p:spTree>
    <p:extLst>
      <p:ext uri="{BB962C8B-B14F-4D97-AF65-F5344CB8AC3E}">
        <p14:creationId xmlns:p14="http://schemas.microsoft.com/office/powerpoint/2010/main" val="1186175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221" y="475797"/>
            <a:ext cx="7886700" cy="4351338"/>
          </a:xfrm>
        </p:spPr>
        <p:txBody>
          <a:bodyPr/>
          <a:lstStyle/>
          <a:p>
            <a:r>
              <a:rPr lang="en-US" dirty="0"/>
              <a:t>Detected region still include components which have unusual </a:t>
            </a:r>
            <a:r>
              <a:rPr lang="en-US" dirty="0" smtClean="0"/>
              <a:t>orientation because algorithm detects stroke independent of language</a:t>
            </a:r>
          </a:p>
          <a:p>
            <a:r>
              <a:rPr lang="en-US" dirty="0" smtClean="0"/>
              <a:t>To remove these components, the diameter to median stroke width ratio is changed to have a lower bound of 1.414</a:t>
            </a:r>
            <a:endParaRPr lang="en-US" dirty="0"/>
          </a:p>
        </p:txBody>
      </p:sp>
      <p:sp>
        <p:nvSpPr>
          <p:cNvPr id="2" name="Rectangle 1"/>
          <p:cNvSpPr/>
          <p:nvPr/>
        </p:nvSpPr>
        <p:spPr>
          <a:xfrm>
            <a:off x="3135086" y="3668484"/>
            <a:ext cx="1611085" cy="1556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20886" y="5313525"/>
            <a:ext cx="304800" cy="369332"/>
          </a:xfrm>
          <a:prstGeom prst="rect">
            <a:avLst/>
          </a:prstGeom>
          <a:noFill/>
        </p:spPr>
        <p:txBody>
          <a:bodyPr wrap="square" rtlCol="0">
            <a:spAutoFit/>
          </a:bodyPr>
          <a:lstStyle/>
          <a:p>
            <a:r>
              <a:rPr lang="en-US" dirty="0"/>
              <a:t>1</a:t>
            </a:r>
          </a:p>
        </p:txBody>
      </p:sp>
      <p:sp>
        <p:nvSpPr>
          <p:cNvPr id="10" name="TextBox 9"/>
          <p:cNvSpPr txBox="1"/>
          <p:nvPr/>
        </p:nvSpPr>
        <p:spPr>
          <a:xfrm rot="18985229">
            <a:off x="3439886" y="4153291"/>
            <a:ext cx="762000" cy="369332"/>
          </a:xfrm>
          <a:prstGeom prst="rect">
            <a:avLst/>
          </a:prstGeom>
          <a:noFill/>
        </p:spPr>
        <p:txBody>
          <a:bodyPr wrap="square" rtlCol="0">
            <a:spAutoFit/>
          </a:bodyPr>
          <a:lstStyle/>
          <a:p>
            <a:r>
              <a:rPr lang="en-US" dirty="0" smtClean="0"/>
              <a:t>1.414</a:t>
            </a:r>
            <a:endParaRPr lang="en-US" dirty="0"/>
          </a:p>
        </p:txBody>
      </p:sp>
      <p:cxnSp>
        <p:nvCxnSpPr>
          <p:cNvPr id="12" name="Straight Arrow Connector 11"/>
          <p:cNvCxnSpPr/>
          <p:nvPr/>
        </p:nvCxnSpPr>
        <p:spPr>
          <a:xfrm flipH="1">
            <a:off x="3135086" y="3668485"/>
            <a:ext cx="1611084" cy="155665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627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107" y="421368"/>
            <a:ext cx="7886700" cy="5065032"/>
          </a:xfrm>
        </p:spPr>
        <p:txBody>
          <a:bodyPr>
            <a:normAutofit/>
          </a:bodyPr>
          <a:lstStyle/>
          <a:p>
            <a:r>
              <a:rPr lang="en-US" dirty="0" smtClean="0"/>
              <a:t>Morphological dilation:</a:t>
            </a:r>
          </a:p>
          <a:p>
            <a:r>
              <a:rPr lang="en-US" dirty="0" smtClean="0"/>
              <a:t>After performing dilation on the image with a normal rectangular kernel[2x2] with all values as 1, many times two letter candidates are grouped into one component</a:t>
            </a:r>
          </a:p>
          <a:p>
            <a:r>
              <a:rPr lang="en-US" dirty="0" smtClean="0"/>
              <a:t>This poses a problem for the aspect ratio conditions in many images</a:t>
            </a:r>
          </a:p>
          <a:p>
            <a:r>
              <a:rPr lang="en-US" dirty="0" smtClean="0"/>
              <a:t>The proposed solution is to use a 3x3 kernel of the form:</a:t>
            </a:r>
          </a:p>
          <a:p>
            <a:endParaRPr lang="en-US" dirty="0"/>
          </a:p>
          <a:p>
            <a:pPr marL="0" indent="0">
              <a:buNone/>
            </a:pPr>
            <a:r>
              <a:rPr lang="en-US" dirty="0" smtClean="0"/>
              <a:t> </a:t>
            </a:r>
          </a:p>
        </p:txBody>
      </p:sp>
      <p:cxnSp>
        <p:nvCxnSpPr>
          <p:cNvPr id="5" name="Straight Connector 4"/>
          <p:cNvCxnSpPr/>
          <p:nvPr/>
        </p:nvCxnSpPr>
        <p:spPr>
          <a:xfrm>
            <a:off x="2721429" y="4669971"/>
            <a:ext cx="0" cy="1589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62942" y="4767943"/>
            <a:ext cx="2383971" cy="1477328"/>
          </a:xfrm>
          <a:prstGeom prst="rect">
            <a:avLst/>
          </a:prstGeom>
          <a:noFill/>
        </p:spPr>
        <p:txBody>
          <a:bodyPr wrap="square" rtlCol="0">
            <a:spAutoFit/>
          </a:bodyPr>
          <a:lstStyle/>
          <a:p>
            <a:pPr marL="342900" indent="-342900">
              <a:buAutoNum type="arabicPlain"/>
            </a:pPr>
            <a:r>
              <a:rPr lang="en-US" dirty="0" smtClean="0"/>
              <a:t>            </a:t>
            </a:r>
            <a:r>
              <a:rPr lang="en-US" dirty="0"/>
              <a:t>1</a:t>
            </a:r>
            <a:r>
              <a:rPr lang="en-US" dirty="0" smtClean="0"/>
              <a:t>                 0</a:t>
            </a:r>
          </a:p>
          <a:p>
            <a:pPr marL="342900" indent="-342900">
              <a:buAutoNum type="arabicPlain"/>
            </a:pPr>
            <a:endParaRPr lang="en-US" dirty="0"/>
          </a:p>
          <a:p>
            <a:r>
              <a:rPr lang="en-US" dirty="0" smtClean="0"/>
              <a:t>0                </a:t>
            </a:r>
            <a:r>
              <a:rPr lang="en-US" dirty="0"/>
              <a:t>1</a:t>
            </a:r>
            <a:r>
              <a:rPr lang="en-US" dirty="0" smtClean="0"/>
              <a:t>                  </a:t>
            </a:r>
            <a:r>
              <a:rPr lang="en-US" dirty="0" smtClean="0"/>
              <a:t>0</a:t>
            </a:r>
          </a:p>
          <a:p>
            <a:endParaRPr lang="en-US" dirty="0"/>
          </a:p>
          <a:p>
            <a:r>
              <a:rPr lang="en-US" dirty="0" smtClean="0"/>
              <a:t>0                1                 1</a:t>
            </a:r>
            <a:endParaRPr lang="en-US" dirty="0"/>
          </a:p>
        </p:txBody>
      </p:sp>
      <p:cxnSp>
        <p:nvCxnSpPr>
          <p:cNvPr id="8" name="Straight Connector 7"/>
          <p:cNvCxnSpPr/>
          <p:nvPr/>
        </p:nvCxnSpPr>
        <p:spPr>
          <a:xfrm>
            <a:off x="5355771" y="4669971"/>
            <a:ext cx="10886" cy="157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650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336" y="410482"/>
            <a:ext cx="7886700" cy="4351338"/>
          </a:xfrm>
        </p:spPr>
        <p:txBody>
          <a:bodyPr/>
          <a:lstStyle/>
          <a:p>
            <a:r>
              <a:rPr lang="en-US" dirty="0" smtClean="0"/>
              <a:t>Size of font:</a:t>
            </a:r>
          </a:p>
          <a:p>
            <a:r>
              <a:rPr lang="en-US" dirty="0" smtClean="0"/>
              <a:t>When the bounding box of each letter is less than 0.0025% of the area of the image, such letters maybe recognized in SWT but will not be grouped into letter candidates because of the limiting condition</a:t>
            </a:r>
            <a:endParaRPr lang="en-US" dirty="0"/>
          </a:p>
        </p:txBody>
      </p:sp>
    </p:spTree>
    <p:extLst>
      <p:ext uri="{BB962C8B-B14F-4D97-AF65-F5344CB8AC3E}">
        <p14:creationId xmlns:p14="http://schemas.microsoft.com/office/powerpoint/2010/main" val="3370768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Ishaan\Desktop\11208788_961594317193943_284138608_n.jpg"/>
          <p:cNvPicPr/>
          <p:nvPr/>
        </p:nvPicPr>
        <p:blipFill>
          <a:blip r:embed="rId2">
            <a:extLst>
              <a:ext uri="{28A0092B-C50C-407E-A947-70E740481C1C}">
                <a14:useLocalDpi xmlns:a14="http://schemas.microsoft.com/office/drawing/2010/main" val="0"/>
              </a:ext>
            </a:extLst>
          </a:blip>
          <a:srcRect/>
          <a:stretch>
            <a:fillRect/>
          </a:stretch>
        </p:blipFill>
        <p:spPr bwMode="auto">
          <a:xfrm>
            <a:off x="216543" y="1685018"/>
            <a:ext cx="4030057" cy="3250443"/>
          </a:xfrm>
          <a:prstGeom prst="rect">
            <a:avLst/>
          </a:prstGeom>
          <a:noFill/>
          <a:ln>
            <a:noFill/>
          </a:ln>
        </p:spPr>
      </p:pic>
      <p:sp>
        <p:nvSpPr>
          <p:cNvPr id="5" name="TextBox 4"/>
          <p:cNvSpPr txBox="1"/>
          <p:nvPr/>
        </p:nvSpPr>
        <p:spPr>
          <a:xfrm>
            <a:off x="2231572" y="5603724"/>
            <a:ext cx="5774266" cy="369332"/>
          </a:xfrm>
          <a:prstGeom prst="rect">
            <a:avLst/>
          </a:prstGeom>
          <a:noFill/>
        </p:spPr>
        <p:txBody>
          <a:bodyPr wrap="square" rtlCol="0">
            <a:spAutoFit/>
          </a:bodyPr>
          <a:lstStyle/>
          <a:p>
            <a:r>
              <a:rPr lang="en-US" dirty="0" smtClean="0"/>
              <a:t>         Fig. Final image with detected text box</a:t>
            </a:r>
            <a:endParaRPr lang="en-US" dirty="0"/>
          </a:p>
        </p:txBody>
      </p:sp>
      <p:sp>
        <p:nvSpPr>
          <p:cNvPr id="6" name="TextBox 5"/>
          <p:cNvSpPr txBox="1"/>
          <p:nvPr/>
        </p:nvSpPr>
        <p:spPr>
          <a:xfrm>
            <a:off x="2743200" y="247312"/>
            <a:ext cx="5388429" cy="769441"/>
          </a:xfrm>
          <a:prstGeom prst="rect">
            <a:avLst/>
          </a:prstGeom>
          <a:noFill/>
        </p:spPr>
        <p:txBody>
          <a:bodyPr wrap="square" rtlCol="0">
            <a:spAutoFit/>
          </a:bodyPr>
          <a:lstStyle/>
          <a:p>
            <a:r>
              <a:rPr lang="en-US" sz="4400" dirty="0" smtClean="0"/>
              <a:t>FINAL RESULTS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44722"/>
            <a:ext cx="4376057" cy="3290739"/>
          </a:xfrm>
          <a:prstGeom prst="rect">
            <a:avLst/>
          </a:prstGeom>
        </p:spPr>
      </p:pic>
    </p:spTree>
    <p:extLst>
      <p:ext uri="{BB962C8B-B14F-4D97-AF65-F5344CB8AC3E}">
        <p14:creationId xmlns:p14="http://schemas.microsoft.com/office/powerpoint/2010/main" val="1837953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WITH OTHER SAMPLES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07" y="2228170"/>
            <a:ext cx="3956998" cy="30656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8" y="2203099"/>
            <a:ext cx="4116655" cy="3090759"/>
          </a:xfrm>
          <a:prstGeom prst="rect">
            <a:avLst/>
          </a:prstGeom>
        </p:spPr>
      </p:pic>
    </p:spTree>
    <p:extLst>
      <p:ext uri="{BB962C8B-B14F-4D97-AF65-F5344CB8AC3E}">
        <p14:creationId xmlns:p14="http://schemas.microsoft.com/office/powerpoint/2010/main" val="1739779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78" y="2694669"/>
            <a:ext cx="78867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16661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411826884"/>
              </p:ext>
            </p:extLst>
          </p:nvPr>
        </p:nvGraphicFramePr>
        <p:xfrm>
          <a:off x="1550550" y="729343"/>
          <a:ext cx="6526649" cy="49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29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Generate binary sub-images</a:t>
            </a:r>
            <a:endParaRPr lang="en-US" dirty="0"/>
          </a:p>
        </p:txBody>
      </p:sp>
      <p:sp>
        <p:nvSpPr>
          <p:cNvPr id="3" name="Content Placeholder 2"/>
          <p:cNvSpPr>
            <a:spLocks noGrp="1"/>
          </p:cNvSpPr>
          <p:nvPr>
            <p:ph idx="1"/>
          </p:nvPr>
        </p:nvSpPr>
        <p:spPr/>
        <p:txBody>
          <a:bodyPr/>
          <a:lstStyle/>
          <a:p>
            <a:r>
              <a:rPr lang="en-US" dirty="0" smtClean="0"/>
              <a:t>Binary images were generated </a:t>
            </a:r>
          </a:p>
          <a:p>
            <a:r>
              <a:rPr lang="en-US" dirty="0" smtClean="0"/>
              <a:t>Each image has one of the colors as ON and the rest as OFF </a:t>
            </a:r>
          </a:p>
          <a:p>
            <a:r>
              <a:rPr lang="en-US" dirty="0" smtClean="0"/>
              <a:t>Binary images have same height and width as the original image</a:t>
            </a:r>
            <a:endParaRPr lang="en-US" dirty="0"/>
          </a:p>
        </p:txBody>
      </p:sp>
    </p:spTree>
    <p:extLst>
      <p:ext uri="{BB962C8B-B14F-4D97-AF65-F5344CB8AC3E}">
        <p14:creationId xmlns:p14="http://schemas.microsoft.com/office/powerpoint/2010/main" val="28976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87621061"/>
              </p:ext>
            </p:extLst>
          </p:nvPr>
        </p:nvGraphicFramePr>
        <p:xfrm>
          <a:off x="1513115" y="794657"/>
          <a:ext cx="6618513" cy="5007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88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OUTCOME</a:t>
            </a:r>
            <a:endParaRPr lang="en-US" dirty="0"/>
          </a:p>
        </p:txBody>
      </p:sp>
      <p:sp>
        <p:nvSpPr>
          <p:cNvPr id="3" name="Content Placeholder 2"/>
          <p:cNvSpPr>
            <a:spLocks noGrp="1"/>
          </p:cNvSpPr>
          <p:nvPr>
            <p:ph idx="1"/>
          </p:nvPr>
        </p:nvSpPr>
        <p:spPr>
          <a:xfrm>
            <a:off x="482958" y="2125267"/>
            <a:ext cx="8032392" cy="692792"/>
          </a:xfrm>
        </p:spPr>
        <p:txBody>
          <a:bodyPr>
            <a:normAutofit fontScale="92500" lnSpcReduction="20000"/>
          </a:bodyPr>
          <a:lstStyle/>
          <a:p>
            <a:pPr algn="ctr"/>
            <a:r>
              <a:rPr lang="en-US" dirty="0" smtClean="0"/>
              <a:t>Works well on uniform colored text in computer generated image</a:t>
            </a:r>
          </a:p>
          <a:p>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83" y="3301016"/>
            <a:ext cx="4004044" cy="18255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727" y="3301016"/>
            <a:ext cx="4684379" cy="1825580"/>
          </a:xfrm>
          <a:prstGeom prst="rect">
            <a:avLst/>
          </a:prstGeom>
        </p:spPr>
      </p:pic>
      <p:sp>
        <p:nvSpPr>
          <p:cNvPr id="4" name="TextBox 3"/>
          <p:cNvSpPr txBox="1"/>
          <p:nvPr/>
        </p:nvSpPr>
        <p:spPr>
          <a:xfrm>
            <a:off x="628650" y="5323114"/>
            <a:ext cx="2909207" cy="369332"/>
          </a:xfrm>
          <a:prstGeom prst="rect">
            <a:avLst/>
          </a:prstGeom>
          <a:noFill/>
        </p:spPr>
        <p:txBody>
          <a:bodyPr wrap="square" rtlCol="0">
            <a:spAutoFit/>
          </a:bodyPr>
          <a:lstStyle/>
          <a:p>
            <a:r>
              <a:rPr lang="en-US" dirty="0" smtClean="0"/>
              <a:t>Fig. True color image</a:t>
            </a:r>
            <a:endParaRPr lang="en-US" dirty="0"/>
          </a:p>
        </p:txBody>
      </p:sp>
      <p:sp>
        <p:nvSpPr>
          <p:cNvPr id="7" name="TextBox 6"/>
          <p:cNvSpPr txBox="1"/>
          <p:nvPr/>
        </p:nvSpPr>
        <p:spPr>
          <a:xfrm>
            <a:off x="5127171" y="5323114"/>
            <a:ext cx="2797629" cy="369332"/>
          </a:xfrm>
          <a:prstGeom prst="rect">
            <a:avLst/>
          </a:prstGeom>
          <a:noFill/>
        </p:spPr>
        <p:txBody>
          <a:bodyPr wrap="square" rtlCol="0">
            <a:spAutoFit/>
          </a:bodyPr>
          <a:lstStyle/>
          <a:p>
            <a:r>
              <a:rPr lang="en-US" dirty="0" smtClean="0"/>
              <a:t>Fig. Detected binary image</a:t>
            </a:r>
            <a:endParaRPr lang="en-US" dirty="0"/>
          </a:p>
        </p:txBody>
      </p:sp>
    </p:spTree>
    <p:extLst>
      <p:ext uri="{BB962C8B-B14F-4D97-AF65-F5344CB8AC3E}">
        <p14:creationId xmlns:p14="http://schemas.microsoft.com/office/powerpoint/2010/main" val="315702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935" y="1415101"/>
            <a:ext cx="7858528" cy="581930"/>
          </a:xfrm>
        </p:spPr>
        <p:txBody>
          <a:bodyPr/>
          <a:lstStyle/>
          <a:p>
            <a:r>
              <a:rPr lang="en-US" dirty="0" smtClean="0"/>
              <a:t>Poor results in natural image</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34" y="2540962"/>
            <a:ext cx="3511908" cy="26339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028" y="2540962"/>
            <a:ext cx="4287959" cy="2594839"/>
          </a:xfrm>
          <a:prstGeom prst="rect">
            <a:avLst/>
          </a:prstGeom>
        </p:spPr>
      </p:pic>
      <p:sp>
        <p:nvSpPr>
          <p:cNvPr id="7" name="TextBox 6"/>
          <p:cNvSpPr txBox="1"/>
          <p:nvPr/>
        </p:nvSpPr>
        <p:spPr>
          <a:xfrm>
            <a:off x="628650" y="5323114"/>
            <a:ext cx="2909207" cy="369332"/>
          </a:xfrm>
          <a:prstGeom prst="rect">
            <a:avLst/>
          </a:prstGeom>
          <a:noFill/>
        </p:spPr>
        <p:txBody>
          <a:bodyPr wrap="square" rtlCol="0">
            <a:spAutoFit/>
          </a:bodyPr>
          <a:lstStyle/>
          <a:p>
            <a:r>
              <a:rPr lang="en-US" dirty="0" smtClean="0"/>
              <a:t>Fig. True color image</a:t>
            </a:r>
            <a:endParaRPr lang="en-US" dirty="0"/>
          </a:p>
        </p:txBody>
      </p:sp>
      <p:sp>
        <p:nvSpPr>
          <p:cNvPr id="8" name="TextBox 7"/>
          <p:cNvSpPr txBox="1"/>
          <p:nvPr/>
        </p:nvSpPr>
        <p:spPr>
          <a:xfrm>
            <a:off x="5127171" y="5323114"/>
            <a:ext cx="2797629" cy="369332"/>
          </a:xfrm>
          <a:prstGeom prst="rect">
            <a:avLst/>
          </a:prstGeom>
          <a:noFill/>
        </p:spPr>
        <p:txBody>
          <a:bodyPr wrap="square" rtlCol="0">
            <a:spAutoFit/>
          </a:bodyPr>
          <a:lstStyle/>
          <a:p>
            <a:r>
              <a:rPr lang="en-US" dirty="0" smtClean="0"/>
              <a:t>Fig. Detected binary image</a:t>
            </a:r>
            <a:endParaRPr lang="en-US" dirty="0"/>
          </a:p>
        </p:txBody>
      </p:sp>
    </p:spTree>
    <p:extLst>
      <p:ext uri="{BB962C8B-B14F-4D97-AF65-F5344CB8AC3E}">
        <p14:creationId xmlns:p14="http://schemas.microsoft.com/office/powerpoint/2010/main" val="3278636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2322</TotalTime>
  <Words>1686</Words>
  <Application>Microsoft Office PowerPoint</Application>
  <PresentationFormat>On-screen Show (4:3)</PresentationFormat>
  <Paragraphs>186</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OPTICAL CHARACTER DETECTION</vt:lpstr>
      <vt:lpstr> OBJECTIVE</vt:lpstr>
      <vt:lpstr>  FIRST APPROACH</vt:lpstr>
      <vt:lpstr>Conversion to grayscale and reducing the colors</vt:lpstr>
      <vt:lpstr>PowerPoint Presentation</vt:lpstr>
      <vt:lpstr>Generate binary sub-images</vt:lpstr>
      <vt:lpstr>PowerPoint Presentation</vt:lpstr>
      <vt:lpstr>OUTCOME</vt:lpstr>
      <vt:lpstr>PowerPoint Presentation</vt:lpstr>
      <vt:lpstr>SECOND APPROACH</vt:lpstr>
      <vt:lpstr>PRE-PROCESSING OF THE IMAGE</vt:lpstr>
      <vt:lpstr>PowerPoint Presentation</vt:lpstr>
      <vt:lpstr>PowerPoint Presentation</vt:lpstr>
      <vt:lpstr>Calculating Stroke Width Transform</vt:lpstr>
      <vt:lpstr>CANNY EDGE DETECTOR</vt:lpstr>
      <vt:lpstr>PowerPoint Presentation</vt:lpstr>
      <vt:lpstr>PowerPoint Presentation</vt:lpstr>
      <vt:lpstr>PowerPoint Presentation</vt:lpstr>
      <vt:lpstr>PowerPoint Presentation</vt:lpstr>
      <vt:lpstr>PowerPoint Presentation</vt:lpstr>
      <vt:lpstr>PowerPoint Presentation</vt:lpstr>
      <vt:lpstr>ISSUES ADDRESSED</vt:lpstr>
      <vt:lpstr>PowerPoint Presentation</vt:lpstr>
      <vt:lpstr>PowerPoint Presentation</vt:lpstr>
      <vt:lpstr>PowerPoint Presentation</vt:lpstr>
      <vt:lpstr>Morphology: Dilation</vt:lpstr>
      <vt:lpstr>PowerPoint Presentation</vt:lpstr>
      <vt:lpstr>FINDING THE CONNECTED COMPONENTS</vt:lpstr>
      <vt:lpstr>PowerPoint Presentation</vt:lpstr>
      <vt:lpstr>PowerPoint Presentation</vt:lpstr>
      <vt:lpstr>PowerPoint Presentation</vt:lpstr>
      <vt:lpstr>FINDING POSSIBLE LETTER CANDIDATES</vt:lpstr>
      <vt:lpstr>PowerPoint Presentation</vt:lpstr>
      <vt:lpstr>PowerPoint Presentation</vt:lpstr>
      <vt:lpstr>GROUPING LETTER CANDIDATES INTO TEXT REGIONS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WITH OTHER SAMPLES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DETECTION</dc:title>
  <dc:creator>Abhishek</dc:creator>
  <cp:lastModifiedBy>Ishaan Bains</cp:lastModifiedBy>
  <cp:revision>99</cp:revision>
  <dcterms:created xsi:type="dcterms:W3CDTF">2015-03-15T13:31:02Z</dcterms:created>
  <dcterms:modified xsi:type="dcterms:W3CDTF">2015-05-04T03:25:04Z</dcterms:modified>
</cp:coreProperties>
</file>