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3.xml" ContentType="application/vnd.openxmlformats-officedocument.presentationml.slide+xml"/>
  <Override PartName="/ppt/slides/_rels/slide44.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6.xml.rels" ContentType="application/vnd.openxmlformats-package.relationships+xml"/>
  <Override PartName="/ppt/slides/_rels/slide38.xml.rels" ContentType="application/vnd.openxmlformats-package.relationships+xml"/>
  <Override PartName="/ppt/slides/_rels/slide35.xml.rels" ContentType="application/vnd.openxmlformats-package.relationships+xml"/>
  <Override PartName="/ppt/slides/_rels/slide32.xml.rels" ContentType="application/vnd.openxmlformats-package.relationships+xml"/>
  <Override PartName="/ppt/slides/_rels/slide29.xml.rels" ContentType="application/vnd.openxmlformats-package.relationships+xml"/>
  <Override PartName="/ppt/slides/_rels/slide24.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37.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43.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4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4.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40.jpeg" ContentType="image/jpeg"/>
  <Override PartName="/ppt/media/image39.jpeg" ContentType="image/jpeg"/>
  <Override PartName="/ppt/media/image36.jpeg" ContentType="image/jpeg"/>
  <Override PartName="/ppt/media/image35.jpeg" ContentType="image/jpeg"/>
  <Override PartName="/ppt/media/image33.jpeg" ContentType="image/jpeg"/>
  <Override PartName="/ppt/media/image32.png" ContentType="image/png"/>
  <Override PartName="/ppt/media/image29.jpeg" ContentType="image/jpeg"/>
  <Override PartName="/ppt/media/image28.jpeg" ContentType="image/jpeg"/>
  <Override PartName="/ppt/media/image27.png" ContentType="image/png"/>
  <Override PartName="/ppt/media/image26.jpeg" ContentType="image/jpeg"/>
  <Override PartName="/ppt/media/image25.jpeg" ContentType="image/jpeg"/>
  <Override PartName="/ppt/media/image20.jpeg" ContentType="image/jpeg"/>
  <Override PartName="/ppt/media/image19.png" ContentType="image/png"/>
  <Override PartName="/ppt/media/image16.jpeg" ContentType="image/jpeg"/>
  <Override PartName="/ppt/media/image17.png" ContentType="image/png"/>
  <Override PartName="/ppt/media/image14.png" ContentType="image/png"/>
  <Override PartName="/ppt/media/image12.png" ContentType="image/png"/>
  <Override PartName="/ppt/media/image31.jpeg" ContentType="image/jpeg"/>
  <Override PartName="/ppt/media/image15.jpeg" ContentType="image/jpeg"/>
  <Override PartName="/ppt/media/image23.png" ContentType="image/png"/>
  <Override PartName="/ppt/media/image13.png" ContentType="image/png"/>
  <Override PartName="/ppt/media/image21.jpeg" ContentType="image/jpeg"/>
  <Override PartName="/ppt/media/image11.jpeg" ContentType="image/jpeg"/>
  <Override PartName="/ppt/media/image30.jpeg" ContentType="image/jpeg"/>
  <Override PartName="/ppt/media/image37.png" ContentType="image/png"/>
  <Override PartName="/ppt/media/image8.jpeg" ContentType="image/jpeg"/>
  <Override PartName="/ppt/media/image22.png" ContentType="image/png"/>
  <Override PartName="/ppt/media/image41.jpeg" ContentType="image/jpeg"/>
  <Override PartName="/ppt/media/image7.jpeg" ContentType="image/jpeg"/>
  <Override PartName="/ppt/media/image24.png" ContentType="image/png"/>
  <Override PartName="/ppt/media/image10.jpeg" ContentType="image/jpeg"/>
  <Override PartName="/ppt/media/image34.jpeg" ContentType="image/jpeg"/>
  <Override PartName="/ppt/media/image5.png" ContentType="image/png"/>
  <Override PartName="/ppt/media/image18.png" ContentType="image/png"/>
  <Override PartName="/ppt/media/image4.png" ContentType="image/png"/>
  <Override PartName="/ppt/media/image9.jpeg" ContentType="image/jpeg"/>
  <Override PartName="/ppt/media/image3.png" ContentType="image/png"/>
  <Override PartName="/ppt/media/image38.jpeg" ContentType="image/jpeg"/>
  <Override PartName="/ppt/media/image6.jpeg" ContentType="image/jpe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28560" y="365040"/>
            <a:ext cx="7886520" cy="1325520"/>
          </a:xfrm>
          <a:prstGeom prst="rect">
            <a:avLst/>
          </a:prstGeom>
        </p:spPr>
        <p:txBody>
          <a:bodyPr lIns="0" rIns="0" tIns="0" bIns="0" anchor="ctr"/>
          <a:p>
            <a:endParaRPr/>
          </a:p>
        </p:txBody>
      </p:sp>
      <p:sp>
        <p:nvSpPr>
          <p:cNvPr id="27" name="PlaceHolder 2"/>
          <p:cNvSpPr>
            <a:spLocks noGrp="1"/>
          </p:cNvSpPr>
          <p:nvPr>
            <p:ph type="body"/>
          </p:nvPr>
        </p:nvSpPr>
        <p:spPr>
          <a:xfrm>
            <a:off x="628560" y="1825560"/>
            <a:ext cx="7886520" cy="2075040"/>
          </a:xfrm>
          <a:prstGeom prst="rect">
            <a:avLst/>
          </a:prstGeom>
        </p:spPr>
        <p:txBody>
          <a:bodyPr lIns="0" rIns="0" tIns="0" bIns="0"/>
          <a:p>
            <a:endParaRPr/>
          </a:p>
        </p:txBody>
      </p:sp>
      <p:sp>
        <p:nvSpPr>
          <p:cNvPr id="28" name="PlaceHolder 3"/>
          <p:cNvSpPr>
            <a:spLocks noGrp="1"/>
          </p:cNvSpPr>
          <p:nvPr>
            <p:ph type="body"/>
          </p:nvPr>
        </p:nvSpPr>
        <p:spPr>
          <a:xfrm>
            <a:off x="628560" y="4098240"/>
            <a:ext cx="7886520" cy="20750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28560" y="365040"/>
            <a:ext cx="7886520" cy="1325520"/>
          </a:xfrm>
          <a:prstGeom prst="rect">
            <a:avLst/>
          </a:prstGeom>
        </p:spPr>
        <p:txBody>
          <a:bodyPr lIns="0" rIns="0" tIns="0" bIns="0" anchor="ctr"/>
          <a:p>
            <a:endParaRPr/>
          </a:p>
        </p:txBody>
      </p:sp>
      <p:sp>
        <p:nvSpPr>
          <p:cNvPr id="30" name="PlaceHolder 2"/>
          <p:cNvSpPr>
            <a:spLocks noGrp="1"/>
          </p:cNvSpPr>
          <p:nvPr>
            <p:ph type="body"/>
          </p:nvPr>
        </p:nvSpPr>
        <p:spPr>
          <a:xfrm>
            <a:off x="628560" y="1825560"/>
            <a:ext cx="3848400" cy="2075040"/>
          </a:xfrm>
          <a:prstGeom prst="rect">
            <a:avLst/>
          </a:prstGeom>
        </p:spPr>
        <p:txBody>
          <a:bodyPr lIns="0" rIns="0" tIns="0" bIns="0"/>
          <a:p>
            <a:endParaRPr/>
          </a:p>
        </p:txBody>
      </p:sp>
      <p:sp>
        <p:nvSpPr>
          <p:cNvPr id="31" name="PlaceHolder 3"/>
          <p:cNvSpPr>
            <a:spLocks noGrp="1"/>
          </p:cNvSpPr>
          <p:nvPr>
            <p:ph type="body"/>
          </p:nvPr>
        </p:nvSpPr>
        <p:spPr>
          <a:xfrm>
            <a:off x="4669920" y="1825560"/>
            <a:ext cx="3848400" cy="2075040"/>
          </a:xfrm>
          <a:prstGeom prst="rect">
            <a:avLst/>
          </a:prstGeom>
        </p:spPr>
        <p:txBody>
          <a:bodyPr lIns="0" rIns="0" tIns="0" bIns="0"/>
          <a:p>
            <a:endParaRPr/>
          </a:p>
        </p:txBody>
      </p:sp>
      <p:sp>
        <p:nvSpPr>
          <p:cNvPr id="32" name="PlaceHolder 4"/>
          <p:cNvSpPr>
            <a:spLocks noGrp="1"/>
          </p:cNvSpPr>
          <p:nvPr>
            <p:ph type="body"/>
          </p:nvPr>
        </p:nvSpPr>
        <p:spPr>
          <a:xfrm>
            <a:off x="4669920" y="4098240"/>
            <a:ext cx="3848400" cy="2075040"/>
          </a:xfrm>
          <a:prstGeom prst="rect">
            <a:avLst/>
          </a:prstGeom>
        </p:spPr>
        <p:txBody>
          <a:bodyPr lIns="0" rIns="0" tIns="0" bIns="0"/>
          <a:p>
            <a:endParaRPr/>
          </a:p>
        </p:txBody>
      </p:sp>
      <p:sp>
        <p:nvSpPr>
          <p:cNvPr id="33" name="PlaceHolder 5"/>
          <p:cNvSpPr>
            <a:spLocks noGrp="1"/>
          </p:cNvSpPr>
          <p:nvPr>
            <p:ph type="body"/>
          </p:nvPr>
        </p:nvSpPr>
        <p:spPr>
          <a:xfrm>
            <a:off x="628560" y="4098240"/>
            <a:ext cx="3848400" cy="20750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28560" y="365040"/>
            <a:ext cx="7886520" cy="1325520"/>
          </a:xfrm>
          <a:prstGeom prst="rect">
            <a:avLst/>
          </a:prstGeom>
        </p:spPr>
        <p:txBody>
          <a:bodyPr lIns="0" rIns="0" tIns="0" bIns="0" anchor="ctr"/>
          <a:p>
            <a:endParaRPr/>
          </a:p>
        </p:txBody>
      </p:sp>
      <p:sp>
        <p:nvSpPr>
          <p:cNvPr id="35" name="PlaceHolder 2"/>
          <p:cNvSpPr>
            <a:spLocks noGrp="1"/>
          </p:cNvSpPr>
          <p:nvPr>
            <p:ph type="body"/>
          </p:nvPr>
        </p:nvSpPr>
        <p:spPr>
          <a:xfrm>
            <a:off x="628560" y="1825560"/>
            <a:ext cx="7886520" cy="4350960"/>
          </a:xfrm>
          <a:prstGeom prst="rect">
            <a:avLst/>
          </a:prstGeom>
        </p:spPr>
        <p:txBody>
          <a:bodyPr lIns="0" rIns="0" tIns="0" bIns="0"/>
          <a:p>
            <a:endParaRPr/>
          </a:p>
        </p:txBody>
      </p:sp>
      <p:sp>
        <p:nvSpPr>
          <p:cNvPr id="36" name="PlaceHolder 3"/>
          <p:cNvSpPr>
            <a:spLocks noGrp="1"/>
          </p:cNvSpPr>
          <p:nvPr>
            <p:ph type="body"/>
          </p:nvPr>
        </p:nvSpPr>
        <p:spPr>
          <a:xfrm>
            <a:off x="628560" y="1825560"/>
            <a:ext cx="7886520" cy="4350960"/>
          </a:xfrm>
          <a:prstGeom prst="rect">
            <a:avLst/>
          </a:prstGeom>
        </p:spPr>
        <p:txBody>
          <a:bodyPr lIns="0" rIns="0" tIns="0" bIns="0"/>
          <a:p>
            <a:endParaRPr/>
          </a:p>
        </p:txBody>
      </p:sp>
      <p:pic>
        <p:nvPicPr>
          <p:cNvPr id="37" name="" descr=""/>
          <p:cNvPicPr/>
          <p:nvPr/>
        </p:nvPicPr>
        <p:blipFill>
          <a:blip r:embed="rId2"/>
          <a:stretch>
            <a:fillRect/>
          </a:stretch>
        </p:blipFill>
        <p:spPr>
          <a:xfrm>
            <a:off x="1845000" y="1825560"/>
            <a:ext cx="5452920" cy="4350960"/>
          </a:xfrm>
          <a:prstGeom prst="rect">
            <a:avLst/>
          </a:prstGeom>
          <a:ln>
            <a:noFill/>
          </a:ln>
        </p:spPr>
      </p:pic>
      <p:pic>
        <p:nvPicPr>
          <p:cNvPr id="38" name="" descr=""/>
          <p:cNvPicPr/>
          <p:nvPr/>
        </p:nvPicPr>
        <p:blipFill>
          <a:blip r:embed="rId3"/>
          <a:stretch>
            <a:fillRect/>
          </a:stretch>
        </p:blipFill>
        <p:spPr>
          <a:xfrm>
            <a:off x="1845000" y="1825560"/>
            <a:ext cx="5452920" cy="4350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28560" y="365040"/>
            <a:ext cx="7886520" cy="1325520"/>
          </a:xfrm>
          <a:prstGeom prst="rect">
            <a:avLst/>
          </a:prstGeom>
        </p:spPr>
        <p:txBody>
          <a:bodyPr lIns="0" rIns="0" tIns="0" bIns="0" anchor="ctr"/>
          <a:p>
            <a:endParaRPr/>
          </a:p>
        </p:txBody>
      </p:sp>
      <p:sp>
        <p:nvSpPr>
          <p:cNvPr id="45" name="PlaceHolder 2"/>
          <p:cNvSpPr>
            <a:spLocks noGrp="1"/>
          </p:cNvSpPr>
          <p:nvPr>
            <p:ph type="subTitle"/>
          </p:nvPr>
        </p:nvSpPr>
        <p:spPr>
          <a:xfrm>
            <a:off x="628560" y="1825560"/>
            <a:ext cx="7886520" cy="435132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28560" y="365040"/>
            <a:ext cx="7886520" cy="1325520"/>
          </a:xfrm>
          <a:prstGeom prst="rect">
            <a:avLst/>
          </a:prstGeom>
        </p:spPr>
        <p:txBody>
          <a:bodyPr lIns="0" rIns="0" tIns="0" bIns="0" anchor="ctr"/>
          <a:p>
            <a:endParaRPr/>
          </a:p>
        </p:txBody>
      </p:sp>
      <p:sp>
        <p:nvSpPr>
          <p:cNvPr id="47" name="PlaceHolder 2"/>
          <p:cNvSpPr>
            <a:spLocks noGrp="1"/>
          </p:cNvSpPr>
          <p:nvPr>
            <p:ph type="body"/>
          </p:nvPr>
        </p:nvSpPr>
        <p:spPr>
          <a:xfrm>
            <a:off x="628560" y="1825560"/>
            <a:ext cx="7886520" cy="43509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28560" y="365040"/>
            <a:ext cx="7886520" cy="1325520"/>
          </a:xfrm>
          <a:prstGeom prst="rect">
            <a:avLst/>
          </a:prstGeom>
        </p:spPr>
        <p:txBody>
          <a:bodyPr lIns="0" rIns="0" tIns="0" bIns="0" anchor="ctr"/>
          <a:p>
            <a:endParaRPr/>
          </a:p>
        </p:txBody>
      </p:sp>
      <p:sp>
        <p:nvSpPr>
          <p:cNvPr id="49" name="PlaceHolder 2"/>
          <p:cNvSpPr>
            <a:spLocks noGrp="1"/>
          </p:cNvSpPr>
          <p:nvPr>
            <p:ph type="body"/>
          </p:nvPr>
        </p:nvSpPr>
        <p:spPr>
          <a:xfrm>
            <a:off x="628560" y="1825560"/>
            <a:ext cx="3848400" cy="4350960"/>
          </a:xfrm>
          <a:prstGeom prst="rect">
            <a:avLst/>
          </a:prstGeom>
        </p:spPr>
        <p:txBody>
          <a:bodyPr lIns="0" rIns="0" tIns="0" bIns="0"/>
          <a:p>
            <a:endParaRPr/>
          </a:p>
        </p:txBody>
      </p:sp>
      <p:sp>
        <p:nvSpPr>
          <p:cNvPr id="50" name="PlaceHolder 3"/>
          <p:cNvSpPr>
            <a:spLocks noGrp="1"/>
          </p:cNvSpPr>
          <p:nvPr>
            <p:ph type="body"/>
          </p:nvPr>
        </p:nvSpPr>
        <p:spPr>
          <a:xfrm>
            <a:off x="4669920" y="1825560"/>
            <a:ext cx="3848400" cy="43509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28560" y="365040"/>
            <a:ext cx="7886520" cy="132552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28560" y="365040"/>
            <a:ext cx="7886520" cy="614448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28560" y="365040"/>
            <a:ext cx="7886520" cy="1325520"/>
          </a:xfrm>
          <a:prstGeom prst="rect">
            <a:avLst/>
          </a:prstGeom>
        </p:spPr>
        <p:txBody>
          <a:bodyPr lIns="0" rIns="0" tIns="0" bIns="0" anchor="ctr"/>
          <a:p>
            <a:endParaRPr/>
          </a:p>
        </p:txBody>
      </p:sp>
      <p:sp>
        <p:nvSpPr>
          <p:cNvPr id="54" name="PlaceHolder 2"/>
          <p:cNvSpPr>
            <a:spLocks noGrp="1"/>
          </p:cNvSpPr>
          <p:nvPr>
            <p:ph type="body"/>
          </p:nvPr>
        </p:nvSpPr>
        <p:spPr>
          <a:xfrm>
            <a:off x="628560" y="1825560"/>
            <a:ext cx="3848400" cy="2075040"/>
          </a:xfrm>
          <a:prstGeom prst="rect">
            <a:avLst/>
          </a:prstGeom>
        </p:spPr>
        <p:txBody>
          <a:bodyPr lIns="0" rIns="0" tIns="0" bIns="0"/>
          <a:p>
            <a:endParaRPr/>
          </a:p>
        </p:txBody>
      </p:sp>
      <p:sp>
        <p:nvSpPr>
          <p:cNvPr id="55" name="PlaceHolder 3"/>
          <p:cNvSpPr>
            <a:spLocks noGrp="1"/>
          </p:cNvSpPr>
          <p:nvPr>
            <p:ph type="body"/>
          </p:nvPr>
        </p:nvSpPr>
        <p:spPr>
          <a:xfrm>
            <a:off x="628560" y="4098240"/>
            <a:ext cx="3848400" cy="2075040"/>
          </a:xfrm>
          <a:prstGeom prst="rect">
            <a:avLst/>
          </a:prstGeom>
        </p:spPr>
        <p:txBody>
          <a:bodyPr lIns="0" rIns="0" tIns="0" bIns="0"/>
          <a:p>
            <a:endParaRPr/>
          </a:p>
        </p:txBody>
      </p:sp>
      <p:sp>
        <p:nvSpPr>
          <p:cNvPr id="56" name="PlaceHolder 4"/>
          <p:cNvSpPr>
            <a:spLocks noGrp="1"/>
          </p:cNvSpPr>
          <p:nvPr>
            <p:ph type="body"/>
          </p:nvPr>
        </p:nvSpPr>
        <p:spPr>
          <a:xfrm>
            <a:off x="4669920" y="1825560"/>
            <a:ext cx="3848400" cy="43509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28560" y="365040"/>
            <a:ext cx="7886520" cy="1325520"/>
          </a:xfrm>
          <a:prstGeom prst="rect">
            <a:avLst/>
          </a:prstGeom>
        </p:spPr>
        <p:txBody>
          <a:bodyPr lIns="0" rIns="0" tIns="0" bIns="0" anchor="ctr"/>
          <a:p>
            <a:endParaRPr/>
          </a:p>
        </p:txBody>
      </p:sp>
      <p:sp>
        <p:nvSpPr>
          <p:cNvPr id="6" name="PlaceHolder 2"/>
          <p:cNvSpPr>
            <a:spLocks noGrp="1"/>
          </p:cNvSpPr>
          <p:nvPr>
            <p:ph type="subTitle"/>
          </p:nvPr>
        </p:nvSpPr>
        <p:spPr>
          <a:xfrm>
            <a:off x="628560" y="1825560"/>
            <a:ext cx="7886520" cy="435132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28560" y="365040"/>
            <a:ext cx="7886520" cy="1325520"/>
          </a:xfrm>
          <a:prstGeom prst="rect">
            <a:avLst/>
          </a:prstGeom>
        </p:spPr>
        <p:txBody>
          <a:bodyPr lIns="0" rIns="0" tIns="0" bIns="0" anchor="ctr"/>
          <a:p>
            <a:endParaRPr/>
          </a:p>
        </p:txBody>
      </p:sp>
      <p:sp>
        <p:nvSpPr>
          <p:cNvPr id="58" name="PlaceHolder 2"/>
          <p:cNvSpPr>
            <a:spLocks noGrp="1"/>
          </p:cNvSpPr>
          <p:nvPr>
            <p:ph type="body"/>
          </p:nvPr>
        </p:nvSpPr>
        <p:spPr>
          <a:xfrm>
            <a:off x="628560" y="1825560"/>
            <a:ext cx="3848400" cy="4350960"/>
          </a:xfrm>
          <a:prstGeom prst="rect">
            <a:avLst/>
          </a:prstGeom>
        </p:spPr>
        <p:txBody>
          <a:bodyPr lIns="0" rIns="0" tIns="0" bIns="0"/>
          <a:p>
            <a:endParaRPr/>
          </a:p>
        </p:txBody>
      </p:sp>
      <p:sp>
        <p:nvSpPr>
          <p:cNvPr id="59" name="PlaceHolder 3"/>
          <p:cNvSpPr>
            <a:spLocks noGrp="1"/>
          </p:cNvSpPr>
          <p:nvPr>
            <p:ph type="body"/>
          </p:nvPr>
        </p:nvSpPr>
        <p:spPr>
          <a:xfrm>
            <a:off x="4669920" y="1825560"/>
            <a:ext cx="3848400" cy="2075040"/>
          </a:xfrm>
          <a:prstGeom prst="rect">
            <a:avLst/>
          </a:prstGeom>
        </p:spPr>
        <p:txBody>
          <a:bodyPr lIns="0" rIns="0" tIns="0" bIns="0"/>
          <a:p>
            <a:endParaRPr/>
          </a:p>
        </p:txBody>
      </p:sp>
      <p:sp>
        <p:nvSpPr>
          <p:cNvPr id="60" name="PlaceHolder 4"/>
          <p:cNvSpPr>
            <a:spLocks noGrp="1"/>
          </p:cNvSpPr>
          <p:nvPr>
            <p:ph type="body"/>
          </p:nvPr>
        </p:nvSpPr>
        <p:spPr>
          <a:xfrm>
            <a:off x="4669920" y="4098240"/>
            <a:ext cx="3848400" cy="20750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28560" y="365040"/>
            <a:ext cx="7886520" cy="1325520"/>
          </a:xfrm>
          <a:prstGeom prst="rect">
            <a:avLst/>
          </a:prstGeom>
        </p:spPr>
        <p:txBody>
          <a:bodyPr lIns="0" rIns="0" tIns="0" bIns="0" anchor="ctr"/>
          <a:p>
            <a:endParaRPr/>
          </a:p>
        </p:txBody>
      </p:sp>
      <p:sp>
        <p:nvSpPr>
          <p:cNvPr id="62" name="PlaceHolder 2"/>
          <p:cNvSpPr>
            <a:spLocks noGrp="1"/>
          </p:cNvSpPr>
          <p:nvPr>
            <p:ph type="body"/>
          </p:nvPr>
        </p:nvSpPr>
        <p:spPr>
          <a:xfrm>
            <a:off x="628560" y="1825560"/>
            <a:ext cx="3848400" cy="2075040"/>
          </a:xfrm>
          <a:prstGeom prst="rect">
            <a:avLst/>
          </a:prstGeom>
        </p:spPr>
        <p:txBody>
          <a:bodyPr lIns="0" rIns="0" tIns="0" bIns="0"/>
          <a:p>
            <a:endParaRPr/>
          </a:p>
        </p:txBody>
      </p:sp>
      <p:sp>
        <p:nvSpPr>
          <p:cNvPr id="63" name="PlaceHolder 3"/>
          <p:cNvSpPr>
            <a:spLocks noGrp="1"/>
          </p:cNvSpPr>
          <p:nvPr>
            <p:ph type="body"/>
          </p:nvPr>
        </p:nvSpPr>
        <p:spPr>
          <a:xfrm>
            <a:off x="4669920" y="1825560"/>
            <a:ext cx="3848400" cy="2075040"/>
          </a:xfrm>
          <a:prstGeom prst="rect">
            <a:avLst/>
          </a:prstGeom>
        </p:spPr>
        <p:txBody>
          <a:bodyPr lIns="0" rIns="0" tIns="0" bIns="0"/>
          <a:p>
            <a:endParaRPr/>
          </a:p>
        </p:txBody>
      </p:sp>
      <p:sp>
        <p:nvSpPr>
          <p:cNvPr id="64" name="PlaceHolder 4"/>
          <p:cNvSpPr>
            <a:spLocks noGrp="1"/>
          </p:cNvSpPr>
          <p:nvPr>
            <p:ph type="body"/>
          </p:nvPr>
        </p:nvSpPr>
        <p:spPr>
          <a:xfrm>
            <a:off x="628560" y="4098240"/>
            <a:ext cx="7886520" cy="20750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28560" y="365040"/>
            <a:ext cx="7886520" cy="1325520"/>
          </a:xfrm>
          <a:prstGeom prst="rect">
            <a:avLst/>
          </a:prstGeom>
        </p:spPr>
        <p:txBody>
          <a:bodyPr lIns="0" rIns="0" tIns="0" bIns="0" anchor="ctr"/>
          <a:p>
            <a:endParaRPr/>
          </a:p>
        </p:txBody>
      </p:sp>
      <p:sp>
        <p:nvSpPr>
          <p:cNvPr id="66" name="PlaceHolder 2"/>
          <p:cNvSpPr>
            <a:spLocks noGrp="1"/>
          </p:cNvSpPr>
          <p:nvPr>
            <p:ph type="body"/>
          </p:nvPr>
        </p:nvSpPr>
        <p:spPr>
          <a:xfrm>
            <a:off x="628560" y="1825560"/>
            <a:ext cx="7886520" cy="2075040"/>
          </a:xfrm>
          <a:prstGeom prst="rect">
            <a:avLst/>
          </a:prstGeom>
        </p:spPr>
        <p:txBody>
          <a:bodyPr lIns="0" rIns="0" tIns="0" bIns="0"/>
          <a:p>
            <a:endParaRPr/>
          </a:p>
        </p:txBody>
      </p:sp>
      <p:sp>
        <p:nvSpPr>
          <p:cNvPr id="67" name="PlaceHolder 3"/>
          <p:cNvSpPr>
            <a:spLocks noGrp="1"/>
          </p:cNvSpPr>
          <p:nvPr>
            <p:ph type="body"/>
          </p:nvPr>
        </p:nvSpPr>
        <p:spPr>
          <a:xfrm>
            <a:off x="628560" y="4098240"/>
            <a:ext cx="7886520" cy="20750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28560" y="365040"/>
            <a:ext cx="7886520" cy="1325520"/>
          </a:xfrm>
          <a:prstGeom prst="rect">
            <a:avLst/>
          </a:prstGeom>
        </p:spPr>
        <p:txBody>
          <a:bodyPr lIns="0" rIns="0" tIns="0" bIns="0" anchor="ctr"/>
          <a:p>
            <a:endParaRPr/>
          </a:p>
        </p:txBody>
      </p:sp>
      <p:sp>
        <p:nvSpPr>
          <p:cNvPr id="69" name="PlaceHolder 2"/>
          <p:cNvSpPr>
            <a:spLocks noGrp="1"/>
          </p:cNvSpPr>
          <p:nvPr>
            <p:ph type="body"/>
          </p:nvPr>
        </p:nvSpPr>
        <p:spPr>
          <a:xfrm>
            <a:off x="628560" y="1825560"/>
            <a:ext cx="3848400" cy="2075040"/>
          </a:xfrm>
          <a:prstGeom prst="rect">
            <a:avLst/>
          </a:prstGeom>
        </p:spPr>
        <p:txBody>
          <a:bodyPr lIns="0" rIns="0" tIns="0" bIns="0"/>
          <a:p>
            <a:endParaRPr/>
          </a:p>
        </p:txBody>
      </p:sp>
      <p:sp>
        <p:nvSpPr>
          <p:cNvPr id="70" name="PlaceHolder 3"/>
          <p:cNvSpPr>
            <a:spLocks noGrp="1"/>
          </p:cNvSpPr>
          <p:nvPr>
            <p:ph type="body"/>
          </p:nvPr>
        </p:nvSpPr>
        <p:spPr>
          <a:xfrm>
            <a:off x="4669920" y="1825560"/>
            <a:ext cx="3848400" cy="2075040"/>
          </a:xfrm>
          <a:prstGeom prst="rect">
            <a:avLst/>
          </a:prstGeom>
        </p:spPr>
        <p:txBody>
          <a:bodyPr lIns="0" rIns="0" tIns="0" bIns="0"/>
          <a:p>
            <a:endParaRPr/>
          </a:p>
        </p:txBody>
      </p:sp>
      <p:sp>
        <p:nvSpPr>
          <p:cNvPr id="71" name="PlaceHolder 4"/>
          <p:cNvSpPr>
            <a:spLocks noGrp="1"/>
          </p:cNvSpPr>
          <p:nvPr>
            <p:ph type="body"/>
          </p:nvPr>
        </p:nvSpPr>
        <p:spPr>
          <a:xfrm>
            <a:off x="4669920" y="4098240"/>
            <a:ext cx="3848400" cy="2075040"/>
          </a:xfrm>
          <a:prstGeom prst="rect">
            <a:avLst/>
          </a:prstGeom>
        </p:spPr>
        <p:txBody>
          <a:bodyPr lIns="0" rIns="0" tIns="0" bIns="0"/>
          <a:p>
            <a:endParaRPr/>
          </a:p>
        </p:txBody>
      </p:sp>
      <p:sp>
        <p:nvSpPr>
          <p:cNvPr id="72" name="PlaceHolder 5"/>
          <p:cNvSpPr>
            <a:spLocks noGrp="1"/>
          </p:cNvSpPr>
          <p:nvPr>
            <p:ph type="body"/>
          </p:nvPr>
        </p:nvSpPr>
        <p:spPr>
          <a:xfrm>
            <a:off x="628560" y="4098240"/>
            <a:ext cx="3848400" cy="20750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28560" y="365040"/>
            <a:ext cx="7886520" cy="1325520"/>
          </a:xfrm>
          <a:prstGeom prst="rect">
            <a:avLst/>
          </a:prstGeom>
        </p:spPr>
        <p:txBody>
          <a:bodyPr lIns="0" rIns="0" tIns="0" bIns="0" anchor="ctr"/>
          <a:p>
            <a:endParaRPr/>
          </a:p>
        </p:txBody>
      </p:sp>
      <p:sp>
        <p:nvSpPr>
          <p:cNvPr id="74" name="PlaceHolder 2"/>
          <p:cNvSpPr>
            <a:spLocks noGrp="1"/>
          </p:cNvSpPr>
          <p:nvPr>
            <p:ph type="body"/>
          </p:nvPr>
        </p:nvSpPr>
        <p:spPr>
          <a:xfrm>
            <a:off x="628560" y="1825560"/>
            <a:ext cx="7886520" cy="4350960"/>
          </a:xfrm>
          <a:prstGeom prst="rect">
            <a:avLst/>
          </a:prstGeom>
        </p:spPr>
        <p:txBody>
          <a:bodyPr lIns="0" rIns="0" tIns="0" bIns="0"/>
          <a:p>
            <a:endParaRPr/>
          </a:p>
        </p:txBody>
      </p:sp>
      <p:sp>
        <p:nvSpPr>
          <p:cNvPr id="75" name="PlaceHolder 3"/>
          <p:cNvSpPr>
            <a:spLocks noGrp="1"/>
          </p:cNvSpPr>
          <p:nvPr>
            <p:ph type="body"/>
          </p:nvPr>
        </p:nvSpPr>
        <p:spPr>
          <a:xfrm>
            <a:off x="628560" y="1825560"/>
            <a:ext cx="7886520" cy="4350960"/>
          </a:xfrm>
          <a:prstGeom prst="rect">
            <a:avLst/>
          </a:prstGeom>
        </p:spPr>
        <p:txBody>
          <a:bodyPr lIns="0" rIns="0" tIns="0" bIns="0"/>
          <a:p>
            <a:endParaRPr/>
          </a:p>
        </p:txBody>
      </p:sp>
      <p:pic>
        <p:nvPicPr>
          <p:cNvPr id="76" name="" descr=""/>
          <p:cNvPicPr/>
          <p:nvPr/>
        </p:nvPicPr>
        <p:blipFill>
          <a:blip r:embed="rId2"/>
          <a:stretch>
            <a:fillRect/>
          </a:stretch>
        </p:blipFill>
        <p:spPr>
          <a:xfrm>
            <a:off x="1845000" y="1825560"/>
            <a:ext cx="5452920" cy="4350960"/>
          </a:xfrm>
          <a:prstGeom prst="rect">
            <a:avLst/>
          </a:prstGeom>
          <a:ln>
            <a:noFill/>
          </a:ln>
        </p:spPr>
      </p:pic>
      <p:pic>
        <p:nvPicPr>
          <p:cNvPr id="77" name="" descr=""/>
          <p:cNvPicPr/>
          <p:nvPr/>
        </p:nvPicPr>
        <p:blipFill>
          <a:blip r:embed="rId3"/>
          <a:stretch>
            <a:fillRect/>
          </a:stretch>
        </p:blipFill>
        <p:spPr>
          <a:xfrm>
            <a:off x="1845000" y="1825560"/>
            <a:ext cx="5452920" cy="4350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28560" y="365040"/>
            <a:ext cx="7886520" cy="1325520"/>
          </a:xfrm>
          <a:prstGeom prst="rect">
            <a:avLst/>
          </a:prstGeom>
        </p:spPr>
        <p:txBody>
          <a:bodyPr lIns="0" rIns="0" tIns="0" bIns="0" anchor="ctr"/>
          <a:p>
            <a:endParaRPr/>
          </a:p>
        </p:txBody>
      </p:sp>
      <p:sp>
        <p:nvSpPr>
          <p:cNvPr id="8" name="PlaceHolder 2"/>
          <p:cNvSpPr>
            <a:spLocks noGrp="1"/>
          </p:cNvSpPr>
          <p:nvPr>
            <p:ph type="body"/>
          </p:nvPr>
        </p:nvSpPr>
        <p:spPr>
          <a:xfrm>
            <a:off x="628560" y="1825560"/>
            <a:ext cx="7886520" cy="43509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28560" y="365040"/>
            <a:ext cx="7886520" cy="1325520"/>
          </a:xfrm>
          <a:prstGeom prst="rect">
            <a:avLst/>
          </a:prstGeom>
        </p:spPr>
        <p:txBody>
          <a:bodyPr lIns="0" rIns="0" tIns="0" bIns="0" anchor="ctr"/>
          <a:p>
            <a:endParaRPr/>
          </a:p>
        </p:txBody>
      </p:sp>
      <p:sp>
        <p:nvSpPr>
          <p:cNvPr id="10" name="PlaceHolder 2"/>
          <p:cNvSpPr>
            <a:spLocks noGrp="1"/>
          </p:cNvSpPr>
          <p:nvPr>
            <p:ph type="body"/>
          </p:nvPr>
        </p:nvSpPr>
        <p:spPr>
          <a:xfrm>
            <a:off x="628560" y="1825560"/>
            <a:ext cx="3848400" cy="4350960"/>
          </a:xfrm>
          <a:prstGeom prst="rect">
            <a:avLst/>
          </a:prstGeom>
        </p:spPr>
        <p:txBody>
          <a:bodyPr lIns="0" rIns="0" tIns="0" bIns="0"/>
          <a:p>
            <a:endParaRPr/>
          </a:p>
        </p:txBody>
      </p:sp>
      <p:sp>
        <p:nvSpPr>
          <p:cNvPr id="11" name="PlaceHolder 3"/>
          <p:cNvSpPr>
            <a:spLocks noGrp="1"/>
          </p:cNvSpPr>
          <p:nvPr>
            <p:ph type="body"/>
          </p:nvPr>
        </p:nvSpPr>
        <p:spPr>
          <a:xfrm>
            <a:off x="4669920" y="1825560"/>
            <a:ext cx="3848400" cy="43509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28560" y="365040"/>
            <a:ext cx="7886520" cy="132552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28560" y="365040"/>
            <a:ext cx="7886520" cy="614448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28560" y="365040"/>
            <a:ext cx="7886520" cy="1325520"/>
          </a:xfrm>
          <a:prstGeom prst="rect">
            <a:avLst/>
          </a:prstGeom>
        </p:spPr>
        <p:txBody>
          <a:bodyPr lIns="0" rIns="0" tIns="0" bIns="0" anchor="ctr"/>
          <a:p>
            <a:endParaRPr/>
          </a:p>
        </p:txBody>
      </p:sp>
      <p:sp>
        <p:nvSpPr>
          <p:cNvPr id="15" name="PlaceHolder 2"/>
          <p:cNvSpPr>
            <a:spLocks noGrp="1"/>
          </p:cNvSpPr>
          <p:nvPr>
            <p:ph type="body"/>
          </p:nvPr>
        </p:nvSpPr>
        <p:spPr>
          <a:xfrm>
            <a:off x="628560" y="1825560"/>
            <a:ext cx="3848400" cy="2075040"/>
          </a:xfrm>
          <a:prstGeom prst="rect">
            <a:avLst/>
          </a:prstGeom>
        </p:spPr>
        <p:txBody>
          <a:bodyPr lIns="0" rIns="0" tIns="0" bIns="0"/>
          <a:p>
            <a:endParaRPr/>
          </a:p>
        </p:txBody>
      </p:sp>
      <p:sp>
        <p:nvSpPr>
          <p:cNvPr id="16" name="PlaceHolder 3"/>
          <p:cNvSpPr>
            <a:spLocks noGrp="1"/>
          </p:cNvSpPr>
          <p:nvPr>
            <p:ph type="body"/>
          </p:nvPr>
        </p:nvSpPr>
        <p:spPr>
          <a:xfrm>
            <a:off x="628560" y="4098240"/>
            <a:ext cx="3848400" cy="2075040"/>
          </a:xfrm>
          <a:prstGeom prst="rect">
            <a:avLst/>
          </a:prstGeom>
        </p:spPr>
        <p:txBody>
          <a:bodyPr lIns="0" rIns="0" tIns="0" bIns="0"/>
          <a:p>
            <a:endParaRPr/>
          </a:p>
        </p:txBody>
      </p:sp>
      <p:sp>
        <p:nvSpPr>
          <p:cNvPr id="17" name="PlaceHolder 4"/>
          <p:cNvSpPr>
            <a:spLocks noGrp="1"/>
          </p:cNvSpPr>
          <p:nvPr>
            <p:ph type="body"/>
          </p:nvPr>
        </p:nvSpPr>
        <p:spPr>
          <a:xfrm>
            <a:off x="4669920" y="1825560"/>
            <a:ext cx="3848400" cy="43509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28560" y="365040"/>
            <a:ext cx="7886520" cy="1325520"/>
          </a:xfrm>
          <a:prstGeom prst="rect">
            <a:avLst/>
          </a:prstGeom>
        </p:spPr>
        <p:txBody>
          <a:bodyPr lIns="0" rIns="0" tIns="0" bIns="0" anchor="ctr"/>
          <a:p>
            <a:endParaRPr/>
          </a:p>
        </p:txBody>
      </p:sp>
      <p:sp>
        <p:nvSpPr>
          <p:cNvPr id="19" name="PlaceHolder 2"/>
          <p:cNvSpPr>
            <a:spLocks noGrp="1"/>
          </p:cNvSpPr>
          <p:nvPr>
            <p:ph type="body"/>
          </p:nvPr>
        </p:nvSpPr>
        <p:spPr>
          <a:xfrm>
            <a:off x="628560" y="1825560"/>
            <a:ext cx="3848400" cy="4350960"/>
          </a:xfrm>
          <a:prstGeom prst="rect">
            <a:avLst/>
          </a:prstGeom>
        </p:spPr>
        <p:txBody>
          <a:bodyPr lIns="0" rIns="0" tIns="0" bIns="0"/>
          <a:p>
            <a:endParaRPr/>
          </a:p>
        </p:txBody>
      </p:sp>
      <p:sp>
        <p:nvSpPr>
          <p:cNvPr id="20" name="PlaceHolder 3"/>
          <p:cNvSpPr>
            <a:spLocks noGrp="1"/>
          </p:cNvSpPr>
          <p:nvPr>
            <p:ph type="body"/>
          </p:nvPr>
        </p:nvSpPr>
        <p:spPr>
          <a:xfrm>
            <a:off x="4669920" y="1825560"/>
            <a:ext cx="3848400" cy="2075040"/>
          </a:xfrm>
          <a:prstGeom prst="rect">
            <a:avLst/>
          </a:prstGeom>
        </p:spPr>
        <p:txBody>
          <a:bodyPr lIns="0" rIns="0" tIns="0" bIns="0"/>
          <a:p>
            <a:endParaRPr/>
          </a:p>
        </p:txBody>
      </p:sp>
      <p:sp>
        <p:nvSpPr>
          <p:cNvPr id="21" name="PlaceHolder 4"/>
          <p:cNvSpPr>
            <a:spLocks noGrp="1"/>
          </p:cNvSpPr>
          <p:nvPr>
            <p:ph type="body"/>
          </p:nvPr>
        </p:nvSpPr>
        <p:spPr>
          <a:xfrm>
            <a:off x="4669920" y="4098240"/>
            <a:ext cx="3848400" cy="20750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28560" y="365040"/>
            <a:ext cx="7886520" cy="1325520"/>
          </a:xfrm>
          <a:prstGeom prst="rect">
            <a:avLst/>
          </a:prstGeom>
        </p:spPr>
        <p:txBody>
          <a:bodyPr lIns="0" rIns="0" tIns="0" bIns="0" anchor="ctr"/>
          <a:p>
            <a:endParaRPr/>
          </a:p>
        </p:txBody>
      </p:sp>
      <p:sp>
        <p:nvSpPr>
          <p:cNvPr id="23" name="PlaceHolder 2"/>
          <p:cNvSpPr>
            <a:spLocks noGrp="1"/>
          </p:cNvSpPr>
          <p:nvPr>
            <p:ph type="body"/>
          </p:nvPr>
        </p:nvSpPr>
        <p:spPr>
          <a:xfrm>
            <a:off x="628560" y="1825560"/>
            <a:ext cx="3848400" cy="2075040"/>
          </a:xfrm>
          <a:prstGeom prst="rect">
            <a:avLst/>
          </a:prstGeom>
        </p:spPr>
        <p:txBody>
          <a:bodyPr lIns="0" rIns="0" tIns="0" bIns="0"/>
          <a:p>
            <a:endParaRPr/>
          </a:p>
        </p:txBody>
      </p:sp>
      <p:sp>
        <p:nvSpPr>
          <p:cNvPr id="24" name="PlaceHolder 3"/>
          <p:cNvSpPr>
            <a:spLocks noGrp="1"/>
          </p:cNvSpPr>
          <p:nvPr>
            <p:ph type="body"/>
          </p:nvPr>
        </p:nvSpPr>
        <p:spPr>
          <a:xfrm>
            <a:off x="4669920" y="1825560"/>
            <a:ext cx="3848400" cy="2075040"/>
          </a:xfrm>
          <a:prstGeom prst="rect">
            <a:avLst/>
          </a:prstGeom>
        </p:spPr>
        <p:txBody>
          <a:bodyPr lIns="0" rIns="0" tIns="0" bIns="0"/>
          <a:p>
            <a:endParaRPr/>
          </a:p>
        </p:txBody>
      </p:sp>
      <p:sp>
        <p:nvSpPr>
          <p:cNvPr id="25" name="PlaceHolder 4"/>
          <p:cNvSpPr>
            <a:spLocks noGrp="1"/>
          </p:cNvSpPr>
          <p:nvPr>
            <p:ph type="body"/>
          </p:nvPr>
        </p:nvSpPr>
        <p:spPr>
          <a:xfrm>
            <a:off x="628560" y="4098240"/>
            <a:ext cx="7886520" cy="20750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1122480"/>
            <a:ext cx="7772040" cy="2387160"/>
          </a:xfrm>
          <a:prstGeom prst="rect">
            <a:avLst/>
          </a:prstGeom>
        </p:spPr>
        <p:txBody>
          <a:bodyPr anchor="b"/>
          <a:p>
            <a:pPr algn="ctr">
              <a:lnSpc>
                <a:spcPct val="100000"/>
              </a:lnSpc>
            </a:pPr>
            <a:r>
              <a:rPr lang="en-US" sz="6000">
                <a:solidFill>
                  <a:srgbClr val="000000"/>
                </a:solidFill>
                <a:latin typeface="Calibri Light"/>
              </a:rPr>
              <a:t>Click to edit the title text formatClick to edit Master title style</a:t>
            </a:r>
            <a:endParaRPr/>
          </a:p>
        </p:txBody>
      </p:sp>
      <p:sp>
        <p:nvSpPr>
          <p:cNvPr id="1" name="PlaceHolder 2"/>
          <p:cNvSpPr>
            <a:spLocks noGrp="1"/>
          </p:cNvSpPr>
          <p:nvPr>
            <p:ph type="dt"/>
          </p:nvPr>
        </p:nvSpPr>
        <p:spPr>
          <a:xfrm>
            <a:off x="628560" y="6356520"/>
            <a:ext cx="2057040" cy="364680"/>
          </a:xfrm>
          <a:prstGeom prst="rect">
            <a:avLst/>
          </a:prstGeom>
        </p:spPr>
        <p:txBody>
          <a:bodyPr anchor="ctr"/>
          <a:p>
            <a:pPr>
              <a:lnSpc>
                <a:spcPct val="100000"/>
              </a:lnSpc>
            </a:pPr>
            <a:r>
              <a:rPr lang="en-IN" sz="1200">
                <a:solidFill>
                  <a:srgbClr val="8b8b8b"/>
                </a:solidFill>
                <a:latin typeface="Calibri"/>
              </a:rPr>
              <a:t>17/03/16</a:t>
            </a:r>
            <a:endParaRPr/>
          </a:p>
        </p:txBody>
      </p:sp>
      <p:sp>
        <p:nvSpPr>
          <p:cNvPr id="2" name="PlaceHolder 3"/>
          <p:cNvSpPr>
            <a:spLocks noGrp="1"/>
          </p:cNvSpPr>
          <p:nvPr>
            <p:ph type="ftr"/>
          </p:nvPr>
        </p:nvSpPr>
        <p:spPr>
          <a:xfrm>
            <a:off x="3029040" y="6356520"/>
            <a:ext cx="3085920" cy="364680"/>
          </a:xfrm>
          <a:prstGeom prst="rect">
            <a:avLst/>
          </a:prstGeom>
        </p:spPr>
        <p:txBody>
          <a:bodyPr anchor="ctr"/>
          <a:p>
            <a:endParaRPr/>
          </a:p>
        </p:txBody>
      </p:sp>
      <p:sp>
        <p:nvSpPr>
          <p:cNvPr id="3" name="PlaceHolder 4"/>
          <p:cNvSpPr>
            <a:spLocks noGrp="1"/>
          </p:cNvSpPr>
          <p:nvPr>
            <p:ph type="sldNum"/>
          </p:nvPr>
        </p:nvSpPr>
        <p:spPr>
          <a:xfrm>
            <a:off x="6458040" y="6356520"/>
            <a:ext cx="2057040" cy="364680"/>
          </a:xfrm>
          <a:prstGeom prst="rect">
            <a:avLst/>
          </a:prstGeom>
        </p:spPr>
        <p:txBody>
          <a:bodyPr anchor="ctr"/>
          <a:p>
            <a:pPr algn="r">
              <a:lnSpc>
                <a:spcPct val="100000"/>
              </a:lnSpc>
            </a:pPr>
            <a:fld id="{34367DD8-72AD-4DFF-B80B-D94E95D40958}" type="slidenum">
              <a:rPr lang="en-IN" sz="1200">
                <a:solidFill>
                  <a:srgbClr val="8b8b8b"/>
                </a:solidFill>
                <a:latin typeface="Calibri"/>
              </a:rPr>
              <a:t>&lt;number&gt;</a:t>
            </a:fld>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2800">
                <a:latin typeface="Calibri"/>
              </a:rPr>
              <a:t>Click to edit the outline text format</a:t>
            </a:r>
            <a:endParaRPr/>
          </a:p>
          <a:p>
            <a:pPr lvl="1">
              <a:buSzPct val="75000"/>
              <a:buFont typeface="StarSymbol"/>
              <a:buChar char=""/>
            </a:pPr>
            <a:r>
              <a:rPr lang="en-US" sz="2000">
                <a:latin typeface="Calibri"/>
              </a:rPr>
              <a:t>Second Outline Level</a:t>
            </a:r>
            <a:endParaRPr/>
          </a:p>
          <a:p>
            <a:pPr lvl="2">
              <a:buSzPct val="45000"/>
              <a:buFont typeface="StarSymbol"/>
              <a:buChar char=""/>
            </a:pPr>
            <a:r>
              <a:rPr lang="en-US">
                <a:latin typeface="Calibri"/>
              </a:rPr>
              <a:t>Third Outline Level</a:t>
            </a:r>
            <a:endParaRPr/>
          </a:p>
          <a:p>
            <a:pPr lvl="3">
              <a:buSzPct val="75000"/>
              <a:buFont typeface="StarSymbol"/>
              <a:buChar char=""/>
            </a:pPr>
            <a:r>
              <a:rPr lang="en-US">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628560" y="365040"/>
            <a:ext cx="7886520" cy="1325160"/>
          </a:xfrm>
          <a:prstGeom prst="rect">
            <a:avLst/>
          </a:prstGeom>
        </p:spPr>
        <p:txBody>
          <a:bodyPr anchor="ctr"/>
          <a:p>
            <a:pPr>
              <a:lnSpc>
                <a:spcPct val="90000"/>
              </a:lnSpc>
            </a:pPr>
            <a:r>
              <a:rPr lang="en-US" sz="4400">
                <a:solidFill>
                  <a:srgbClr val="000000"/>
                </a:solidFill>
                <a:latin typeface="Calibri Light"/>
              </a:rPr>
              <a:t>Click to edit the title text formatClick to edit Master title style</a:t>
            </a:r>
            <a:endParaRPr/>
          </a:p>
        </p:txBody>
      </p:sp>
      <p:sp>
        <p:nvSpPr>
          <p:cNvPr id="40" name="PlaceHolder 2"/>
          <p:cNvSpPr>
            <a:spLocks noGrp="1"/>
          </p:cNvSpPr>
          <p:nvPr>
            <p:ph type="body"/>
          </p:nvPr>
        </p:nvSpPr>
        <p:spPr>
          <a:xfrm>
            <a:off x="628560" y="1825560"/>
            <a:ext cx="7886520" cy="4350960"/>
          </a:xfrm>
          <a:prstGeom prst="rect">
            <a:avLst/>
          </a:prstGeom>
        </p:spPr>
        <p:txBody>
          <a:bodyPr/>
          <a:p>
            <a:pPr>
              <a:buSzPct val="45000"/>
              <a:buFont typeface="StarSymbol"/>
              <a:buChar char=""/>
            </a:pPr>
            <a:r>
              <a:rPr lang="en-US" sz="2800">
                <a:solidFill>
                  <a:srgbClr val="000000"/>
                </a:solidFill>
                <a:latin typeface="Calibri"/>
              </a:rPr>
              <a:t>Click to edit the outline text format</a:t>
            </a:r>
            <a:endParaRPr/>
          </a:p>
          <a:p>
            <a:pPr lvl="1">
              <a:buSzPct val="75000"/>
              <a:buFont typeface="StarSymbol"/>
              <a:buChar char=""/>
            </a:pPr>
            <a:r>
              <a:rPr lang="en-US" sz="2800">
                <a:solidFill>
                  <a:srgbClr val="000000"/>
                </a:solidFill>
                <a:latin typeface="Calibri"/>
              </a:rPr>
              <a:t>Second Outline Level</a:t>
            </a:r>
            <a:endParaRPr/>
          </a:p>
          <a:p>
            <a:pPr lvl="2">
              <a:buSzPct val="45000"/>
              <a:buFont typeface="StarSymbol"/>
              <a:buChar char=""/>
            </a:pPr>
            <a:r>
              <a:rPr lang="en-US" sz="2800">
                <a:solidFill>
                  <a:srgbClr val="000000"/>
                </a:solidFill>
                <a:latin typeface="Calibri"/>
              </a:rPr>
              <a:t>Third Outline Level</a:t>
            </a:r>
            <a:endParaRPr/>
          </a:p>
          <a:p>
            <a:pPr lvl="3">
              <a:buSzPct val="75000"/>
              <a:buFont typeface="StarSymbol"/>
              <a:buChar char=""/>
            </a:pPr>
            <a:r>
              <a:rPr lang="en-US" sz="2800">
                <a:solidFill>
                  <a:srgbClr val="000000"/>
                </a:solidFill>
                <a:latin typeface="Calibri"/>
              </a:rPr>
              <a:t>Fourth Outline Level</a:t>
            </a:r>
            <a:endParaRPr/>
          </a:p>
          <a:p>
            <a:pPr lvl="4">
              <a:buSzPct val="45000"/>
              <a:buFont typeface="StarSymbol"/>
              <a:buChar char=""/>
            </a:pPr>
            <a:r>
              <a:rPr lang="en-US" sz="2800">
                <a:solidFill>
                  <a:srgbClr val="000000"/>
                </a:solidFill>
                <a:latin typeface="Calibri"/>
              </a:rPr>
              <a:t>Fifth Outline Level</a:t>
            </a:r>
            <a:endParaRPr/>
          </a:p>
          <a:p>
            <a:pPr lvl="5">
              <a:buSzPct val="45000"/>
              <a:buFont typeface="StarSymbol"/>
              <a:buChar char=""/>
            </a:pPr>
            <a:r>
              <a:rPr lang="en-US" sz="2800">
                <a:solidFill>
                  <a:srgbClr val="000000"/>
                </a:solidFill>
                <a:latin typeface="Calibri"/>
              </a:rPr>
              <a:t>Sixth Outline Level</a:t>
            </a:r>
            <a:endParaRPr/>
          </a:p>
          <a:p>
            <a:pPr>
              <a:lnSpc>
                <a:spcPct val="100000"/>
              </a:lnSpc>
              <a:buFont typeface="Arial"/>
              <a:buChar char="•"/>
            </a:pPr>
            <a:r>
              <a:rPr lang="en-US" sz="2800">
                <a:solidFill>
                  <a:srgbClr val="000000"/>
                </a:solidFill>
                <a:latin typeface="Calibri"/>
              </a:rPr>
              <a:t>Seventh Outline LevelClick to edit Master text styles</a:t>
            </a:r>
            <a:endParaRPr/>
          </a:p>
          <a:p>
            <a:pPr lvl="1">
              <a:lnSpc>
                <a:spcPct val="100000"/>
              </a:lnSpc>
              <a:buFont typeface="Arial"/>
              <a:buChar char="•"/>
            </a:pPr>
            <a:r>
              <a:rPr lang="en-US" sz="2400">
                <a:solidFill>
                  <a:srgbClr val="000000"/>
                </a:solidFill>
                <a:latin typeface="Calibri"/>
              </a:rPr>
              <a:t>Second level</a:t>
            </a:r>
            <a:endParaRPr/>
          </a:p>
          <a:p>
            <a:pPr lvl="2">
              <a:lnSpc>
                <a:spcPct val="100000"/>
              </a:lnSpc>
              <a:buFont typeface="Arial"/>
              <a:buChar char="•"/>
            </a:pPr>
            <a:r>
              <a:rPr lang="en-US" sz="2000">
                <a:solidFill>
                  <a:srgbClr val="000000"/>
                </a:solidFill>
                <a:latin typeface="Calibri"/>
              </a:rPr>
              <a:t>Third level</a:t>
            </a:r>
            <a:endParaRPr/>
          </a:p>
          <a:p>
            <a:pPr lvl="3">
              <a:lnSpc>
                <a:spcPct val="100000"/>
              </a:lnSpc>
              <a:buFont typeface="Arial"/>
              <a:buChar char="•"/>
            </a:pPr>
            <a:r>
              <a:rPr lang="en-US">
                <a:solidFill>
                  <a:srgbClr val="000000"/>
                </a:solidFill>
                <a:latin typeface="Calibri"/>
              </a:rPr>
              <a:t>Fourth level</a:t>
            </a:r>
            <a:endParaRPr/>
          </a:p>
          <a:p>
            <a:pPr lvl="4">
              <a:lnSpc>
                <a:spcPct val="100000"/>
              </a:lnSpc>
              <a:buFont typeface="Arial"/>
              <a:buChar char="•"/>
            </a:pPr>
            <a:r>
              <a:rPr lang="en-US">
                <a:solidFill>
                  <a:srgbClr val="000000"/>
                </a:solidFill>
                <a:latin typeface="Calibri"/>
              </a:rPr>
              <a:t>Fifth level</a:t>
            </a:r>
            <a:endParaRPr/>
          </a:p>
        </p:txBody>
      </p:sp>
      <p:sp>
        <p:nvSpPr>
          <p:cNvPr id="41" name="PlaceHolder 3"/>
          <p:cNvSpPr>
            <a:spLocks noGrp="1"/>
          </p:cNvSpPr>
          <p:nvPr>
            <p:ph type="dt"/>
          </p:nvPr>
        </p:nvSpPr>
        <p:spPr>
          <a:xfrm>
            <a:off x="628560" y="6356520"/>
            <a:ext cx="2057040" cy="364680"/>
          </a:xfrm>
          <a:prstGeom prst="rect">
            <a:avLst/>
          </a:prstGeom>
        </p:spPr>
        <p:txBody>
          <a:bodyPr anchor="ctr"/>
          <a:p>
            <a:pPr>
              <a:lnSpc>
                <a:spcPct val="100000"/>
              </a:lnSpc>
            </a:pPr>
            <a:r>
              <a:rPr lang="en-IN" sz="1200">
                <a:solidFill>
                  <a:srgbClr val="8b8b8b"/>
                </a:solidFill>
                <a:latin typeface="Calibri"/>
              </a:rPr>
              <a:t>17/03/16</a:t>
            </a:r>
            <a:endParaRPr/>
          </a:p>
        </p:txBody>
      </p:sp>
      <p:sp>
        <p:nvSpPr>
          <p:cNvPr id="42" name="PlaceHolder 4"/>
          <p:cNvSpPr>
            <a:spLocks noGrp="1"/>
          </p:cNvSpPr>
          <p:nvPr>
            <p:ph type="ftr"/>
          </p:nvPr>
        </p:nvSpPr>
        <p:spPr>
          <a:xfrm>
            <a:off x="3029040" y="6356520"/>
            <a:ext cx="3085920" cy="364680"/>
          </a:xfrm>
          <a:prstGeom prst="rect">
            <a:avLst/>
          </a:prstGeom>
        </p:spPr>
        <p:txBody>
          <a:bodyPr anchor="ctr"/>
          <a:p>
            <a:endParaRPr/>
          </a:p>
        </p:txBody>
      </p:sp>
      <p:sp>
        <p:nvSpPr>
          <p:cNvPr id="43" name="PlaceHolder 5"/>
          <p:cNvSpPr>
            <a:spLocks noGrp="1"/>
          </p:cNvSpPr>
          <p:nvPr>
            <p:ph type="sldNum"/>
          </p:nvPr>
        </p:nvSpPr>
        <p:spPr>
          <a:xfrm>
            <a:off x="6458040" y="6356520"/>
            <a:ext cx="2057040" cy="364680"/>
          </a:xfrm>
          <a:prstGeom prst="rect">
            <a:avLst/>
          </a:prstGeom>
        </p:spPr>
        <p:txBody>
          <a:bodyPr anchor="ctr"/>
          <a:p>
            <a:pPr algn="r">
              <a:lnSpc>
                <a:spcPct val="100000"/>
              </a:lnSpc>
            </a:pPr>
            <a:fld id="{5191B520-0741-4B35-A4AD-763233740B29}" type="slidenum">
              <a:rPr lang="en-IN" sz="1200">
                <a:solidFill>
                  <a:srgbClr val="8b8b8b"/>
                </a:solidFill>
                <a:latin typeface="Calibri"/>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jpe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image" Target="../media/image21.jpe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jpeg"/><Relationship Id="rId3"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image" Target="../media/image29.jpeg"/><Relationship Id="rId3"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33.jpe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34.jpe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35.jpeg"/><Relationship Id="rId2"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36.jpeg"/><Relationship Id="rId2"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image" Target="../media/image38.jpeg"/><Relationship Id="rId2" Type="http://schemas.openxmlformats.org/officeDocument/2006/relationships/image" Target="../media/image39.jpeg"/><Relationship Id="rId3"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40.jpeg"/><Relationship Id="rId2" Type="http://schemas.openxmlformats.org/officeDocument/2006/relationships/image" Target="../media/image41.jpeg"/><Relationship Id="rId3"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jpe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TextShape 1"/>
          <p:cNvSpPr txBox="1"/>
          <p:nvPr/>
        </p:nvSpPr>
        <p:spPr>
          <a:xfrm>
            <a:off x="720000" y="1377720"/>
            <a:ext cx="6857640" cy="1790280"/>
          </a:xfrm>
          <a:prstGeom prst="rect">
            <a:avLst/>
          </a:prstGeom>
        </p:spPr>
        <p:txBody>
          <a:bodyPr anchor="b"/>
          <a:p>
            <a:pPr algn="ctr">
              <a:lnSpc>
                <a:spcPct val="100000"/>
              </a:lnSpc>
            </a:pPr>
            <a:r>
              <a:rPr lang="en-US" sz="6000">
                <a:solidFill>
                  <a:srgbClr val="000000"/>
                </a:solidFill>
                <a:latin typeface="Calibri Light"/>
              </a:rPr>
              <a:t>TEXT DETECTION</a:t>
            </a:r>
            <a:endParaRPr/>
          </a:p>
        </p:txBody>
      </p:sp>
      <p:sp>
        <p:nvSpPr>
          <p:cNvPr id="79" name="TextShape 2"/>
          <p:cNvSpPr txBox="1"/>
          <p:nvPr/>
        </p:nvSpPr>
        <p:spPr>
          <a:xfrm>
            <a:off x="183600" y="3558600"/>
            <a:ext cx="8230680" cy="2569680"/>
          </a:xfrm>
          <a:prstGeom prst="rect">
            <a:avLst/>
          </a:prstGeom>
        </p:spPr>
        <p:txBody>
          <a:bodyPr/>
          <a:p>
            <a:pPr>
              <a:lnSpc>
                <a:spcPct val="100000"/>
              </a:lnSpc>
            </a:pPr>
            <a:r>
              <a:rPr lang="en-IN" sz="2400">
                <a:solidFill>
                  <a:srgbClr val="000000"/>
                </a:solidFill>
                <a:latin typeface="Calibri"/>
              </a:rPr>
              <a:t>Mentor :</a:t>
            </a:r>
            <a:r>
              <a:rPr lang="en-IN" sz="2400">
                <a:solidFill>
                  <a:srgbClr val="000000"/>
                </a:solidFill>
                <a:latin typeface="Calibri"/>
              </a:rPr>
              <a:t>	</a:t>
            </a:r>
            <a:r>
              <a:rPr lang="en-IN" sz="2400">
                <a:solidFill>
                  <a:srgbClr val="000000"/>
                </a:solidFill>
                <a:latin typeface="Calibri"/>
              </a:rPr>
              <a:t>	</a:t>
            </a:r>
            <a:r>
              <a:rPr lang="en-IN" sz="2400">
                <a:solidFill>
                  <a:srgbClr val="000000"/>
                </a:solidFill>
                <a:latin typeface="Calibri"/>
              </a:rPr>
              <a:t>	</a:t>
            </a:r>
            <a:r>
              <a:rPr lang="en-IN" sz="2400">
                <a:solidFill>
                  <a:srgbClr val="000000"/>
                </a:solidFill>
                <a:latin typeface="Calibri"/>
              </a:rPr>
              <a:t>	</a:t>
            </a:r>
            <a:r>
              <a:rPr lang="en-IN" sz="2400">
                <a:solidFill>
                  <a:srgbClr val="000000"/>
                </a:solidFill>
                <a:latin typeface="Calibri"/>
              </a:rPr>
              <a:t>	</a:t>
            </a:r>
            <a:r>
              <a:rPr lang="en-IN" sz="2400">
                <a:solidFill>
                  <a:srgbClr val="000000"/>
                </a:solidFill>
                <a:latin typeface="Calibri"/>
              </a:rPr>
              <a:t>	</a:t>
            </a:r>
            <a:r>
              <a:rPr lang="en-IN" sz="2400">
                <a:solidFill>
                  <a:srgbClr val="000000"/>
                </a:solidFill>
                <a:latin typeface="Calibri"/>
              </a:rPr>
              <a:t>Submitted By:</a:t>
            </a:r>
            <a:endParaRPr/>
          </a:p>
          <a:p>
            <a:pPr>
              <a:lnSpc>
                <a:spcPct val="100000"/>
              </a:lnSpc>
            </a:pPr>
            <a:endParaRPr/>
          </a:p>
          <a:p>
            <a:pPr>
              <a:lnSpc>
                <a:spcPct val="100000"/>
              </a:lnSpc>
            </a:pPr>
            <a:r>
              <a:rPr lang="en-IN" sz="1900">
                <a:solidFill>
                  <a:srgbClr val="000000"/>
                </a:solidFill>
                <a:latin typeface="Calibri"/>
              </a:rPr>
              <a:t>Dr. Vinod Pankajakshan         Manush Gupta </a:t>
            </a:r>
            <a:r>
              <a:rPr lang="en-IN" sz="1900">
                <a:solidFill>
                  <a:srgbClr val="000000"/>
                </a:solidFill>
                <a:latin typeface="Calibri"/>
              </a:rPr>
              <a:t>	</a:t>
            </a:r>
            <a:r>
              <a:rPr lang="en-IN" sz="1900">
                <a:solidFill>
                  <a:srgbClr val="000000"/>
                </a:solidFill>
                <a:latin typeface="Calibri"/>
              </a:rPr>
              <a:t>            11116031</a:t>
            </a:r>
            <a:endParaRPr/>
          </a:p>
        </p:txBody>
      </p:sp>
      <p:sp>
        <p:nvSpPr>
          <p:cNvPr id="80" name="CustomShape 3"/>
          <p:cNvSpPr/>
          <p:nvPr/>
        </p:nvSpPr>
        <p:spPr>
          <a:xfrm>
            <a:off x="3724560" y="6280920"/>
            <a:ext cx="2598120" cy="364680"/>
          </a:xfrm>
          <a:prstGeom prst="rect">
            <a:avLst/>
          </a:prstGeom>
          <a:noFill/>
          <a:ln>
            <a:noFill/>
          </a:ln>
        </p:spPr>
        <p:txBody>
          <a:bodyPr lIns="90000" rIns="90000" tIns="45000" bIns="45000"/>
          <a:p>
            <a:pPr>
              <a:lnSpc>
                <a:spcPct val="100000"/>
              </a:lnSpc>
            </a:pPr>
            <a:r>
              <a:rPr lang="en-IN">
                <a:solidFill>
                  <a:srgbClr val="000000"/>
                </a:solidFill>
                <a:latin typeface="Calibri"/>
              </a:rPr>
              <a:t>IIT ROORKEE</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TextShape 1"/>
          <p:cNvSpPr txBox="1"/>
          <p:nvPr/>
        </p:nvSpPr>
        <p:spPr>
          <a:xfrm>
            <a:off x="628560" y="365040"/>
            <a:ext cx="7886520" cy="1325160"/>
          </a:xfrm>
          <a:prstGeom prst="rect">
            <a:avLst/>
          </a:prstGeom>
        </p:spPr>
        <p:txBody>
          <a:bodyPr anchor="ctr"/>
          <a:p>
            <a:pPr algn="ctr">
              <a:lnSpc>
                <a:spcPct val="100000"/>
              </a:lnSpc>
            </a:pPr>
            <a:r>
              <a:rPr lang="en-US" sz="4400">
                <a:solidFill>
                  <a:srgbClr val="000000"/>
                </a:solidFill>
                <a:latin typeface="Calibri Light"/>
              </a:rPr>
              <a:t>SECOND APPROACH</a:t>
            </a:r>
            <a:endParaRPr/>
          </a:p>
        </p:txBody>
      </p:sp>
      <p:sp>
        <p:nvSpPr>
          <p:cNvPr id="115" name="TextShape 2"/>
          <p:cNvSpPr txBox="1"/>
          <p:nvPr/>
        </p:nvSpPr>
        <p:spPr>
          <a:xfrm>
            <a:off x="628560" y="1825560"/>
            <a:ext cx="7886520" cy="4350960"/>
          </a:xfrm>
          <a:prstGeom prst="rect">
            <a:avLst/>
          </a:prstGeom>
        </p:spPr>
        <p:txBody>
          <a:bodyPr/>
          <a:p>
            <a:pPr>
              <a:lnSpc>
                <a:spcPct val="90000"/>
              </a:lnSpc>
              <a:buFont typeface="Arial"/>
              <a:buChar char="•"/>
            </a:pPr>
            <a:r>
              <a:rPr lang="en-US" sz="2800">
                <a:solidFill>
                  <a:srgbClr val="000000"/>
                </a:solidFill>
                <a:latin typeface="Calibri"/>
              </a:rPr>
              <a:t>Based on the concept of Stroke Width Transform</a:t>
            </a:r>
            <a:endParaRPr/>
          </a:p>
          <a:p>
            <a:pPr>
              <a:lnSpc>
                <a:spcPct val="90000"/>
              </a:lnSpc>
              <a:buFont typeface="Arial"/>
              <a:buChar char="•"/>
            </a:pPr>
            <a:r>
              <a:rPr lang="en-US" sz="2800">
                <a:solidFill>
                  <a:srgbClr val="000000"/>
                </a:solidFill>
                <a:latin typeface="Calibri"/>
              </a:rPr>
              <a:t>A stroke in the image is a continuous band of a nearly constant width</a:t>
            </a:r>
            <a:endParaRPr/>
          </a:p>
          <a:p>
            <a:pPr>
              <a:lnSpc>
                <a:spcPct val="90000"/>
              </a:lnSpc>
            </a:pPr>
            <a:endParaRPr/>
          </a:p>
          <a:p>
            <a:pPr>
              <a:lnSpc>
                <a:spcPct val="90000"/>
              </a:lnSpc>
              <a:buFont typeface="Arial"/>
              <a:buChar char="•"/>
            </a:pPr>
            <a:r>
              <a:rPr lang="en-US" sz="2800">
                <a:solidFill>
                  <a:srgbClr val="000000"/>
                </a:solidFill>
                <a:latin typeface="Calibri"/>
              </a:rPr>
              <a:t>Finding the stroke width of each image pixel</a:t>
            </a:r>
            <a:endParaRPr/>
          </a:p>
          <a:p>
            <a:pPr>
              <a:lnSpc>
                <a:spcPct val="90000"/>
              </a:lnSpc>
            </a:pPr>
            <a:endParaRPr/>
          </a:p>
          <a:p>
            <a:pPr>
              <a:lnSpc>
                <a:spcPct val="90000"/>
              </a:lnSpc>
              <a:buFont typeface="Arial"/>
              <a:buChar char="•"/>
            </a:pPr>
            <a:r>
              <a:rPr lang="en-US" sz="2800">
                <a:solidFill>
                  <a:srgbClr val="000000"/>
                </a:solidFill>
                <a:latin typeface="Calibri"/>
              </a:rPr>
              <a:t>Grouping pixels into letter candidates using their stroke width value</a:t>
            </a:r>
            <a:endParaRPr/>
          </a:p>
          <a:p>
            <a:pPr>
              <a:lnSpc>
                <a:spcPct val="90000"/>
              </a:lnSpc>
            </a:pPr>
            <a:endParaRPr/>
          </a:p>
          <a:p>
            <a:pPr>
              <a:lnSpc>
                <a:spcPct val="90000"/>
              </a:lnSpc>
              <a:buFont typeface="Arial"/>
              <a:buChar char="•"/>
            </a:pPr>
            <a:r>
              <a:rPr lang="en-US" sz="2800">
                <a:solidFill>
                  <a:srgbClr val="000000"/>
                </a:solidFill>
                <a:latin typeface="Calibri"/>
              </a:rPr>
              <a:t>Grouping letters into bigger constructs of words and lines</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TextShape 1"/>
          <p:cNvSpPr txBox="1"/>
          <p:nvPr/>
        </p:nvSpPr>
        <p:spPr>
          <a:xfrm>
            <a:off x="628560" y="365040"/>
            <a:ext cx="7886520" cy="1325160"/>
          </a:xfrm>
          <a:prstGeom prst="rect">
            <a:avLst/>
          </a:prstGeom>
        </p:spPr>
        <p:txBody>
          <a:bodyPr anchor="ctr"/>
          <a:p>
            <a:pPr algn="ctr">
              <a:lnSpc>
                <a:spcPct val="100000"/>
              </a:lnSpc>
            </a:pPr>
            <a:r>
              <a:rPr lang="en-US" sz="4400">
                <a:solidFill>
                  <a:srgbClr val="000000"/>
                </a:solidFill>
                <a:latin typeface="Calibri Light"/>
              </a:rPr>
              <a:t>PRE-PROCESSING OF THE IMAGE</a:t>
            </a:r>
            <a:endParaRPr/>
          </a:p>
        </p:txBody>
      </p:sp>
      <p:sp>
        <p:nvSpPr>
          <p:cNvPr id="117" name="TextShape 2"/>
          <p:cNvSpPr txBox="1"/>
          <p:nvPr/>
        </p:nvSpPr>
        <p:spPr>
          <a:xfrm>
            <a:off x="628560" y="1825560"/>
            <a:ext cx="7886520" cy="4350960"/>
          </a:xfrm>
          <a:prstGeom prst="rect">
            <a:avLst/>
          </a:prstGeom>
        </p:spPr>
        <p:txBody>
          <a:bodyPr/>
          <a:p>
            <a:pPr>
              <a:lnSpc>
                <a:spcPct val="90000"/>
              </a:lnSpc>
              <a:buFont typeface="Arial"/>
              <a:buChar char="•"/>
            </a:pPr>
            <a:r>
              <a:rPr lang="en-US" sz="2800">
                <a:solidFill>
                  <a:srgbClr val="000000"/>
                </a:solidFill>
                <a:latin typeface="Calibri"/>
              </a:rPr>
              <a:t>Reducing the colors in the image using K-means clustering</a:t>
            </a:r>
            <a:endParaRPr/>
          </a:p>
          <a:p>
            <a:pPr>
              <a:lnSpc>
                <a:spcPct val="90000"/>
              </a:lnSpc>
              <a:buFont typeface="Arial"/>
              <a:buChar char="•"/>
            </a:pPr>
            <a:r>
              <a:rPr lang="en-US" sz="2800">
                <a:solidFill>
                  <a:srgbClr val="000000"/>
                </a:solidFill>
                <a:latin typeface="Calibri"/>
              </a:rPr>
              <a:t>Converting the reduced color image to grayscale image </a:t>
            </a:r>
            <a:endParaRPr/>
          </a:p>
          <a:p>
            <a:pPr>
              <a:lnSpc>
                <a:spcPct val="90000"/>
              </a:lnSpc>
            </a:pPr>
            <a:endParaRPr/>
          </a:p>
        </p:txBody>
      </p:sp>
      <p:pic>
        <p:nvPicPr>
          <p:cNvPr id="118" name="Picture 6" descr=""/>
          <p:cNvPicPr/>
          <p:nvPr/>
        </p:nvPicPr>
        <p:blipFill>
          <a:blip r:embed="rId1"/>
          <a:stretch>
            <a:fillRect/>
          </a:stretch>
        </p:blipFill>
        <p:spPr>
          <a:xfrm>
            <a:off x="924480" y="4047120"/>
            <a:ext cx="3756960" cy="2817720"/>
          </a:xfrm>
          <a:prstGeom prst="rect">
            <a:avLst/>
          </a:prstGeom>
          <a:ln>
            <a:noFill/>
          </a:ln>
        </p:spPr>
      </p:pic>
      <p:sp>
        <p:nvSpPr>
          <p:cNvPr id="119" name="CustomShape 3"/>
          <p:cNvSpPr/>
          <p:nvPr/>
        </p:nvSpPr>
        <p:spPr>
          <a:xfrm>
            <a:off x="5079960" y="4216320"/>
            <a:ext cx="3435120" cy="638280"/>
          </a:xfrm>
          <a:prstGeom prst="rect">
            <a:avLst/>
          </a:prstGeom>
          <a:noFill/>
          <a:ln>
            <a:noFill/>
          </a:ln>
        </p:spPr>
        <p:txBody>
          <a:bodyPr lIns="90000" rIns="90000" tIns="45000" bIns="45000"/>
          <a:p>
            <a:pPr>
              <a:lnSpc>
                <a:spcPct val="100000"/>
              </a:lnSpc>
            </a:pPr>
            <a:r>
              <a:rPr lang="en-IN">
                <a:solidFill>
                  <a:srgbClr val="000000"/>
                </a:solidFill>
                <a:latin typeface="Calibri"/>
              </a:rPr>
              <a:t>Fig. Original True Color Image</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20" name="Content Placeholder 3" descr=""/>
          <p:cNvPicPr/>
          <p:nvPr/>
        </p:nvPicPr>
        <p:blipFill>
          <a:blip r:embed="rId1"/>
          <a:stretch>
            <a:fillRect/>
          </a:stretch>
        </p:blipFill>
        <p:spPr>
          <a:xfrm>
            <a:off x="0" y="1167120"/>
            <a:ext cx="4562280" cy="3438360"/>
          </a:xfrm>
          <a:prstGeom prst="rect">
            <a:avLst/>
          </a:prstGeom>
          <a:ln>
            <a:noFill/>
          </a:ln>
        </p:spPr>
      </p:pic>
      <p:sp>
        <p:nvSpPr>
          <p:cNvPr id="121" name="CustomShape 1"/>
          <p:cNvSpPr/>
          <p:nvPr/>
        </p:nvSpPr>
        <p:spPr>
          <a:xfrm>
            <a:off x="240840" y="4861440"/>
            <a:ext cx="4080600" cy="364680"/>
          </a:xfrm>
          <a:prstGeom prst="rect">
            <a:avLst/>
          </a:prstGeom>
          <a:noFill/>
          <a:ln>
            <a:noFill/>
          </a:ln>
        </p:spPr>
        <p:txBody>
          <a:bodyPr lIns="90000" rIns="90000" tIns="45000" bIns="45000"/>
          <a:p>
            <a:pPr>
              <a:lnSpc>
                <a:spcPct val="100000"/>
              </a:lnSpc>
            </a:pPr>
            <a:r>
              <a:rPr lang="en-IN">
                <a:solidFill>
                  <a:srgbClr val="000000"/>
                </a:solidFill>
                <a:latin typeface="Calibri"/>
              </a:rPr>
              <a:t>Fig. Output of K-means clustering</a:t>
            </a:r>
            <a:endParaRPr/>
          </a:p>
        </p:txBody>
      </p:sp>
      <p:sp>
        <p:nvSpPr>
          <p:cNvPr id="122" name="CustomShape 2"/>
          <p:cNvSpPr/>
          <p:nvPr/>
        </p:nvSpPr>
        <p:spPr>
          <a:xfrm>
            <a:off x="4889160" y="4861440"/>
            <a:ext cx="3928320" cy="364680"/>
          </a:xfrm>
          <a:prstGeom prst="rect">
            <a:avLst/>
          </a:prstGeom>
          <a:noFill/>
          <a:ln>
            <a:noFill/>
          </a:ln>
        </p:spPr>
        <p:txBody>
          <a:bodyPr lIns="90000" rIns="90000" tIns="45000" bIns="45000"/>
          <a:p>
            <a:pPr>
              <a:lnSpc>
                <a:spcPct val="100000"/>
              </a:lnSpc>
            </a:pPr>
            <a:r>
              <a:rPr lang="en-IN">
                <a:solidFill>
                  <a:srgbClr val="000000"/>
                </a:solidFill>
                <a:latin typeface="Calibri"/>
              </a:rPr>
              <a:t>Fig. Grayscale converted image</a:t>
            </a:r>
            <a:endParaRPr/>
          </a:p>
        </p:txBody>
      </p:sp>
      <p:pic>
        <p:nvPicPr>
          <p:cNvPr id="123" name="Picture 5" descr=""/>
          <p:cNvPicPr/>
          <p:nvPr/>
        </p:nvPicPr>
        <p:blipFill>
          <a:blip r:embed="rId2"/>
          <a:stretch>
            <a:fillRect/>
          </a:stretch>
        </p:blipFill>
        <p:spPr>
          <a:xfrm>
            <a:off x="4562640" y="1167120"/>
            <a:ext cx="4581000" cy="343836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24" name="Picture 3" descr=""/>
          <p:cNvPicPr/>
          <p:nvPr/>
        </p:nvPicPr>
        <p:blipFill>
          <a:blip r:embed="rId1"/>
          <a:stretch>
            <a:fillRect/>
          </a:stretch>
        </p:blipFill>
        <p:spPr>
          <a:xfrm>
            <a:off x="136080" y="3043440"/>
            <a:ext cx="4376160" cy="3045960"/>
          </a:xfrm>
          <a:prstGeom prst="rect">
            <a:avLst/>
          </a:prstGeom>
          <a:ln>
            <a:noFill/>
          </a:ln>
        </p:spPr>
      </p:pic>
      <p:pic>
        <p:nvPicPr>
          <p:cNvPr id="125" name="Picture 4" descr=""/>
          <p:cNvPicPr/>
          <p:nvPr/>
        </p:nvPicPr>
        <p:blipFill>
          <a:blip r:embed="rId2"/>
          <a:stretch>
            <a:fillRect/>
          </a:stretch>
        </p:blipFill>
        <p:spPr>
          <a:xfrm>
            <a:off x="4741200" y="3043440"/>
            <a:ext cx="4259160" cy="3045960"/>
          </a:xfrm>
          <a:prstGeom prst="rect">
            <a:avLst/>
          </a:prstGeom>
          <a:ln>
            <a:noFill/>
          </a:ln>
        </p:spPr>
      </p:pic>
      <p:sp>
        <p:nvSpPr>
          <p:cNvPr id="126" name="CustomShape 1"/>
          <p:cNvSpPr/>
          <p:nvPr/>
        </p:nvSpPr>
        <p:spPr>
          <a:xfrm>
            <a:off x="1176120" y="6198480"/>
            <a:ext cx="2675160" cy="577080"/>
          </a:xfrm>
          <a:prstGeom prst="rect">
            <a:avLst/>
          </a:prstGeom>
          <a:noFill/>
          <a:ln>
            <a:noFill/>
          </a:ln>
        </p:spPr>
        <p:txBody>
          <a:bodyPr lIns="90000" rIns="90000" tIns="45000" bIns="45000"/>
          <a:p>
            <a:pPr>
              <a:lnSpc>
                <a:spcPct val="100000"/>
              </a:lnSpc>
            </a:pPr>
            <a:r>
              <a:rPr lang="en-IN" sz="1600">
                <a:solidFill>
                  <a:srgbClr val="000000"/>
                </a:solidFill>
                <a:latin typeface="Calibri"/>
              </a:rPr>
              <a:t>Fig. Output of K-means clustering</a:t>
            </a:r>
            <a:endParaRPr/>
          </a:p>
        </p:txBody>
      </p:sp>
      <p:sp>
        <p:nvSpPr>
          <p:cNvPr id="127" name="CustomShape 2"/>
          <p:cNvSpPr/>
          <p:nvPr/>
        </p:nvSpPr>
        <p:spPr>
          <a:xfrm>
            <a:off x="6149520" y="6198480"/>
            <a:ext cx="1960560" cy="577080"/>
          </a:xfrm>
          <a:prstGeom prst="rect">
            <a:avLst/>
          </a:prstGeom>
          <a:noFill/>
          <a:ln>
            <a:noFill/>
          </a:ln>
        </p:spPr>
        <p:txBody>
          <a:bodyPr lIns="90000" rIns="90000" tIns="45000" bIns="45000"/>
          <a:p>
            <a:pPr>
              <a:lnSpc>
                <a:spcPct val="100000"/>
              </a:lnSpc>
            </a:pPr>
            <a:r>
              <a:rPr lang="en-IN" sz="1600">
                <a:solidFill>
                  <a:srgbClr val="000000"/>
                </a:solidFill>
                <a:latin typeface="Calibri"/>
              </a:rPr>
              <a:t>Fig. Grayscale converted image</a:t>
            </a:r>
            <a:endParaRPr/>
          </a:p>
        </p:txBody>
      </p:sp>
      <p:pic>
        <p:nvPicPr>
          <p:cNvPr id="128" name="Picture 7" descr=""/>
          <p:cNvPicPr/>
          <p:nvPr/>
        </p:nvPicPr>
        <p:blipFill>
          <a:blip r:embed="rId3"/>
          <a:stretch>
            <a:fillRect/>
          </a:stretch>
        </p:blipFill>
        <p:spPr>
          <a:xfrm>
            <a:off x="2556000" y="217800"/>
            <a:ext cx="3912480" cy="2771280"/>
          </a:xfrm>
          <a:prstGeom prst="rect">
            <a:avLst/>
          </a:prstGeom>
          <a:ln>
            <a:noFill/>
          </a:ln>
        </p:spPr>
      </p:pic>
      <p:sp>
        <p:nvSpPr>
          <p:cNvPr id="129" name="CustomShape 3"/>
          <p:cNvSpPr/>
          <p:nvPr/>
        </p:nvSpPr>
        <p:spPr>
          <a:xfrm>
            <a:off x="6790680" y="511560"/>
            <a:ext cx="1980720" cy="639000"/>
          </a:xfrm>
          <a:prstGeom prst="rect">
            <a:avLst/>
          </a:prstGeom>
          <a:noFill/>
          <a:ln>
            <a:noFill/>
          </a:ln>
        </p:spPr>
        <p:txBody>
          <a:bodyPr lIns="90000" rIns="90000" tIns="45000" bIns="45000"/>
          <a:p>
            <a:pPr>
              <a:lnSpc>
                <a:spcPct val="100000"/>
              </a:lnSpc>
            </a:pPr>
            <a:r>
              <a:rPr lang="en-IN">
                <a:solidFill>
                  <a:srgbClr val="000000"/>
                </a:solidFill>
                <a:latin typeface="Calibri"/>
              </a:rPr>
              <a:t>Fig. True color        image</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TextShape 1"/>
          <p:cNvSpPr txBox="1"/>
          <p:nvPr/>
        </p:nvSpPr>
        <p:spPr>
          <a:xfrm>
            <a:off x="628560" y="365040"/>
            <a:ext cx="7886520" cy="1325160"/>
          </a:xfrm>
          <a:prstGeom prst="rect">
            <a:avLst/>
          </a:prstGeom>
        </p:spPr>
        <p:txBody>
          <a:bodyPr anchor="ctr"/>
          <a:p>
            <a:pPr algn="ctr">
              <a:lnSpc>
                <a:spcPct val="100000"/>
              </a:lnSpc>
            </a:pPr>
            <a:r>
              <a:rPr lang="en-US" sz="4400">
                <a:solidFill>
                  <a:srgbClr val="000000"/>
                </a:solidFill>
                <a:latin typeface="Calibri Light"/>
              </a:rPr>
              <a:t>Calculating Stroke Width Transform</a:t>
            </a:r>
            <a:endParaRPr/>
          </a:p>
        </p:txBody>
      </p:sp>
      <p:sp>
        <p:nvSpPr>
          <p:cNvPr id="131" name="TextShape 2"/>
          <p:cNvSpPr txBox="1"/>
          <p:nvPr/>
        </p:nvSpPr>
        <p:spPr>
          <a:xfrm>
            <a:off x="628560" y="1825560"/>
            <a:ext cx="7886520" cy="4350960"/>
          </a:xfrm>
          <a:prstGeom prst="rect">
            <a:avLst/>
          </a:prstGeom>
        </p:spPr>
        <p:txBody>
          <a:bodyPr/>
          <a:p>
            <a:pPr>
              <a:lnSpc>
                <a:spcPct val="100000"/>
              </a:lnSpc>
            </a:pPr>
            <a:endParaRPr/>
          </a:p>
          <a:p>
            <a:pPr>
              <a:lnSpc>
                <a:spcPct val="90000"/>
              </a:lnSpc>
              <a:buFont typeface="Arial"/>
              <a:buChar char="•"/>
            </a:pPr>
            <a:r>
              <a:rPr lang="en-US" sz="2800">
                <a:solidFill>
                  <a:srgbClr val="000000"/>
                </a:solidFill>
                <a:latin typeface="Calibri"/>
              </a:rPr>
              <a:t>First, all pixels are initialized with 255 as their stroke width in a separate SWT matrix</a:t>
            </a:r>
            <a:endParaRPr/>
          </a:p>
          <a:p>
            <a:pPr>
              <a:lnSpc>
                <a:spcPct val="90000"/>
              </a:lnSpc>
            </a:pPr>
            <a:endParaRPr/>
          </a:p>
          <a:p>
            <a:pPr>
              <a:lnSpc>
                <a:spcPct val="90000"/>
              </a:lnSpc>
              <a:buFont typeface="Arial"/>
              <a:buChar char="•"/>
            </a:pPr>
            <a:r>
              <a:rPr lang="en-US" sz="2800">
                <a:solidFill>
                  <a:srgbClr val="000000"/>
                </a:solidFill>
                <a:latin typeface="Calibri"/>
              </a:rPr>
              <a:t>Then, we calculate the edge map of the image by using the Canny edge detector</a:t>
            </a:r>
            <a:endParaRPr/>
          </a:p>
          <a:p>
            <a:pPr>
              <a:lnSpc>
                <a:spcPct val="90000"/>
              </a:lnSpc>
            </a:pPr>
            <a:endParaRPr/>
          </a:p>
          <a:p>
            <a:pPr>
              <a:lnSpc>
                <a:spcPct val="100000"/>
              </a:lnSpc>
            </a:pPr>
            <a:endParaRPr/>
          </a:p>
          <a:p>
            <a:pPr>
              <a:lnSpc>
                <a:spcPct val="90000"/>
              </a:lnSpc>
            </a:pPr>
            <a:endParaRPr/>
          </a:p>
          <a:p>
            <a:pPr>
              <a:lnSpc>
                <a:spcPct val="90000"/>
              </a:lnSpc>
            </a:pP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TextShape 1"/>
          <p:cNvSpPr txBox="1"/>
          <p:nvPr/>
        </p:nvSpPr>
        <p:spPr>
          <a:xfrm>
            <a:off x="628560" y="365040"/>
            <a:ext cx="7886520" cy="1325160"/>
          </a:xfrm>
          <a:prstGeom prst="rect">
            <a:avLst/>
          </a:prstGeom>
        </p:spPr>
        <p:txBody>
          <a:bodyPr anchor="ctr"/>
          <a:p>
            <a:pPr algn="ctr">
              <a:lnSpc>
                <a:spcPct val="100000"/>
              </a:lnSpc>
            </a:pPr>
            <a:r>
              <a:rPr lang="en-US" sz="4400">
                <a:solidFill>
                  <a:srgbClr val="000000"/>
                </a:solidFill>
                <a:latin typeface="Calibri Light"/>
              </a:rPr>
              <a:t>CANNY EDGE DETECTOR</a:t>
            </a:r>
            <a:endParaRPr/>
          </a:p>
        </p:txBody>
      </p:sp>
      <p:sp>
        <p:nvSpPr>
          <p:cNvPr id="133" name="TextShape 2"/>
          <p:cNvSpPr txBox="1"/>
          <p:nvPr/>
        </p:nvSpPr>
        <p:spPr>
          <a:xfrm>
            <a:off x="628560" y="1825560"/>
            <a:ext cx="7886520" cy="4350960"/>
          </a:xfrm>
          <a:prstGeom prst="rect">
            <a:avLst/>
          </a:prstGeom>
        </p:spPr>
        <p:txBody>
          <a:bodyPr/>
          <a:p>
            <a:pPr>
              <a:lnSpc>
                <a:spcPct val="90000"/>
              </a:lnSpc>
              <a:buFont typeface="Arial"/>
              <a:buChar char="•"/>
            </a:pPr>
            <a:r>
              <a:rPr lang="en-US" sz="2800">
                <a:solidFill>
                  <a:srgbClr val="000000"/>
                </a:solidFill>
                <a:latin typeface="Calibri"/>
              </a:rPr>
              <a:t>Filter out any noise in the original image using Gaussian filter</a:t>
            </a:r>
            <a:endParaRPr/>
          </a:p>
          <a:p>
            <a:pPr>
              <a:lnSpc>
                <a:spcPct val="90000"/>
              </a:lnSpc>
              <a:buFont typeface="Arial"/>
              <a:buChar char="•"/>
            </a:pPr>
            <a:r>
              <a:rPr lang="en-US" sz="2800">
                <a:solidFill>
                  <a:srgbClr val="000000"/>
                </a:solidFill>
                <a:latin typeface="Calibri"/>
              </a:rPr>
              <a:t>Find the intensity gradients of the image using Sobel Operator</a:t>
            </a:r>
            <a:endParaRPr/>
          </a:p>
          <a:p>
            <a:pPr>
              <a:lnSpc>
                <a:spcPct val="90000"/>
              </a:lnSpc>
              <a:buFont typeface="Arial"/>
              <a:buChar char="•"/>
            </a:pPr>
            <a:r>
              <a:rPr lang="en-US" sz="2800">
                <a:solidFill>
                  <a:srgbClr val="000000"/>
                </a:solidFill>
                <a:latin typeface="Calibri"/>
              </a:rPr>
              <a:t>Apply non-maximum suppression to get rid of spurious response to edge detection</a:t>
            </a:r>
            <a:endParaRPr/>
          </a:p>
          <a:p>
            <a:pPr>
              <a:lnSpc>
                <a:spcPct val="90000"/>
              </a:lnSpc>
              <a:buFont typeface="Arial"/>
              <a:buChar char="•"/>
            </a:pPr>
            <a:r>
              <a:rPr lang="en-US" sz="2800">
                <a:solidFill>
                  <a:srgbClr val="000000"/>
                </a:solidFill>
                <a:latin typeface="Calibri"/>
              </a:rPr>
              <a:t>Apply double threshold to determine potential edges</a:t>
            </a:r>
            <a:endParaRPr/>
          </a:p>
          <a:p>
            <a:pPr>
              <a:lnSpc>
                <a:spcPct val="90000"/>
              </a:lnSpc>
              <a:buFont typeface="Arial"/>
              <a:buChar char="•"/>
            </a:pPr>
            <a:r>
              <a:rPr lang="en-US" sz="2800">
                <a:solidFill>
                  <a:srgbClr val="000000"/>
                </a:solidFill>
                <a:latin typeface="Calibri"/>
              </a:rPr>
              <a:t>Track edge by hysteresis: Finalize the detection of edges by suppressing all the other edges that are weak and not connected to strong edges</a:t>
            </a:r>
            <a:endParaRPr/>
          </a:p>
          <a:p>
            <a:pPr>
              <a:lnSpc>
                <a:spcPct val="90000"/>
              </a:lnSpc>
            </a:pP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4" name="Content Placeholder 3" descr=""/>
          <p:cNvPicPr/>
          <p:nvPr/>
        </p:nvPicPr>
        <p:blipFill>
          <a:blip r:embed="rId1"/>
          <a:stretch>
            <a:fillRect/>
          </a:stretch>
        </p:blipFill>
        <p:spPr>
          <a:xfrm>
            <a:off x="0" y="1436040"/>
            <a:ext cx="4571640" cy="3463920"/>
          </a:xfrm>
          <a:prstGeom prst="rect">
            <a:avLst/>
          </a:prstGeom>
          <a:ln>
            <a:noFill/>
          </a:ln>
        </p:spPr>
      </p:pic>
      <p:pic>
        <p:nvPicPr>
          <p:cNvPr id="135" name="Picture 4" descr=""/>
          <p:cNvPicPr/>
          <p:nvPr/>
        </p:nvPicPr>
        <p:blipFill>
          <a:blip r:embed="rId2"/>
          <a:stretch>
            <a:fillRect/>
          </a:stretch>
        </p:blipFill>
        <p:spPr>
          <a:xfrm>
            <a:off x="4572000" y="1436040"/>
            <a:ext cx="4607280" cy="3463920"/>
          </a:xfrm>
          <a:prstGeom prst="rect">
            <a:avLst/>
          </a:prstGeom>
          <a:ln>
            <a:noFill/>
          </a:ln>
        </p:spPr>
      </p:pic>
      <p:sp>
        <p:nvSpPr>
          <p:cNvPr id="136" name="CustomShape 1"/>
          <p:cNvSpPr/>
          <p:nvPr/>
        </p:nvSpPr>
        <p:spPr>
          <a:xfrm>
            <a:off x="677160" y="5130720"/>
            <a:ext cx="3216960" cy="364680"/>
          </a:xfrm>
          <a:prstGeom prst="rect">
            <a:avLst/>
          </a:prstGeom>
          <a:noFill/>
          <a:ln>
            <a:noFill/>
          </a:ln>
        </p:spPr>
        <p:txBody>
          <a:bodyPr lIns="90000" rIns="90000" tIns="45000" bIns="45000"/>
          <a:p>
            <a:pPr>
              <a:lnSpc>
                <a:spcPct val="100000"/>
              </a:lnSpc>
            </a:pPr>
            <a:r>
              <a:rPr lang="en-IN">
                <a:solidFill>
                  <a:srgbClr val="000000"/>
                </a:solidFill>
                <a:latin typeface="Calibri"/>
              </a:rPr>
              <a:t>Fig. Grayscale image</a:t>
            </a:r>
            <a:endParaRPr/>
          </a:p>
        </p:txBody>
      </p:sp>
      <p:sp>
        <p:nvSpPr>
          <p:cNvPr id="137" name="CustomShape 2"/>
          <p:cNvSpPr/>
          <p:nvPr/>
        </p:nvSpPr>
        <p:spPr>
          <a:xfrm>
            <a:off x="4909320" y="5130720"/>
            <a:ext cx="3962160" cy="364680"/>
          </a:xfrm>
          <a:prstGeom prst="rect">
            <a:avLst/>
          </a:prstGeom>
          <a:noFill/>
          <a:ln>
            <a:noFill/>
          </a:ln>
        </p:spPr>
        <p:txBody>
          <a:bodyPr lIns="90000" rIns="90000" tIns="45000" bIns="45000"/>
          <a:p>
            <a:pPr>
              <a:lnSpc>
                <a:spcPct val="100000"/>
              </a:lnSpc>
            </a:pPr>
            <a:r>
              <a:rPr lang="en-IN">
                <a:solidFill>
                  <a:srgbClr val="000000"/>
                </a:solidFill>
                <a:latin typeface="Calibri"/>
              </a:rPr>
              <a:t>Fig. Corresponding edge image</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CustomShape 1"/>
          <p:cNvSpPr/>
          <p:nvPr/>
        </p:nvSpPr>
        <p:spPr>
          <a:xfrm>
            <a:off x="1225440" y="5329080"/>
            <a:ext cx="2573640" cy="364680"/>
          </a:xfrm>
          <a:prstGeom prst="rect">
            <a:avLst/>
          </a:prstGeom>
          <a:noFill/>
          <a:ln>
            <a:noFill/>
          </a:ln>
        </p:spPr>
        <p:txBody>
          <a:bodyPr lIns="90000" rIns="90000" tIns="45000" bIns="45000"/>
          <a:p>
            <a:pPr>
              <a:lnSpc>
                <a:spcPct val="100000"/>
              </a:lnSpc>
            </a:pPr>
            <a:r>
              <a:rPr lang="en-IN">
                <a:solidFill>
                  <a:srgbClr val="000000"/>
                </a:solidFill>
                <a:latin typeface="Calibri"/>
              </a:rPr>
              <a:t>   </a:t>
            </a:r>
            <a:r>
              <a:rPr lang="en-IN">
                <a:solidFill>
                  <a:srgbClr val="000000"/>
                </a:solidFill>
                <a:latin typeface="Calibri"/>
              </a:rPr>
              <a:t>Fig. Original Image</a:t>
            </a:r>
            <a:endParaRPr/>
          </a:p>
        </p:txBody>
      </p:sp>
      <p:sp>
        <p:nvSpPr>
          <p:cNvPr id="139" name="CustomShape 2"/>
          <p:cNvSpPr/>
          <p:nvPr/>
        </p:nvSpPr>
        <p:spPr>
          <a:xfrm>
            <a:off x="5312520" y="5398200"/>
            <a:ext cx="2549520" cy="639000"/>
          </a:xfrm>
          <a:prstGeom prst="rect">
            <a:avLst/>
          </a:prstGeom>
          <a:noFill/>
          <a:ln>
            <a:noFill/>
          </a:ln>
        </p:spPr>
        <p:txBody>
          <a:bodyPr lIns="90000" rIns="90000" tIns="45000" bIns="45000"/>
          <a:p>
            <a:pPr>
              <a:lnSpc>
                <a:spcPct val="100000"/>
              </a:lnSpc>
            </a:pPr>
            <a:r>
              <a:rPr lang="en-IN">
                <a:solidFill>
                  <a:srgbClr val="000000"/>
                </a:solidFill>
                <a:latin typeface="Calibri"/>
              </a:rPr>
              <a:t>Fig. Corresponding Edge Image</a:t>
            </a:r>
            <a:endParaRPr/>
          </a:p>
        </p:txBody>
      </p:sp>
      <p:pic>
        <p:nvPicPr>
          <p:cNvPr id="140" name="Picture 5" descr=""/>
          <p:cNvPicPr/>
          <p:nvPr/>
        </p:nvPicPr>
        <p:blipFill>
          <a:blip r:embed="rId1"/>
          <a:stretch>
            <a:fillRect/>
          </a:stretch>
        </p:blipFill>
        <p:spPr>
          <a:xfrm>
            <a:off x="408600" y="2136960"/>
            <a:ext cx="4018680" cy="3008520"/>
          </a:xfrm>
          <a:prstGeom prst="rect">
            <a:avLst/>
          </a:prstGeom>
          <a:ln>
            <a:noFill/>
          </a:ln>
        </p:spPr>
      </p:pic>
      <p:pic>
        <p:nvPicPr>
          <p:cNvPr id="141" name="Picture 6" descr=""/>
          <p:cNvPicPr/>
          <p:nvPr/>
        </p:nvPicPr>
        <p:blipFill>
          <a:blip r:embed="rId2"/>
          <a:stretch>
            <a:fillRect/>
          </a:stretch>
        </p:blipFill>
        <p:spPr>
          <a:xfrm>
            <a:off x="4912560" y="2136960"/>
            <a:ext cx="4001040" cy="300852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TextShape 1"/>
          <p:cNvSpPr txBox="1"/>
          <p:nvPr/>
        </p:nvSpPr>
        <p:spPr>
          <a:xfrm>
            <a:off x="309960" y="389520"/>
            <a:ext cx="8410320" cy="5723280"/>
          </a:xfrm>
          <a:prstGeom prst="rect">
            <a:avLst/>
          </a:prstGeom>
        </p:spPr>
        <p:txBody>
          <a:bodyPr/>
          <a:p>
            <a:pPr>
              <a:lnSpc>
                <a:spcPct val="90000"/>
              </a:lnSpc>
              <a:buFont typeface="Arial"/>
              <a:buChar char="•"/>
            </a:pPr>
            <a:r>
              <a:rPr lang="en-US" sz="2600">
                <a:solidFill>
                  <a:srgbClr val="000000"/>
                </a:solidFill>
                <a:latin typeface="Calibri"/>
              </a:rPr>
              <a:t>Using Sobel Operator, we calculate gradient direction(angle) for the edge pixels</a:t>
            </a:r>
            <a:endParaRPr/>
          </a:p>
          <a:p>
            <a:pPr>
              <a:lnSpc>
                <a:spcPct val="100000"/>
              </a:lnSpc>
            </a:pPr>
            <a:endParaRPr/>
          </a:p>
          <a:p>
            <a:pPr>
              <a:lnSpc>
                <a:spcPct val="90000"/>
              </a:lnSpc>
            </a:pPr>
            <a:endParaRPr/>
          </a:p>
          <a:p>
            <a:pPr>
              <a:lnSpc>
                <a:spcPct val="90000"/>
              </a:lnSpc>
              <a:buFont typeface="Arial"/>
              <a:buChar char="•"/>
            </a:pPr>
            <a:r>
              <a:rPr lang="en-US" sz="2600">
                <a:solidFill>
                  <a:srgbClr val="000000"/>
                </a:solidFill>
                <a:latin typeface="Calibri"/>
              </a:rPr>
              <a:t>We start from an edge pixel and move in its gradient direction till we reach some other edge pixel.</a:t>
            </a:r>
            <a:endParaRPr/>
          </a:p>
          <a:p>
            <a:pPr>
              <a:lnSpc>
                <a:spcPct val="90000"/>
              </a:lnSpc>
            </a:pPr>
            <a:endParaRPr/>
          </a:p>
          <a:p>
            <a:pPr>
              <a:lnSpc>
                <a:spcPct val="90000"/>
              </a:lnSpc>
              <a:buFont typeface="Arial"/>
              <a:buChar char="•"/>
            </a:pPr>
            <a:r>
              <a:rPr lang="en-US" sz="2600">
                <a:solidFill>
                  <a:srgbClr val="000000"/>
                </a:solidFill>
                <a:latin typeface="Calibri"/>
              </a:rPr>
              <a:t>If the gradient direction at the second edge pixel is same as the first edge pixel, then we assign each pixel in the ray, the distance between the two edge pixels as the stroke width, unless it already has a lower value</a:t>
            </a:r>
            <a:endParaRPr/>
          </a:p>
          <a:p>
            <a:pPr>
              <a:lnSpc>
                <a:spcPct val="90000"/>
              </a:lnSpc>
              <a:buFont typeface="Arial"/>
              <a:buChar char="•"/>
            </a:pPr>
            <a:r>
              <a:rPr lang="en-US" sz="2600">
                <a:solidFill>
                  <a:srgbClr val="000000"/>
                </a:solidFill>
                <a:latin typeface="Calibri"/>
              </a:rPr>
              <a:t>If other pixel with same gradient direction is not found, then the whole ray is discarded.</a:t>
            </a:r>
            <a:endParaRPr/>
          </a:p>
          <a:p>
            <a:pPr>
              <a:lnSpc>
                <a:spcPct val="90000"/>
              </a:lnSpc>
            </a:pPr>
            <a:endParaRPr/>
          </a:p>
          <a:p>
            <a:pPr>
              <a:lnSpc>
                <a:spcPct val="90000"/>
              </a:lnSpc>
            </a:pPr>
            <a:endParaRPr/>
          </a:p>
        </p:txBody>
      </p:sp>
      <p:pic>
        <p:nvPicPr>
          <p:cNvPr id="143" name="Picture 3" descr=""/>
          <p:cNvPicPr/>
          <p:nvPr/>
        </p:nvPicPr>
        <p:blipFill>
          <a:blip r:embed="rId1"/>
          <a:stretch>
            <a:fillRect/>
          </a:stretch>
        </p:blipFill>
        <p:spPr>
          <a:xfrm>
            <a:off x="2914920" y="1495440"/>
            <a:ext cx="2486160" cy="45144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TextShape 1"/>
          <p:cNvSpPr txBox="1"/>
          <p:nvPr/>
        </p:nvSpPr>
        <p:spPr>
          <a:xfrm>
            <a:off x="628560" y="558720"/>
            <a:ext cx="7886520" cy="5617800"/>
          </a:xfrm>
          <a:prstGeom prst="rect">
            <a:avLst/>
          </a:prstGeom>
        </p:spPr>
        <p:txBody>
          <a:bodyPr/>
          <a:p>
            <a:pPr>
              <a:lnSpc>
                <a:spcPct val="90000"/>
              </a:lnSpc>
              <a:buFont typeface="Arial"/>
              <a:buChar char="•"/>
            </a:pPr>
            <a:r>
              <a:rPr lang="en-US" sz="2600">
                <a:solidFill>
                  <a:srgbClr val="000000"/>
                </a:solidFill>
                <a:latin typeface="Calibri"/>
              </a:rPr>
              <a:t>After getting the gradient direction, since we could only move in one of the eight adjacent pixels, we were mapping each gradient direction to four angles i.e. 0 , 45 , 90 ,135</a:t>
            </a:r>
            <a:endParaRPr/>
          </a:p>
          <a:p>
            <a:pPr>
              <a:lnSpc>
                <a:spcPct val="90000"/>
              </a:lnSpc>
            </a:pPr>
            <a:endParaRPr/>
          </a:p>
          <a:p>
            <a:pPr>
              <a:lnSpc>
                <a:spcPct val="100000"/>
              </a:lnSpc>
            </a:pPr>
            <a:endParaRPr/>
          </a:p>
        </p:txBody>
      </p:sp>
      <p:pic>
        <p:nvPicPr>
          <p:cNvPr id="145" name="Picture 3" descr=""/>
          <p:cNvPicPr/>
          <p:nvPr/>
        </p:nvPicPr>
        <p:blipFill>
          <a:blip r:embed="rId1"/>
          <a:stretch>
            <a:fillRect/>
          </a:stretch>
        </p:blipFill>
        <p:spPr>
          <a:xfrm>
            <a:off x="450000" y="2646000"/>
            <a:ext cx="3050280" cy="1828080"/>
          </a:xfrm>
          <a:prstGeom prst="rect">
            <a:avLst/>
          </a:prstGeom>
          <a:ln>
            <a:noFill/>
          </a:ln>
        </p:spPr>
      </p:pic>
      <p:pic>
        <p:nvPicPr>
          <p:cNvPr id="146" name="Picture 4" descr=""/>
          <p:cNvPicPr/>
          <p:nvPr/>
        </p:nvPicPr>
        <p:blipFill>
          <a:blip r:embed="rId2"/>
          <a:stretch>
            <a:fillRect/>
          </a:stretch>
        </p:blipFill>
        <p:spPr>
          <a:xfrm>
            <a:off x="4119480" y="1652040"/>
            <a:ext cx="4573800" cy="3431520"/>
          </a:xfrm>
          <a:prstGeom prst="rect">
            <a:avLst/>
          </a:prstGeom>
          <a:ln>
            <a:noFill/>
          </a:ln>
        </p:spPr>
      </p:pic>
      <p:sp>
        <p:nvSpPr>
          <p:cNvPr id="147" name="CustomShape 2"/>
          <p:cNvSpPr/>
          <p:nvPr/>
        </p:nvSpPr>
        <p:spPr>
          <a:xfrm>
            <a:off x="539280" y="5565600"/>
            <a:ext cx="8065080" cy="486360"/>
          </a:xfrm>
          <a:prstGeom prst="rect">
            <a:avLst/>
          </a:prstGeom>
          <a:noFill/>
          <a:ln>
            <a:noFill/>
          </a:ln>
        </p:spPr>
        <p:txBody>
          <a:bodyPr lIns="90000" rIns="90000" tIns="45000" bIns="45000"/>
          <a:p>
            <a:pPr>
              <a:lnSpc>
                <a:spcPct val="100000"/>
              </a:lnSpc>
              <a:buFont typeface="Arial"/>
              <a:buChar char="•"/>
            </a:pPr>
            <a:r>
              <a:rPr lang="en-IN" sz="2600">
                <a:solidFill>
                  <a:srgbClr val="000000"/>
                </a:solidFill>
                <a:latin typeface="Calibri"/>
              </a:rPr>
              <a:t>Did  not work well with large text size</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TextShape 1"/>
          <p:cNvSpPr txBox="1"/>
          <p:nvPr/>
        </p:nvSpPr>
        <p:spPr>
          <a:xfrm>
            <a:off x="628560" y="1146960"/>
            <a:ext cx="7886520" cy="977760"/>
          </a:xfrm>
          <a:prstGeom prst="rect">
            <a:avLst/>
          </a:prstGeom>
        </p:spPr>
        <p:txBody>
          <a:bodyPr anchor="ctr"/>
          <a:p>
            <a:pPr algn="ctr">
              <a:lnSpc>
                <a:spcPct val="100000"/>
              </a:lnSpc>
            </a:pPr>
            <a:r>
              <a:rPr lang="en-US" sz="4400">
                <a:solidFill>
                  <a:srgbClr val="000000"/>
                </a:solidFill>
                <a:latin typeface="Calibri Light"/>
              </a:rPr>
              <a:t> </a:t>
            </a:r>
            <a:r>
              <a:rPr lang="en-US" sz="4400">
                <a:solidFill>
                  <a:srgbClr val="000000"/>
                </a:solidFill>
                <a:latin typeface="Calibri Light"/>
              </a:rPr>
              <a:t>OBJECTIVE</a:t>
            </a:r>
            <a:endParaRPr/>
          </a:p>
        </p:txBody>
      </p:sp>
      <p:sp>
        <p:nvSpPr>
          <p:cNvPr id="82" name="TextShape 2"/>
          <p:cNvSpPr txBox="1"/>
          <p:nvPr/>
        </p:nvSpPr>
        <p:spPr>
          <a:xfrm>
            <a:off x="628560" y="1825560"/>
            <a:ext cx="7886520" cy="4350960"/>
          </a:xfrm>
          <a:prstGeom prst="rect">
            <a:avLst/>
          </a:prstGeom>
        </p:spPr>
        <p:txBody>
          <a:bodyPr/>
          <a:p>
            <a:pPr>
              <a:lnSpc>
                <a:spcPct val="100000"/>
              </a:lnSpc>
            </a:pPr>
            <a:endParaRPr/>
          </a:p>
          <a:p>
            <a:pPr>
              <a:lnSpc>
                <a:spcPct val="90000"/>
              </a:lnSpc>
              <a:buFont typeface="Arial"/>
              <a:buChar char="•"/>
            </a:pPr>
            <a:r>
              <a:rPr lang="en-US" sz="2800">
                <a:solidFill>
                  <a:srgbClr val="000000"/>
                </a:solidFill>
                <a:latin typeface="Calibri"/>
              </a:rPr>
              <a:t>Implement text detection on Computer generated images as well as natural images</a:t>
            </a:r>
            <a:endParaRPr/>
          </a:p>
          <a:p>
            <a:pPr>
              <a:lnSpc>
                <a:spcPct val="90000"/>
              </a:lnSpc>
              <a:buFont typeface="Arial"/>
              <a:buChar char="•"/>
            </a:pPr>
            <a:r>
              <a:rPr lang="en-US" sz="2800">
                <a:solidFill>
                  <a:srgbClr val="000000"/>
                </a:solidFill>
                <a:latin typeface="Calibri"/>
              </a:rPr>
              <a:t>Development package used: Python 2.7.3</a:t>
            </a:r>
            <a:endParaRPr/>
          </a:p>
          <a:p>
            <a:pPr>
              <a:lnSpc>
                <a:spcPct val="100000"/>
              </a:lnSpc>
            </a:pP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TextShape 1"/>
          <p:cNvSpPr txBox="1"/>
          <p:nvPr/>
        </p:nvSpPr>
        <p:spPr>
          <a:xfrm>
            <a:off x="502920" y="259200"/>
            <a:ext cx="7886520" cy="3345480"/>
          </a:xfrm>
          <a:prstGeom prst="rect">
            <a:avLst/>
          </a:prstGeom>
        </p:spPr>
        <p:txBody>
          <a:bodyPr/>
          <a:p>
            <a:pPr>
              <a:lnSpc>
                <a:spcPct val="90000"/>
              </a:lnSpc>
              <a:buFont typeface="Arial"/>
              <a:buChar char="•"/>
            </a:pPr>
            <a:r>
              <a:rPr lang="en-US" sz="2800">
                <a:solidFill>
                  <a:srgbClr val="000000"/>
                </a:solidFill>
                <a:latin typeface="Calibri"/>
              </a:rPr>
              <a:t>Alternate traversal method was used</a:t>
            </a:r>
            <a:endParaRPr/>
          </a:p>
          <a:p>
            <a:pPr>
              <a:lnSpc>
                <a:spcPct val="90000"/>
              </a:lnSpc>
              <a:buFont typeface="Arial"/>
              <a:buChar char="•"/>
            </a:pPr>
            <a:r>
              <a:rPr lang="en-US" sz="2800">
                <a:solidFill>
                  <a:srgbClr val="000000"/>
                </a:solidFill>
                <a:latin typeface="Calibri"/>
              </a:rPr>
              <a:t>Start from an edge pixel with ray length ‘r’ set as 1</a:t>
            </a:r>
            <a:endParaRPr/>
          </a:p>
          <a:p>
            <a:pPr>
              <a:lnSpc>
                <a:spcPct val="90000"/>
              </a:lnSpc>
              <a:buFont typeface="Arial"/>
              <a:buChar char="•"/>
            </a:pPr>
            <a:r>
              <a:rPr lang="en-US" sz="2800">
                <a:solidFill>
                  <a:srgbClr val="000000"/>
                </a:solidFill>
                <a:latin typeface="Calibri"/>
              </a:rPr>
              <a:t> </a:t>
            </a:r>
            <a:r>
              <a:rPr lang="en-US" sz="2800">
                <a:solidFill>
                  <a:srgbClr val="000000"/>
                </a:solidFill>
                <a:latin typeface="Calibri"/>
              </a:rPr>
              <a:t>First move in horizontal direction as r*cos(x) and then in vertical direction as r*sin(x) and increment ray length ‘r’.</a:t>
            </a:r>
            <a:endParaRPr/>
          </a:p>
          <a:p>
            <a:pPr>
              <a:lnSpc>
                <a:spcPct val="90000"/>
              </a:lnSpc>
              <a:buFont typeface="Arial"/>
              <a:buChar char="•"/>
            </a:pPr>
            <a:r>
              <a:rPr lang="en-US" sz="2800">
                <a:solidFill>
                  <a:srgbClr val="000000"/>
                </a:solidFill>
                <a:latin typeface="Calibri"/>
              </a:rPr>
              <a:t>‘</a:t>
            </a:r>
            <a:r>
              <a:rPr lang="en-US" sz="2800">
                <a:solidFill>
                  <a:srgbClr val="000000"/>
                </a:solidFill>
                <a:latin typeface="Calibri"/>
              </a:rPr>
              <a:t>x’ is the gradient direction</a:t>
            </a:r>
            <a:endParaRPr/>
          </a:p>
        </p:txBody>
      </p:sp>
      <p:pic>
        <p:nvPicPr>
          <p:cNvPr id="149" name="Picture 3" descr=""/>
          <p:cNvPicPr/>
          <p:nvPr/>
        </p:nvPicPr>
        <p:blipFill>
          <a:blip r:embed="rId1"/>
          <a:stretch>
            <a:fillRect/>
          </a:stretch>
        </p:blipFill>
        <p:spPr>
          <a:xfrm>
            <a:off x="4177440" y="3605400"/>
            <a:ext cx="4212000" cy="2625840"/>
          </a:xfrm>
          <a:prstGeom prst="rect">
            <a:avLst/>
          </a:prstGeom>
          <a:ln>
            <a:noFill/>
          </a:ln>
        </p:spPr>
      </p:pic>
      <p:pic>
        <p:nvPicPr>
          <p:cNvPr id="150" name="Picture 1" descr=""/>
          <p:cNvPicPr/>
          <p:nvPr/>
        </p:nvPicPr>
        <p:blipFill>
          <a:blip r:embed="rId2"/>
          <a:stretch>
            <a:fillRect/>
          </a:stretch>
        </p:blipFill>
        <p:spPr>
          <a:xfrm>
            <a:off x="742680" y="3519720"/>
            <a:ext cx="2796480" cy="279648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TextShape 1"/>
          <p:cNvSpPr txBox="1"/>
          <p:nvPr/>
        </p:nvSpPr>
        <p:spPr>
          <a:xfrm>
            <a:off x="672120" y="486720"/>
            <a:ext cx="7886520" cy="4350960"/>
          </a:xfrm>
          <a:prstGeom prst="rect">
            <a:avLst/>
          </a:prstGeom>
        </p:spPr>
        <p:txBody>
          <a:bodyPr/>
          <a:p>
            <a:pPr>
              <a:lnSpc>
                <a:spcPct val="90000"/>
              </a:lnSpc>
              <a:buFont typeface="Arial"/>
              <a:buChar char="•"/>
            </a:pPr>
            <a:r>
              <a:rPr lang="en-US" sz="2800">
                <a:solidFill>
                  <a:srgbClr val="000000"/>
                </a:solidFill>
                <a:latin typeface="Calibri"/>
              </a:rPr>
              <a:t>Number of pixels in a valid stroke, is assigned as the stroke width to each pixel in that ray in the SWT matrix</a:t>
            </a:r>
            <a:endParaRPr/>
          </a:p>
          <a:p>
            <a:pPr>
              <a:lnSpc>
                <a:spcPct val="90000"/>
              </a:lnSpc>
              <a:buFont typeface="Arial"/>
              <a:buChar char="•"/>
            </a:pPr>
            <a:r>
              <a:rPr lang="en-US" sz="2800">
                <a:solidFill>
                  <a:srgbClr val="000000"/>
                </a:solidFill>
                <a:latin typeface="Calibri"/>
              </a:rPr>
              <a:t>Valid stroke width is the one in which the end edge pixel has a gradient difference between –pi/2 and +pi/2 from start edge pixel</a:t>
            </a:r>
            <a:endParaRPr/>
          </a:p>
          <a:p>
            <a:pPr>
              <a:lnSpc>
                <a:spcPct val="90000"/>
              </a:lnSpc>
              <a:buFont typeface="Arial"/>
              <a:buChar char="•"/>
            </a:pPr>
            <a:r>
              <a:rPr lang="en-US" sz="2800">
                <a:solidFill>
                  <a:srgbClr val="000000"/>
                </a:solidFill>
                <a:latin typeface="Calibri"/>
              </a:rPr>
              <a:t>The output of the previous steps is another image of the same size as the input image where each element contains the width of the stroke associated with the pixel.</a:t>
            </a:r>
            <a:endParaRPr/>
          </a:p>
          <a:p>
            <a:pPr>
              <a:lnSpc>
                <a:spcPct val="90000"/>
              </a:lnSpc>
            </a:pP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TextShape 1"/>
          <p:cNvSpPr txBox="1"/>
          <p:nvPr/>
        </p:nvSpPr>
        <p:spPr>
          <a:xfrm>
            <a:off x="628560" y="365040"/>
            <a:ext cx="7886520" cy="1325160"/>
          </a:xfrm>
          <a:prstGeom prst="rect">
            <a:avLst/>
          </a:prstGeom>
        </p:spPr>
        <p:txBody>
          <a:bodyPr anchor="ctr"/>
          <a:p>
            <a:pPr algn="ctr">
              <a:lnSpc>
                <a:spcPct val="100000"/>
              </a:lnSpc>
            </a:pPr>
            <a:r>
              <a:rPr lang="en-US" sz="4400">
                <a:solidFill>
                  <a:srgbClr val="000000"/>
                </a:solidFill>
                <a:latin typeface="Calibri Light"/>
              </a:rPr>
              <a:t>ISSUES ADDRESSED</a:t>
            </a:r>
            <a:endParaRPr/>
          </a:p>
        </p:txBody>
      </p:sp>
      <p:sp>
        <p:nvSpPr>
          <p:cNvPr id="153" name="TextShape 2"/>
          <p:cNvSpPr txBox="1"/>
          <p:nvPr/>
        </p:nvSpPr>
        <p:spPr>
          <a:xfrm>
            <a:off x="628560" y="1825560"/>
            <a:ext cx="7886520" cy="4350960"/>
          </a:xfrm>
          <a:prstGeom prst="rect">
            <a:avLst/>
          </a:prstGeom>
        </p:spPr>
        <p:txBody>
          <a:bodyPr/>
          <a:p>
            <a:pPr>
              <a:lnSpc>
                <a:spcPct val="90000"/>
              </a:lnSpc>
              <a:buFont typeface="Arial"/>
              <a:buChar char="•"/>
            </a:pPr>
            <a:r>
              <a:rPr lang="en-US" sz="2800">
                <a:solidFill>
                  <a:srgbClr val="000000"/>
                </a:solidFill>
                <a:latin typeface="Calibri"/>
              </a:rPr>
              <a:t>Detects only dark text on light background</a:t>
            </a:r>
            <a:endParaRPr/>
          </a:p>
          <a:p>
            <a:pPr>
              <a:lnSpc>
                <a:spcPct val="90000"/>
              </a:lnSpc>
              <a:buFont typeface="Arial"/>
              <a:buChar char="•"/>
            </a:pPr>
            <a:r>
              <a:rPr lang="en-US" sz="2800">
                <a:solidFill>
                  <a:srgbClr val="000000"/>
                </a:solidFill>
                <a:latin typeface="Calibri"/>
              </a:rPr>
              <a:t>For light text on dark background, gradient direction is outwards, wrong stroke width is assigned</a:t>
            </a:r>
            <a:endParaRPr/>
          </a:p>
          <a:p>
            <a:pPr>
              <a:lnSpc>
                <a:spcPct val="90000"/>
              </a:lnSpc>
              <a:buFont typeface="Arial"/>
              <a:buChar char="•"/>
            </a:pPr>
            <a:r>
              <a:rPr lang="en-US" sz="2800">
                <a:solidFill>
                  <a:srgbClr val="000000"/>
                </a:solidFill>
                <a:latin typeface="Calibri"/>
              </a:rPr>
              <a:t>We ran the algorithm twice, once in +ve gradient direction, then in –ve gradient direction</a:t>
            </a:r>
            <a:endParaRPr/>
          </a:p>
          <a:p>
            <a:pPr>
              <a:lnSpc>
                <a:spcPct val="90000"/>
              </a:lnSpc>
            </a:pP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TextShape 1"/>
          <p:cNvSpPr txBox="1"/>
          <p:nvPr/>
        </p:nvSpPr>
        <p:spPr>
          <a:xfrm>
            <a:off x="563400" y="382320"/>
            <a:ext cx="7886520" cy="5380560"/>
          </a:xfrm>
          <a:prstGeom prst="rect">
            <a:avLst/>
          </a:prstGeom>
        </p:spPr>
        <p:txBody>
          <a:bodyPr/>
          <a:p>
            <a:pPr>
              <a:lnSpc>
                <a:spcPct val="90000"/>
              </a:lnSpc>
              <a:buFont typeface="Arial"/>
              <a:buChar char="•"/>
            </a:pPr>
            <a:r>
              <a:rPr lang="en-US" sz="2600">
                <a:solidFill>
                  <a:srgbClr val="000000"/>
                </a:solidFill>
                <a:latin typeface="Calibri"/>
              </a:rPr>
              <a:t>Pixels in complex locations might not hold the true stroke width value</a:t>
            </a: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buFont typeface="Arial"/>
              <a:buChar char="•"/>
            </a:pPr>
            <a:r>
              <a:rPr lang="en-US" sz="2600">
                <a:solidFill>
                  <a:srgbClr val="000000"/>
                </a:solidFill>
                <a:latin typeface="Calibri"/>
              </a:rPr>
              <a:t>For that reason, we pass along each non-discarded ray, where each pixel in the ray receives the minimal value between its current value, and the median value along that ray</a:t>
            </a:r>
            <a:endParaRPr/>
          </a:p>
          <a:p>
            <a:pPr>
              <a:lnSpc>
                <a:spcPct val="90000"/>
              </a:lnSpc>
            </a:pPr>
            <a:endParaRPr/>
          </a:p>
          <a:p>
            <a:pPr>
              <a:lnSpc>
                <a:spcPct val="90000"/>
              </a:lnSpc>
            </a:pPr>
            <a:endParaRPr/>
          </a:p>
        </p:txBody>
      </p:sp>
      <p:pic>
        <p:nvPicPr>
          <p:cNvPr id="155" name="Picture 3" descr=""/>
          <p:cNvPicPr/>
          <p:nvPr/>
        </p:nvPicPr>
        <p:blipFill>
          <a:blip r:embed="rId1"/>
          <a:stretch>
            <a:fillRect/>
          </a:stretch>
        </p:blipFill>
        <p:spPr>
          <a:xfrm>
            <a:off x="2280240" y="1401840"/>
            <a:ext cx="3525840" cy="1670760"/>
          </a:xfrm>
          <a:prstGeom prst="rect">
            <a:avLst/>
          </a:prstGeom>
          <a:ln>
            <a:noFill/>
          </a:ln>
        </p:spPr>
      </p:pic>
      <p:pic>
        <p:nvPicPr>
          <p:cNvPr id="156" name="Picture 1" descr=""/>
          <p:cNvPicPr/>
          <p:nvPr/>
        </p:nvPicPr>
        <p:blipFill>
          <a:blip r:embed="rId2"/>
          <a:stretch>
            <a:fillRect/>
          </a:stretch>
        </p:blipFill>
        <p:spPr>
          <a:xfrm>
            <a:off x="987120" y="5032440"/>
            <a:ext cx="7038720" cy="1640160"/>
          </a:xfrm>
          <a:prstGeom prst="rect">
            <a:avLst/>
          </a:prstGeom>
          <a:ln>
            <a:noFill/>
          </a:ln>
        </p:spPr>
      </p:pic>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57" name="Picture 1" descr=""/>
          <p:cNvPicPr/>
          <p:nvPr/>
        </p:nvPicPr>
        <p:blipFill>
          <a:blip r:embed="rId1"/>
          <a:srcRect l="325615" t="301960" r="267733" b="295915"/>
          <a:stretch>
            <a:fillRect/>
          </a:stretch>
        </p:blipFill>
        <p:spPr>
          <a:xfrm>
            <a:off x="990000" y="115560"/>
            <a:ext cx="6597000" cy="5359680"/>
          </a:xfrm>
          <a:prstGeom prst="rect">
            <a:avLst/>
          </a:prstGeom>
          <a:ln>
            <a:noFill/>
          </a:ln>
        </p:spPr>
      </p:pic>
      <p:sp>
        <p:nvSpPr>
          <p:cNvPr id="158" name="CustomShape 1"/>
          <p:cNvSpPr/>
          <p:nvPr/>
        </p:nvSpPr>
        <p:spPr>
          <a:xfrm>
            <a:off x="2100960" y="4365000"/>
            <a:ext cx="4658760" cy="364680"/>
          </a:xfrm>
          <a:prstGeom prst="rect">
            <a:avLst/>
          </a:prstGeom>
          <a:noFill/>
          <a:ln>
            <a:noFill/>
          </a:ln>
        </p:spPr>
        <p:txBody>
          <a:bodyPr lIns="90000" rIns="90000" tIns="45000" bIns="45000"/>
          <a:p>
            <a:pPr>
              <a:lnSpc>
                <a:spcPct val="100000"/>
              </a:lnSpc>
            </a:pPr>
            <a:r>
              <a:rPr lang="en-IN">
                <a:solidFill>
                  <a:srgbClr val="000000"/>
                </a:solidFill>
                <a:latin typeface="Calibri"/>
              </a:rPr>
              <a:t>                           </a:t>
            </a:r>
            <a:r>
              <a:rPr lang="en-IN">
                <a:solidFill>
                  <a:srgbClr val="000000"/>
                </a:solidFill>
                <a:latin typeface="Calibri"/>
              </a:rPr>
              <a:t>Fig.  SWT image</a:t>
            </a:r>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59" name="Picture 2" descr=""/>
          <p:cNvPicPr/>
          <p:nvPr/>
        </p:nvPicPr>
        <p:blipFill>
          <a:blip r:embed="rId1"/>
          <a:stretch>
            <a:fillRect/>
          </a:stretch>
        </p:blipFill>
        <p:spPr>
          <a:xfrm>
            <a:off x="1608840" y="503280"/>
            <a:ext cx="6520320" cy="4895640"/>
          </a:xfrm>
          <a:prstGeom prst="rect">
            <a:avLst/>
          </a:prstGeom>
          <a:ln>
            <a:noFill/>
          </a:ln>
        </p:spPr>
      </p:pic>
      <p:sp>
        <p:nvSpPr>
          <p:cNvPr id="160" name="CustomShape 1"/>
          <p:cNvSpPr/>
          <p:nvPr/>
        </p:nvSpPr>
        <p:spPr>
          <a:xfrm>
            <a:off x="2906640" y="4147560"/>
            <a:ext cx="3504960" cy="364680"/>
          </a:xfrm>
          <a:prstGeom prst="rect">
            <a:avLst/>
          </a:prstGeom>
          <a:noFill/>
          <a:ln>
            <a:noFill/>
          </a:ln>
        </p:spPr>
        <p:txBody>
          <a:bodyPr lIns="90000" rIns="90000" tIns="45000" bIns="45000"/>
          <a:p>
            <a:pPr>
              <a:lnSpc>
                <a:spcPct val="100000"/>
              </a:lnSpc>
            </a:pPr>
            <a:r>
              <a:rPr lang="en-IN">
                <a:solidFill>
                  <a:srgbClr val="000000"/>
                </a:solidFill>
                <a:latin typeface="Calibri"/>
              </a:rPr>
              <a:t>           </a:t>
            </a:r>
            <a:r>
              <a:rPr lang="en-IN">
                <a:solidFill>
                  <a:srgbClr val="000000"/>
                </a:solidFill>
                <a:latin typeface="Calibri"/>
              </a:rPr>
              <a:t>Fig. SWT image</a:t>
            </a:r>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TextShape 1"/>
          <p:cNvSpPr txBox="1"/>
          <p:nvPr/>
        </p:nvSpPr>
        <p:spPr>
          <a:xfrm>
            <a:off x="628560" y="365040"/>
            <a:ext cx="7886520" cy="1325160"/>
          </a:xfrm>
          <a:prstGeom prst="rect">
            <a:avLst/>
          </a:prstGeom>
        </p:spPr>
        <p:txBody>
          <a:bodyPr anchor="ctr"/>
          <a:p>
            <a:pPr algn="ctr">
              <a:lnSpc>
                <a:spcPct val="100000"/>
              </a:lnSpc>
            </a:pPr>
            <a:r>
              <a:rPr lang="en-US" sz="4400">
                <a:solidFill>
                  <a:srgbClr val="000000"/>
                </a:solidFill>
                <a:latin typeface="Calibri Light"/>
              </a:rPr>
              <a:t>Morphology: Dilation</a:t>
            </a:r>
            <a:endParaRPr/>
          </a:p>
        </p:txBody>
      </p:sp>
      <p:sp>
        <p:nvSpPr>
          <p:cNvPr id="162" name="TextShape 2"/>
          <p:cNvSpPr txBox="1"/>
          <p:nvPr/>
        </p:nvSpPr>
        <p:spPr>
          <a:xfrm>
            <a:off x="628560" y="1825560"/>
            <a:ext cx="7886520" cy="4350960"/>
          </a:xfrm>
          <a:prstGeom prst="rect">
            <a:avLst/>
          </a:prstGeom>
        </p:spPr>
        <p:txBody>
          <a:bodyPr/>
          <a:p>
            <a:pPr>
              <a:lnSpc>
                <a:spcPct val="90000"/>
              </a:lnSpc>
              <a:buFont typeface="Arial"/>
              <a:buChar char="•"/>
            </a:pPr>
            <a:r>
              <a:rPr lang="en-US" sz="2600">
                <a:solidFill>
                  <a:srgbClr val="000000"/>
                </a:solidFill>
                <a:latin typeface="Calibri"/>
              </a:rPr>
              <a:t>After calculation of SWT values and normalizing them to be between 0-255</a:t>
            </a:r>
            <a:endParaRPr/>
          </a:p>
          <a:p>
            <a:pPr>
              <a:lnSpc>
                <a:spcPct val="90000"/>
              </a:lnSpc>
              <a:buFont typeface="Arial"/>
              <a:buChar char="•"/>
            </a:pPr>
            <a:r>
              <a:rPr lang="en-US" sz="2600">
                <a:solidFill>
                  <a:srgbClr val="000000"/>
                </a:solidFill>
                <a:latin typeface="Calibri"/>
              </a:rPr>
              <a:t>Gaps were found between the single letters of the text</a:t>
            </a:r>
            <a:endParaRPr/>
          </a:p>
          <a:p>
            <a:pPr>
              <a:lnSpc>
                <a:spcPct val="90000"/>
              </a:lnSpc>
              <a:buFont typeface="Arial"/>
              <a:buChar char="•"/>
            </a:pPr>
            <a:r>
              <a:rPr lang="en-US" sz="2600">
                <a:solidFill>
                  <a:srgbClr val="000000"/>
                </a:solidFill>
                <a:latin typeface="Calibri"/>
              </a:rPr>
              <a:t>Prevented them from being recognized as a single connected component</a:t>
            </a:r>
            <a:endParaRPr/>
          </a:p>
          <a:p>
            <a:pPr>
              <a:lnSpc>
                <a:spcPct val="90000"/>
              </a:lnSpc>
              <a:buFont typeface="Arial"/>
              <a:buChar char="•"/>
            </a:pPr>
            <a:r>
              <a:rPr lang="en-US" sz="2600">
                <a:solidFill>
                  <a:srgbClr val="000000"/>
                </a:solidFill>
                <a:latin typeface="Calibri"/>
              </a:rPr>
              <a:t>Applied dilation to fill those gaps</a:t>
            </a:r>
            <a:endParaRPr/>
          </a:p>
        </p:txBody>
      </p:sp>
      <p:pic>
        <p:nvPicPr>
          <p:cNvPr id="163" name="Picture 5" descr=""/>
          <p:cNvPicPr/>
          <p:nvPr/>
        </p:nvPicPr>
        <p:blipFill>
          <a:blip r:embed="rId1"/>
          <a:stretch>
            <a:fillRect/>
          </a:stretch>
        </p:blipFill>
        <p:spPr>
          <a:xfrm>
            <a:off x="1382400" y="4706640"/>
            <a:ext cx="1545480" cy="1682640"/>
          </a:xfrm>
          <a:prstGeom prst="rect">
            <a:avLst/>
          </a:prstGeom>
          <a:ln>
            <a:noFill/>
          </a:ln>
        </p:spPr>
      </p:pic>
      <p:pic>
        <p:nvPicPr>
          <p:cNvPr id="164" name="Picture 6" descr=""/>
          <p:cNvPicPr/>
          <p:nvPr/>
        </p:nvPicPr>
        <p:blipFill>
          <a:blip r:embed="rId2"/>
          <a:stretch>
            <a:fillRect/>
          </a:stretch>
        </p:blipFill>
        <p:spPr>
          <a:xfrm>
            <a:off x="5355720" y="4706640"/>
            <a:ext cx="1491120" cy="1789200"/>
          </a:xfrm>
          <a:prstGeom prst="rect">
            <a:avLst/>
          </a:prstGeom>
          <a:ln>
            <a:noFill/>
          </a:ln>
        </p:spPr>
      </p:pic>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65" name="Picture 3" descr=""/>
          <p:cNvPicPr/>
          <p:nvPr/>
        </p:nvPicPr>
        <p:blipFill>
          <a:blip r:embed="rId1"/>
          <a:stretch>
            <a:fillRect/>
          </a:stretch>
        </p:blipFill>
        <p:spPr>
          <a:xfrm>
            <a:off x="1893960" y="801720"/>
            <a:ext cx="5943240" cy="3751920"/>
          </a:xfrm>
          <a:prstGeom prst="rect">
            <a:avLst/>
          </a:prstGeom>
          <a:ln>
            <a:noFill/>
          </a:ln>
        </p:spPr>
      </p:pic>
      <p:sp>
        <p:nvSpPr>
          <p:cNvPr id="166" name="CustomShape 1"/>
          <p:cNvSpPr/>
          <p:nvPr/>
        </p:nvSpPr>
        <p:spPr>
          <a:xfrm>
            <a:off x="2264400" y="5116320"/>
            <a:ext cx="5192280" cy="364680"/>
          </a:xfrm>
          <a:prstGeom prst="rect">
            <a:avLst/>
          </a:prstGeom>
          <a:noFill/>
          <a:ln>
            <a:noFill/>
          </a:ln>
        </p:spPr>
        <p:txBody>
          <a:bodyPr lIns="90000" rIns="90000" tIns="45000" bIns="45000"/>
          <a:p>
            <a:pPr>
              <a:lnSpc>
                <a:spcPct val="100000"/>
              </a:lnSpc>
            </a:pPr>
            <a:r>
              <a:rPr lang="en-IN">
                <a:solidFill>
                  <a:srgbClr val="000000"/>
                </a:solidFill>
                <a:latin typeface="Calibri"/>
              </a:rPr>
              <a:t>                     </a:t>
            </a:r>
            <a:r>
              <a:rPr lang="en-IN">
                <a:solidFill>
                  <a:srgbClr val="000000"/>
                </a:solidFill>
                <a:latin typeface="Calibri"/>
              </a:rPr>
              <a:t>Fig. Output of the dilation</a:t>
            </a:r>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7" name="TextShape 1"/>
          <p:cNvSpPr txBox="1"/>
          <p:nvPr/>
        </p:nvSpPr>
        <p:spPr>
          <a:xfrm>
            <a:off x="628560" y="365040"/>
            <a:ext cx="7886520" cy="1325160"/>
          </a:xfrm>
          <a:prstGeom prst="rect">
            <a:avLst/>
          </a:prstGeom>
        </p:spPr>
        <p:txBody>
          <a:bodyPr anchor="ctr"/>
          <a:p>
            <a:pPr algn="ctr">
              <a:lnSpc>
                <a:spcPct val="100000"/>
              </a:lnSpc>
            </a:pPr>
            <a:r>
              <a:rPr lang="en-US" sz="4400">
                <a:solidFill>
                  <a:srgbClr val="000000"/>
                </a:solidFill>
                <a:latin typeface="Calibri Light"/>
              </a:rPr>
              <a:t>FINDING THE CONNECTED COMPONENTS</a:t>
            </a:r>
            <a:endParaRPr/>
          </a:p>
        </p:txBody>
      </p:sp>
      <p:sp>
        <p:nvSpPr>
          <p:cNvPr id="168" name="TextShape 2"/>
          <p:cNvSpPr txBox="1"/>
          <p:nvPr/>
        </p:nvSpPr>
        <p:spPr>
          <a:xfrm>
            <a:off x="628560" y="1825560"/>
            <a:ext cx="7886520" cy="4350960"/>
          </a:xfrm>
          <a:prstGeom prst="rect">
            <a:avLst/>
          </a:prstGeom>
        </p:spPr>
        <p:txBody>
          <a:bodyPr/>
          <a:p>
            <a:pPr>
              <a:lnSpc>
                <a:spcPct val="90000"/>
              </a:lnSpc>
              <a:buFont typeface="Arial"/>
              <a:buChar char="•"/>
            </a:pPr>
            <a:r>
              <a:rPr lang="en-US" sz="2800">
                <a:solidFill>
                  <a:srgbClr val="000000"/>
                </a:solidFill>
                <a:latin typeface="Calibri"/>
              </a:rPr>
              <a:t>4 connectivity is used</a:t>
            </a:r>
            <a:endParaRPr/>
          </a:p>
          <a:p>
            <a:pPr>
              <a:lnSpc>
                <a:spcPct val="100000"/>
              </a:lnSpc>
            </a:pPr>
            <a:endParaRPr/>
          </a:p>
          <a:p>
            <a:pPr>
              <a:lnSpc>
                <a:spcPct val="90000"/>
              </a:lnSpc>
              <a:buFont typeface="Arial"/>
              <a:buChar char="•"/>
            </a:pPr>
            <a:r>
              <a:rPr lang="en-US" sz="2800">
                <a:solidFill>
                  <a:srgbClr val="000000"/>
                </a:solidFill>
                <a:latin typeface="Calibri"/>
              </a:rPr>
              <a:t>Two neighboring pixels may be grouped together if  they have similar stroke width.</a:t>
            </a:r>
            <a:endParaRPr/>
          </a:p>
          <a:p>
            <a:pPr>
              <a:lnSpc>
                <a:spcPct val="100000"/>
              </a:lnSpc>
            </a:pPr>
            <a:endParaRPr/>
          </a:p>
          <a:p>
            <a:pPr>
              <a:lnSpc>
                <a:spcPct val="90000"/>
              </a:lnSpc>
              <a:buFont typeface="Arial"/>
              <a:buChar char="•"/>
            </a:pPr>
            <a:r>
              <a:rPr lang="en-US" sz="2800">
                <a:solidFill>
                  <a:srgbClr val="000000"/>
                </a:solidFill>
                <a:latin typeface="Calibri"/>
              </a:rPr>
              <a:t>The criteria for similarity is that the SWT ratio lies between 0.33 and 3.</a:t>
            </a:r>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9" name="TextShape 1"/>
          <p:cNvSpPr txBox="1"/>
          <p:nvPr/>
        </p:nvSpPr>
        <p:spPr>
          <a:xfrm>
            <a:off x="628560" y="524880"/>
            <a:ext cx="7886520" cy="5651640"/>
          </a:xfrm>
          <a:prstGeom prst="rect">
            <a:avLst/>
          </a:prstGeom>
        </p:spPr>
        <p:txBody>
          <a:bodyPr/>
          <a:p>
            <a:pPr>
              <a:lnSpc>
                <a:spcPct val="90000"/>
              </a:lnSpc>
              <a:buFont typeface="Arial"/>
              <a:buChar char="•"/>
            </a:pPr>
            <a:r>
              <a:rPr lang="en-US" sz="2800">
                <a:solidFill>
                  <a:srgbClr val="000000"/>
                </a:solidFill>
                <a:latin typeface="Calibri"/>
              </a:rPr>
              <a:t>A queue was used to implement the above steps</a:t>
            </a:r>
            <a:endParaRPr/>
          </a:p>
          <a:p>
            <a:pPr>
              <a:lnSpc>
                <a:spcPct val="90000"/>
              </a:lnSpc>
            </a:pPr>
            <a:endParaRPr/>
          </a:p>
          <a:p>
            <a:pPr>
              <a:lnSpc>
                <a:spcPct val="90000"/>
              </a:lnSpc>
              <a:buFont typeface="Arial"/>
              <a:buChar char="•"/>
            </a:pPr>
            <a:r>
              <a:rPr lang="en-US" sz="2800">
                <a:solidFill>
                  <a:srgbClr val="000000"/>
                </a:solidFill>
                <a:latin typeface="Calibri"/>
              </a:rPr>
              <a:t>We used Breadth First Search algorithm  to access the pixels.</a:t>
            </a:r>
            <a:endParaRPr/>
          </a:p>
          <a:p>
            <a:pPr>
              <a:lnSpc>
                <a:spcPct val="100000"/>
              </a:lnSpc>
            </a:pPr>
            <a:r>
              <a:rPr lang="en-US" sz="2800">
                <a:solidFill>
                  <a:srgbClr val="000000"/>
                </a:solidFill>
                <a:latin typeface="Calibri"/>
              </a:rPr>
              <a:t> </a:t>
            </a:r>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TextShape 1"/>
          <p:cNvSpPr txBox="1"/>
          <p:nvPr/>
        </p:nvSpPr>
        <p:spPr>
          <a:xfrm>
            <a:off x="628560" y="365040"/>
            <a:ext cx="7886520" cy="1325160"/>
          </a:xfrm>
          <a:prstGeom prst="rect">
            <a:avLst/>
          </a:prstGeom>
        </p:spPr>
        <p:txBody>
          <a:bodyPr anchor="ctr"/>
          <a:p>
            <a:pPr>
              <a:lnSpc>
                <a:spcPct val="90000"/>
              </a:lnSpc>
            </a:pPr>
            <a:r>
              <a:rPr lang="en-US" sz="4400">
                <a:solidFill>
                  <a:srgbClr val="000000"/>
                </a:solidFill>
                <a:latin typeface="Calibri Light"/>
              </a:rPr>
              <a:t>	</a:t>
            </a:r>
            <a:r>
              <a:rPr lang="en-US" sz="4400">
                <a:solidFill>
                  <a:srgbClr val="000000"/>
                </a:solidFill>
                <a:latin typeface="Calibri Light"/>
              </a:rPr>
              <a:t>	</a:t>
            </a:r>
            <a:r>
              <a:rPr lang="en-US" sz="4400">
                <a:solidFill>
                  <a:srgbClr val="000000"/>
                </a:solidFill>
                <a:latin typeface="Calibri Light"/>
              </a:rPr>
              <a:t>FIRST APPROACH</a:t>
            </a:r>
            <a:endParaRPr/>
          </a:p>
        </p:txBody>
      </p:sp>
      <p:sp>
        <p:nvSpPr>
          <p:cNvPr id="84" name="TextShape 2"/>
          <p:cNvSpPr txBox="1"/>
          <p:nvPr/>
        </p:nvSpPr>
        <p:spPr>
          <a:xfrm>
            <a:off x="628560" y="1825560"/>
            <a:ext cx="7886520" cy="4350960"/>
          </a:xfrm>
          <a:prstGeom prst="rect">
            <a:avLst/>
          </a:prstGeom>
        </p:spPr>
        <p:txBody>
          <a:bodyPr/>
          <a:p>
            <a:pPr>
              <a:lnSpc>
                <a:spcPct val="90000"/>
              </a:lnSpc>
              <a:buFont typeface="Arial"/>
              <a:buChar char="•"/>
            </a:pPr>
            <a:r>
              <a:rPr lang="en-US" sz="2800">
                <a:solidFill>
                  <a:srgbClr val="000000"/>
                </a:solidFill>
                <a:latin typeface="Calibri"/>
              </a:rPr>
              <a:t>True color RGB image contains 256x256x256 colors(~16million colors)</a:t>
            </a:r>
            <a:endParaRPr/>
          </a:p>
          <a:p>
            <a:pPr>
              <a:lnSpc>
                <a:spcPct val="90000"/>
              </a:lnSpc>
              <a:buFont typeface="Arial"/>
              <a:buChar char="•"/>
            </a:pPr>
            <a:r>
              <a:rPr lang="en-US" sz="2800">
                <a:solidFill>
                  <a:srgbClr val="000000"/>
                </a:solidFill>
                <a:latin typeface="Calibri"/>
              </a:rPr>
              <a:t>Processing time for working in true color is very high</a:t>
            </a:r>
            <a:endParaRPr/>
          </a:p>
          <a:p>
            <a:pPr>
              <a:lnSpc>
                <a:spcPct val="90000"/>
              </a:lnSpc>
              <a:buFont typeface="Arial"/>
              <a:buChar char="•"/>
            </a:pPr>
            <a:r>
              <a:rPr lang="en-US" sz="2800">
                <a:solidFill>
                  <a:srgbClr val="000000"/>
                </a:solidFill>
                <a:latin typeface="Calibri"/>
              </a:rPr>
              <a:t>Converting such an image into binary image may result in loss of text which is similar in color to background</a:t>
            </a:r>
            <a:endParaRPr/>
          </a:p>
          <a:p>
            <a:pPr>
              <a:lnSpc>
                <a:spcPct val="90000"/>
              </a:lnSpc>
              <a:buFont typeface="Arial"/>
              <a:buChar char="•"/>
            </a:pPr>
            <a:r>
              <a:rPr lang="en-US" sz="2800">
                <a:solidFill>
                  <a:srgbClr val="000000"/>
                </a:solidFill>
                <a:latin typeface="Calibri"/>
              </a:rPr>
              <a:t>Best way to deal with the issue is to reduce the number of colors in the image</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70" name="Picture 3" descr=""/>
          <p:cNvPicPr/>
          <p:nvPr/>
        </p:nvPicPr>
        <p:blipFill>
          <a:blip r:embed="rId1"/>
          <a:stretch>
            <a:fillRect/>
          </a:stretch>
        </p:blipFill>
        <p:spPr>
          <a:xfrm>
            <a:off x="1661760" y="1148400"/>
            <a:ext cx="6044760" cy="3967560"/>
          </a:xfrm>
          <a:prstGeom prst="rect">
            <a:avLst/>
          </a:prstGeom>
          <a:ln>
            <a:noFill/>
          </a:ln>
        </p:spPr>
      </p:pic>
      <p:sp>
        <p:nvSpPr>
          <p:cNvPr id="171" name="CustomShape 1"/>
          <p:cNvSpPr/>
          <p:nvPr/>
        </p:nvSpPr>
        <p:spPr>
          <a:xfrm>
            <a:off x="2405880" y="5606280"/>
            <a:ext cx="4245120" cy="364680"/>
          </a:xfrm>
          <a:prstGeom prst="rect">
            <a:avLst/>
          </a:prstGeom>
          <a:noFill/>
          <a:ln>
            <a:noFill/>
          </a:ln>
        </p:spPr>
        <p:txBody>
          <a:bodyPr lIns="90000" rIns="90000" tIns="45000" bIns="45000"/>
          <a:p>
            <a:pPr>
              <a:lnSpc>
                <a:spcPct val="100000"/>
              </a:lnSpc>
            </a:pPr>
            <a:r>
              <a:rPr lang="en-IN">
                <a:solidFill>
                  <a:srgbClr val="000000"/>
                </a:solidFill>
                <a:latin typeface="Calibri"/>
              </a:rPr>
              <a:t>Fig. Connected component image</a:t>
            </a:r>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72" name="Picture 2" descr=""/>
          <p:cNvPicPr/>
          <p:nvPr/>
        </p:nvPicPr>
        <p:blipFill>
          <a:blip r:embed="rId1"/>
          <a:stretch>
            <a:fillRect/>
          </a:stretch>
        </p:blipFill>
        <p:spPr>
          <a:xfrm>
            <a:off x="1567080" y="862560"/>
            <a:ext cx="6098760" cy="4590360"/>
          </a:xfrm>
          <a:prstGeom prst="rect">
            <a:avLst/>
          </a:prstGeom>
          <a:ln>
            <a:noFill/>
          </a:ln>
        </p:spPr>
      </p:pic>
      <p:sp>
        <p:nvSpPr>
          <p:cNvPr id="173" name="CustomShape 1"/>
          <p:cNvSpPr/>
          <p:nvPr/>
        </p:nvSpPr>
        <p:spPr>
          <a:xfrm>
            <a:off x="2842560" y="5769360"/>
            <a:ext cx="4245120" cy="364680"/>
          </a:xfrm>
          <a:prstGeom prst="rect">
            <a:avLst/>
          </a:prstGeom>
          <a:noFill/>
          <a:ln>
            <a:noFill/>
          </a:ln>
        </p:spPr>
        <p:txBody>
          <a:bodyPr lIns="90000" rIns="90000" tIns="45000" bIns="45000"/>
          <a:p>
            <a:pPr>
              <a:lnSpc>
                <a:spcPct val="100000"/>
              </a:lnSpc>
            </a:pPr>
            <a:r>
              <a:rPr lang="en-IN">
                <a:solidFill>
                  <a:srgbClr val="000000"/>
                </a:solidFill>
                <a:latin typeface="Calibri"/>
              </a:rPr>
              <a:t>Fig. Connected component image</a:t>
            </a:r>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4" name="TextShape 1"/>
          <p:cNvSpPr txBox="1"/>
          <p:nvPr/>
        </p:nvSpPr>
        <p:spPr>
          <a:xfrm>
            <a:off x="628560" y="365040"/>
            <a:ext cx="7886520" cy="1325160"/>
          </a:xfrm>
          <a:prstGeom prst="rect">
            <a:avLst/>
          </a:prstGeom>
        </p:spPr>
        <p:txBody>
          <a:bodyPr anchor="ctr"/>
          <a:p>
            <a:pPr algn="ctr">
              <a:lnSpc>
                <a:spcPct val="100000"/>
              </a:lnSpc>
            </a:pPr>
            <a:r>
              <a:rPr lang="en-US" sz="4400">
                <a:solidFill>
                  <a:srgbClr val="000000"/>
                </a:solidFill>
                <a:latin typeface="Calibri Light"/>
              </a:rPr>
              <a:t>FINDING POSSIBLE LETTER CANDIDATES</a:t>
            </a:r>
            <a:endParaRPr/>
          </a:p>
        </p:txBody>
      </p:sp>
      <p:sp>
        <p:nvSpPr>
          <p:cNvPr id="175" name="TextShape 2"/>
          <p:cNvSpPr txBox="1"/>
          <p:nvPr/>
        </p:nvSpPr>
        <p:spPr>
          <a:xfrm>
            <a:off x="628560" y="1825560"/>
            <a:ext cx="7886520" cy="4350960"/>
          </a:xfrm>
          <a:prstGeom prst="rect">
            <a:avLst/>
          </a:prstGeom>
        </p:spPr>
        <p:txBody>
          <a:bodyPr/>
          <a:p>
            <a:pPr>
              <a:lnSpc>
                <a:spcPct val="90000"/>
              </a:lnSpc>
              <a:buFont typeface="Arial"/>
              <a:buChar char="•"/>
            </a:pPr>
            <a:r>
              <a:rPr lang="en-US" sz="2600">
                <a:solidFill>
                  <a:srgbClr val="000000"/>
                </a:solidFill>
                <a:latin typeface="Calibri"/>
              </a:rPr>
              <a:t>Identify components that may contain text. For this we employ a small set of flexible rules like:</a:t>
            </a:r>
            <a:endParaRPr/>
          </a:p>
          <a:p>
            <a:pPr>
              <a:lnSpc>
                <a:spcPct val="90000"/>
              </a:lnSpc>
              <a:buFont typeface="Arial"/>
              <a:buChar char="•"/>
            </a:pPr>
            <a:r>
              <a:rPr lang="en-US" sz="2600">
                <a:solidFill>
                  <a:srgbClr val="000000"/>
                </a:solidFill>
                <a:latin typeface="Calibri"/>
              </a:rPr>
              <a:t>The variance(σ</a:t>
            </a:r>
            <a:r>
              <a:rPr lang="en-US" sz="2600" baseline="30000">
                <a:solidFill>
                  <a:srgbClr val="000000"/>
                </a:solidFill>
                <a:latin typeface="Calibri"/>
              </a:rPr>
              <a:t>2</a:t>
            </a:r>
            <a:r>
              <a:rPr lang="en-US" sz="2600">
                <a:solidFill>
                  <a:srgbClr val="000000"/>
                </a:solidFill>
                <a:latin typeface="Calibri"/>
              </a:rPr>
              <a:t>) of the stroke-width within a component must not be too big. Helps rejecting foliage.</a:t>
            </a:r>
            <a:endParaRPr/>
          </a:p>
          <a:p>
            <a:pPr>
              <a:lnSpc>
                <a:spcPct val="90000"/>
              </a:lnSpc>
              <a:buFont typeface="Arial"/>
              <a:buChar char="•"/>
            </a:pPr>
            <a:r>
              <a:rPr lang="en-US" sz="2600">
                <a:solidFill>
                  <a:srgbClr val="000000"/>
                </a:solidFill>
                <a:latin typeface="Calibri"/>
              </a:rPr>
              <a:t>The threshold value for stroke width is obtained as:</a:t>
            </a:r>
            <a:endParaRPr/>
          </a:p>
          <a:p>
            <a:pPr>
              <a:lnSpc>
                <a:spcPct val="100000"/>
              </a:lnSpc>
            </a:pPr>
            <a:r>
              <a:rPr lang="en-US" sz="2600">
                <a:solidFill>
                  <a:srgbClr val="000000"/>
                </a:solidFill>
                <a:latin typeface="Calibri"/>
              </a:rPr>
              <a:t>                    </a:t>
            </a:r>
            <a:r>
              <a:rPr lang="en-US" sz="2600">
                <a:solidFill>
                  <a:srgbClr val="000000"/>
                </a:solidFill>
                <a:latin typeface="Calibri"/>
              </a:rPr>
              <a:t>Stroke width&lt; 0.5*mean stroke width</a:t>
            </a:r>
            <a:endParaRPr/>
          </a:p>
          <a:p>
            <a:pPr>
              <a:lnSpc>
                <a:spcPct val="90000"/>
              </a:lnSpc>
            </a:pPr>
            <a:endParaRPr/>
          </a:p>
        </p:txBody>
      </p:sp>
      <p:pic>
        <p:nvPicPr>
          <p:cNvPr id="176" name="Picture 3" descr=""/>
          <p:cNvPicPr/>
          <p:nvPr/>
        </p:nvPicPr>
        <p:blipFill>
          <a:blip r:embed="rId1"/>
          <a:stretch>
            <a:fillRect/>
          </a:stretch>
        </p:blipFill>
        <p:spPr>
          <a:xfrm>
            <a:off x="1681200" y="4549680"/>
            <a:ext cx="5781240" cy="2003040"/>
          </a:xfrm>
          <a:prstGeom prst="rect">
            <a:avLst/>
          </a:prstGeom>
          <a:ln>
            <a:noFill/>
          </a:ln>
        </p:spPr>
      </p:pic>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7" name="TextShape 1"/>
          <p:cNvSpPr txBox="1"/>
          <p:nvPr/>
        </p:nvSpPr>
        <p:spPr>
          <a:xfrm>
            <a:off x="628560" y="440280"/>
            <a:ext cx="7886520" cy="5736240"/>
          </a:xfrm>
          <a:prstGeom prst="rect">
            <a:avLst/>
          </a:prstGeom>
        </p:spPr>
        <p:txBody>
          <a:bodyPr/>
          <a:p>
            <a:pPr>
              <a:lnSpc>
                <a:spcPct val="90000"/>
              </a:lnSpc>
            </a:pPr>
            <a:endParaRPr/>
          </a:p>
          <a:p>
            <a:pPr>
              <a:lnSpc>
                <a:spcPct val="90000"/>
              </a:lnSpc>
              <a:buFont typeface="Arial"/>
              <a:buChar char="•"/>
            </a:pPr>
            <a:r>
              <a:rPr lang="en-US" sz="2600">
                <a:solidFill>
                  <a:srgbClr val="000000"/>
                </a:solidFill>
                <a:latin typeface="Calibri"/>
              </a:rPr>
              <a:t>The aspect ratio of a component must be within a small range of values, in order to reject long and narrow components:</a:t>
            </a:r>
            <a:endParaRPr/>
          </a:p>
          <a:p>
            <a:r>
              <a:rPr lang="en-US" sz="2400">
                <a:solidFill>
                  <a:srgbClr val="000000"/>
                </a:solidFill>
                <a:latin typeface="Calibri"/>
              </a:rPr>
              <a:t>                                      </a:t>
            </a:r>
            <a:r>
              <a:rPr lang="en-US" sz="2400">
                <a:solidFill>
                  <a:srgbClr val="000000"/>
                </a:solidFill>
                <a:latin typeface="Calibri"/>
              </a:rPr>
              <a:t>0.1&lt; Aspect Ratio &lt; 10</a:t>
            </a:r>
            <a:endParaRPr/>
          </a:p>
          <a:p>
            <a:pPr>
              <a:lnSpc>
                <a:spcPct val="90000"/>
              </a:lnSpc>
            </a:pPr>
            <a:endParaRPr/>
          </a:p>
        </p:txBody>
      </p:sp>
      <p:pic>
        <p:nvPicPr>
          <p:cNvPr id="178" name="Picture 1" descr=""/>
          <p:cNvPicPr/>
          <p:nvPr/>
        </p:nvPicPr>
        <p:blipFill>
          <a:blip r:embed="rId1"/>
          <a:stretch>
            <a:fillRect/>
          </a:stretch>
        </p:blipFill>
        <p:spPr>
          <a:xfrm>
            <a:off x="1696680" y="3363840"/>
            <a:ext cx="5918760" cy="2813040"/>
          </a:xfrm>
          <a:prstGeom prst="rect">
            <a:avLst/>
          </a:prstGeom>
          <a:ln>
            <a:noFill/>
          </a:ln>
        </p:spPr>
      </p:pic>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9" name="TextShape 1"/>
          <p:cNvSpPr txBox="1"/>
          <p:nvPr/>
        </p:nvSpPr>
        <p:spPr>
          <a:xfrm>
            <a:off x="639360" y="443160"/>
            <a:ext cx="7886520" cy="4350960"/>
          </a:xfrm>
          <a:prstGeom prst="rect">
            <a:avLst/>
          </a:prstGeom>
        </p:spPr>
        <p:txBody>
          <a:bodyPr/>
          <a:p>
            <a:pPr>
              <a:lnSpc>
                <a:spcPct val="90000"/>
              </a:lnSpc>
              <a:buFont typeface="Arial"/>
              <a:buChar char="•"/>
            </a:pPr>
            <a:r>
              <a:rPr lang="en-US" sz="2800">
                <a:solidFill>
                  <a:srgbClr val="000000"/>
                </a:solidFill>
                <a:latin typeface="Calibri"/>
              </a:rPr>
              <a:t>Often times, text is surrounded by other components like frames of a sign board, number plate etc. </a:t>
            </a:r>
            <a:endParaRPr/>
          </a:p>
          <a:p>
            <a:pPr>
              <a:lnSpc>
                <a:spcPct val="90000"/>
              </a:lnSpc>
              <a:buFont typeface="Arial"/>
              <a:buChar char="•"/>
            </a:pPr>
            <a:r>
              <a:rPr lang="en-US" sz="2800">
                <a:solidFill>
                  <a:srgbClr val="000000"/>
                </a:solidFill>
                <a:latin typeface="Calibri"/>
              </a:rPr>
              <a:t>To eliminate these frames, we restrict that the bounding box of obtained components should not contain more than two other components.</a:t>
            </a:r>
            <a:endParaRPr/>
          </a:p>
          <a:p>
            <a:pPr>
              <a:lnSpc>
                <a:spcPct val="90000"/>
              </a:lnSpc>
              <a:buFont typeface="Arial"/>
              <a:buChar char="•"/>
            </a:pPr>
            <a:r>
              <a:rPr lang="en-US" sz="2800">
                <a:solidFill>
                  <a:srgbClr val="000000"/>
                </a:solidFill>
                <a:latin typeface="Calibri"/>
              </a:rPr>
              <a:t>We restrict the size of our text within a range of values and hence reject very large or very small components.</a:t>
            </a:r>
            <a:endParaRPr/>
          </a:p>
          <a:p>
            <a:pPr>
              <a:lnSpc>
                <a:spcPct val="90000"/>
              </a:lnSpc>
            </a:pPr>
            <a:endParaRPr/>
          </a:p>
          <a:p>
            <a:pPr>
              <a:lnSpc>
                <a:spcPct val="100000"/>
              </a:lnSpc>
            </a:pPr>
            <a:r>
              <a:rPr lang="en-US" sz="2800">
                <a:solidFill>
                  <a:srgbClr val="000000"/>
                </a:solidFill>
                <a:latin typeface="Calibri"/>
              </a:rPr>
              <a:t>All the remaining connected components were considered as potential letter candidates</a:t>
            </a:r>
            <a:endParaRPr/>
          </a:p>
          <a:p>
            <a:pPr>
              <a:lnSpc>
                <a:spcPct val="90000"/>
              </a:lnSpc>
            </a:pPr>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TextShape 1"/>
          <p:cNvSpPr txBox="1"/>
          <p:nvPr/>
        </p:nvSpPr>
        <p:spPr>
          <a:xfrm>
            <a:off x="628560" y="365040"/>
            <a:ext cx="7886520" cy="1325160"/>
          </a:xfrm>
          <a:prstGeom prst="rect">
            <a:avLst/>
          </a:prstGeom>
        </p:spPr>
        <p:txBody>
          <a:bodyPr anchor="ctr"/>
          <a:p>
            <a:pPr algn="ctr">
              <a:lnSpc>
                <a:spcPct val="100000"/>
              </a:lnSpc>
            </a:pPr>
            <a:r>
              <a:rPr lang="en-US" sz="4400">
                <a:solidFill>
                  <a:srgbClr val="000000"/>
                </a:solidFill>
                <a:latin typeface="Calibri"/>
              </a:rPr>
              <a:t>GROUPING LETTER CANDIDATES INTO TEXT REGIONS</a:t>
            </a:r>
            <a:endParaRPr/>
          </a:p>
        </p:txBody>
      </p:sp>
      <p:sp>
        <p:nvSpPr>
          <p:cNvPr id="181" name="TextShape 2"/>
          <p:cNvSpPr txBox="1"/>
          <p:nvPr/>
        </p:nvSpPr>
        <p:spPr>
          <a:xfrm>
            <a:off x="628560" y="1825560"/>
            <a:ext cx="7886520" cy="5032080"/>
          </a:xfrm>
          <a:prstGeom prst="rect">
            <a:avLst/>
          </a:prstGeom>
        </p:spPr>
        <p:txBody>
          <a:bodyPr/>
          <a:p>
            <a:pPr>
              <a:lnSpc>
                <a:spcPct val="90000"/>
              </a:lnSpc>
              <a:buFont typeface="Arial"/>
              <a:buChar char="•"/>
            </a:pPr>
            <a:r>
              <a:rPr lang="en-US" sz="2800">
                <a:solidFill>
                  <a:srgbClr val="000000"/>
                </a:solidFill>
                <a:latin typeface="Calibri"/>
              </a:rPr>
              <a:t>Since single letters are not expected to appear in images, group closely positioned letter candidates into regions of text</a:t>
            </a:r>
            <a:endParaRPr/>
          </a:p>
          <a:p>
            <a:pPr>
              <a:lnSpc>
                <a:spcPct val="90000"/>
              </a:lnSpc>
              <a:buFont typeface="Arial"/>
              <a:buChar char="•"/>
            </a:pPr>
            <a:r>
              <a:rPr lang="en-US" sz="2800">
                <a:solidFill>
                  <a:srgbClr val="000000"/>
                </a:solidFill>
                <a:latin typeface="Calibri"/>
              </a:rPr>
              <a:t>A set of rules to group letters together into regions of text:</a:t>
            </a:r>
            <a:endParaRPr/>
          </a:p>
          <a:p>
            <a:pPr>
              <a:lnSpc>
                <a:spcPct val="90000"/>
              </a:lnSpc>
              <a:buFont typeface="Arial"/>
              <a:buChar char="•"/>
            </a:pPr>
            <a:r>
              <a:rPr lang="en-US" sz="2800">
                <a:solidFill>
                  <a:srgbClr val="000000"/>
                </a:solidFill>
                <a:latin typeface="Calibri"/>
              </a:rPr>
              <a:t> </a:t>
            </a:r>
            <a:r>
              <a:rPr lang="en-US" sz="2800">
                <a:solidFill>
                  <a:srgbClr val="000000"/>
                </a:solidFill>
                <a:latin typeface="Calibri"/>
              </a:rPr>
              <a:t>Two letter candidates should have similar stroke width with ratio of median stroke width being less than 2</a:t>
            </a:r>
            <a:endParaRPr/>
          </a:p>
          <a:p>
            <a:pPr>
              <a:lnSpc>
                <a:spcPct val="90000"/>
              </a:lnSpc>
              <a:buFont typeface="Arial"/>
              <a:buChar char="•"/>
            </a:pPr>
            <a:r>
              <a:rPr lang="en-US" sz="2800">
                <a:solidFill>
                  <a:srgbClr val="000000"/>
                </a:solidFill>
                <a:latin typeface="Calibri"/>
              </a:rPr>
              <a:t>Height and width of the neighboring characters should be in ratios 2 and 3 respectively.</a:t>
            </a:r>
            <a:endParaRPr/>
          </a:p>
          <a:p>
            <a:pPr>
              <a:lnSpc>
                <a:spcPct val="90000"/>
              </a:lnSpc>
              <a:buFont typeface="Arial"/>
              <a:buChar char="•"/>
            </a:pPr>
            <a:r>
              <a:rPr lang="en-US" sz="2800">
                <a:solidFill>
                  <a:srgbClr val="000000"/>
                </a:solidFill>
                <a:latin typeface="Calibri"/>
              </a:rPr>
              <a:t>The candidate pairs determined above are clustered together into chains</a:t>
            </a:r>
            <a:endParaRPr/>
          </a:p>
          <a:p>
            <a:pPr>
              <a:lnSpc>
                <a:spcPct val="90000"/>
              </a:lnSpc>
            </a:pPr>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82" name="Picture 3" descr=""/>
          <p:cNvPicPr/>
          <p:nvPr/>
        </p:nvPicPr>
        <p:blipFill>
          <a:blip r:embed="rId1"/>
          <a:stretch>
            <a:fillRect/>
          </a:stretch>
        </p:blipFill>
        <p:spPr>
          <a:xfrm>
            <a:off x="0" y="0"/>
            <a:ext cx="8855640" cy="6096600"/>
          </a:xfrm>
          <a:prstGeom prst="rect">
            <a:avLst/>
          </a:prstGeom>
          <a:ln>
            <a:noFill/>
          </a:ln>
        </p:spPr>
      </p:pic>
      <p:sp>
        <p:nvSpPr>
          <p:cNvPr id="183" name="CustomShape 1"/>
          <p:cNvSpPr/>
          <p:nvPr/>
        </p:nvSpPr>
        <p:spPr>
          <a:xfrm>
            <a:off x="1720080" y="4245480"/>
            <a:ext cx="4408200" cy="364680"/>
          </a:xfrm>
          <a:prstGeom prst="rect">
            <a:avLst/>
          </a:prstGeom>
          <a:noFill/>
          <a:ln>
            <a:noFill/>
          </a:ln>
        </p:spPr>
        <p:txBody>
          <a:bodyPr lIns="90000" rIns="90000" tIns="45000" bIns="45000"/>
          <a:p>
            <a:pPr>
              <a:lnSpc>
                <a:spcPct val="100000"/>
              </a:lnSpc>
            </a:pPr>
            <a:r>
              <a:rPr lang="en-IN">
                <a:solidFill>
                  <a:srgbClr val="000000"/>
                </a:solidFill>
                <a:latin typeface="Calibri"/>
              </a:rPr>
              <a:t>Fig.  Grouping of letter candidates</a:t>
            </a:r>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4" name="TextShape 1"/>
          <p:cNvSpPr txBox="1"/>
          <p:nvPr/>
        </p:nvSpPr>
        <p:spPr>
          <a:xfrm>
            <a:off x="628560" y="440280"/>
            <a:ext cx="7886520" cy="5736240"/>
          </a:xfrm>
          <a:prstGeom prst="rect">
            <a:avLst/>
          </a:prstGeom>
        </p:spPr>
        <p:txBody>
          <a:bodyPr/>
          <a:p>
            <a:pPr>
              <a:lnSpc>
                <a:spcPct val="90000"/>
              </a:lnSpc>
              <a:buFont typeface="Arial"/>
              <a:buChar char="•"/>
            </a:pPr>
            <a:r>
              <a:rPr lang="en-US" sz="2600">
                <a:solidFill>
                  <a:srgbClr val="000000"/>
                </a:solidFill>
                <a:latin typeface="Calibri"/>
              </a:rPr>
              <a:t>The final step is to cluster together, all the candidate pairs determined above into chains. Multiple chains can be grouped together if they share a common end. Each hence produced chain is taken to be a text line.</a:t>
            </a:r>
            <a:endParaRPr/>
          </a:p>
          <a:p>
            <a:pPr>
              <a:lnSpc>
                <a:spcPct val="90000"/>
              </a:lnSpc>
            </a:pPr>
            <a:endParaRPr/>
          </a:p>
        </p:txBody>
      </p:sp>
      <p:pic>
        <p:nvPicPr>
          <p:cNvPr id="185" name="Picture 3" descr=""/>
          <p:cNvPicPr/>
          <p:nvPr/>
        </p:nvPicPr>
        <p:blipFill>
          <a:blip r:embed="rId1"/>
          <a:stretch>
            <a:fillRect/>
          </a:stretch>
        </p:blipFill>
        <p:spPr>
          <a:xfrm>
            <a:off x="2038320" y="2158560"/>
            <a:ext cx="5067000" cy="3624120"/>
          </a:xfrm>
          <a:prstGeom prst="rect">
            <a:avLst/>
          </a:prstGeom>
          <a:ln>
            <a:noFill/>
          </a:ln>
        </p:spPr>
      </p:pic>
      <p:sp>
        <p:nvSpPr>
          <p:cNvPr id="186" name="CustomShape 2"/>
          <p:cNvSpPr/>
          <p:nvPr/>
        </p:nvSpPr>
        <p:spPr>
          <a:xfrm>
            <a:off x="2144520" y="5997960"/>
            <a:ext cx="4876560" cy="639000"/>
          </a:xfrm>
          <a:prstGeom prst="rect">
            <a:avLst/>
          </a:prstGeom>
          <a:noFill/>
          <a:ln>
            <a:noFill/>
          </a:ln>
        </p:spPr>
        <p:txBody>
          <a:bodyPr lIns="90000" rIns="90000" tIns="45000" bIns="45000"/>
          <a:p>
            <a:pPr>
              <a:lnSpc>
                <a:spcPct val="100000"/>
              </a:lnSpc>
            </a:pPr>
            <a:r>
              <a:rPr lang="en-IN">
                <a:solidFill>
                  <a:srgbClr val="000000"/>
                </a:solidFill>
                <a:latin typeface="Calibri"/>
              </a:rPr>
              <a:t>Fig. Detected text box in connected component image</a:t>
            </a:r>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7" name="TextShape 1"/>
          <p:cNvSpPr txBox="1"/>
          <p:nvPr/>
        </p:nvSpPr>
        <p:spPr>
          <a:xfrm>
            <a:off x="715680" y="1251720"/>
            <a:ext cx="7886520" cy="4920120"/>
          </a:xfrm>
          <a:prstGeom prst="rect">
            <a:avLst/>
          </a:prstGeom>
        </p:spPr>
        <p:txBody>
          <a:bodyPr/>
          <a:p>
            <a:pPr>
              <a:lnSpc>
                <a:spcPct val="90000"/>
              </a:lnSpc>
              <a:buFont typeface="Arial"/>
              <a:buChar char="•"/>
            </a:pPr>
            <a:r>
              <a:rPr lang="en-US" sz="2800">
                <a:solidFill>
                  <a:srgbClr val="000000"/>
                </a:solidFill>
                <a:latin typeface="Calibri"/>
              </a:rPr>
              <a:t>In canny edge, we had to change min max threshold according to image and not some arbitrary value</a:t>
            </a:r>
            <a:endParaRPr/>
          </a:p>
          <a:p>
            <a:pPr>
              <a:lnSpc>
                <a:spcPct val="90000"/>
              </a:lnSpc>
              <a:buFont typeface="Arial"/>
              <a:buChar char="•"/>
            </a:pPr>
            <a:r>
              <a:rPr lang="en-US" sz="2800">
                <a:solidFill>
                  <a:srgbClr val="000000"/>
                </a:solidFill>
                <a:latin typeface="Calibri"/>
              </a:rPr>
              <a:t>Canny edge works on the principle of intensity gradient </a:t>
            </a:r>
            <a:endParaRPr/>
          </a:p>
          <a:p>
            <a:pPr>
              <a:lnSpc>
                <a:spcPct val="90000"/>
              </a:lnSpc>
              <a:buFont typeface="Arial"/>
              <a:buChar char="•"/>
            </a:pPr>
            <a:r>
              <a:rPr lang="en-US" sz="2800">
                <a:solidFill>
                  <a:srgbClr val="000000"/>
                </a:solidFill>
                <a:latin typeface="Calibri"/>
              </a:rPr>
              <a:t>a difference in intensity is always assumed from the implementation side</a:t>
            </a:r>
            <a:endParaRPr/>
          </a:p>
          <a:p>
            <a:pPr>
              <a:lnSpc>
                <a:spcPct val="90000"/>
              </a:lnSpc>
              <a:buFont typeface="Arial"/>
              <a:buChar char="•"/>
            </a:pPr>
            <a:r>
              <a:rPr lang="en-US" sz="2800">
                <a:solidFill>
                  <a:srgbClr val="000000"/>
                </a:solidFill>
                <a:latin typeface="Calibri"/>
              </a:rPr>
              <a:t>In Otsu's method we exhaustively search for the threshold that minimizes the intra-class variance (the variance within the class)</a:t>
            </a:r>
            <a:endParaRPr/>
          </a:p>
          <a:p>
            <a:pPr>
              <a:lnSpc>
                <a:spcPct val="90000"/>
              </a:lnSpc>
            </a:pPr>
            <a:endParaRPr/>
          </a:p>
          <a:p>
            <a:pPr>
              <a:lnSpc>
                <a:spcPct val="90000"/>
              </a:lnSpc>
            </a:pPr>
            <a:endParaRPr/>
          </a:p>
          <a:p>
            <a:pPr>
              <a:lnSpc>
                <a:spcPct val="90000"/>
              </a:lnSpc>
              <a:buFont typeface="Arial"/>
              <a:buChar char="•"/>
            </a:pPr>
            <a:r>
              <a:rPr lang="en-US" sz="2800">
                <a:solidFill>
                  <a:srgbClr val="000000"/>
                </a:solidFill>
                <a:latin typeface="Calibri"/>
              </a:rPr>
              <a:t>we were able to dynamically adjust edges by using his algorithm</a:t>
            </a:r>
            <a:endParaRPr/>
          </a:p>
        </p:txBody>
      </p:sp>
      <p:pic>
        <p:nvPicPr>
          <p:cNvPr id="188" name="Picture 3" descr=""/>
          <p:cNvPicPr/>
          <p:nvPr/>
        </p:nvPicPr>
        <p:blipFill>
          <a:blip r:embed="rId1"/>
          <a:stretch>
            <a:fillRect/>
          </a:stretch>
        </p:blipFill>
        <p:spPr>
          <a:xfrm>
            <a:off x="2198880" y="4382280"/>
            <a:ext cx="4435560" cy="537840"/>
          </a:xfrm>
          <a:prstGeom prst="rect">
            <a:avLst/>
          </a:prstGeom>
          <a:ln>
            <a:noFill/>
          </a:ln>
        </p:spPr>
      </p:pic>
      <p:sp>
        <p:nvSpPr>
          <p:cNvPr id="189" name="CustomShape 2"/>
          <p:cNvSpPr/>
          <p:nvPr/>
        </p:nvSpPr>
        <p:spPr>
          <a:xfrm>
            <a:off x="990720" y="163440"/>
            <a:ext cx="6922800" cy="760680"/>
          </a:xfrm>
          <a:prstGeom prst="rect">
            <a:avLst/>
          </a:prstGeom>
          <a:noFill/>
          <a:ln>
            <a:noFill/>
          </a:ln>
        </p:spPr>
        <p:txBody>
          <a:bodyPr lIns="90000" rIns="90000" tIns="45000" bIns="45000"/>
          <a:p>
            <a:pPr algn="ctr">
              <a:lnSpc>
                <a:spcPct val="100000"/>
              </a:lnSpc>
            </a:pPr>
            <a:r>
              <a:rPr lang="en-IN" sz="4400">
                <a:solidFill>
                  <a:srgbClr val="000000"/>
                </a:solidFill>
                <a:latin typeface="Calibri"/>
              </a:rPr>
              <a:t>PROBLEMS FACED</a:t>
            </a:r>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0" name="TextShape 1"/>
          <p:cNvSpPr txBox="1"/>
          <p:nvPr/>
        </p:nvSpPr>
        <p:spPr>
          <a:xfrm>
            <a:off x="781200" y="334440"/>
            <a:ext cx="7886520" cy="4912200"/>
          </a:xfrm>
          <a:prstGeom prst="rect">
            <a:avLst/>
          </a:prstGeom>
        </p:spPr>
        <p:txBody>
          <a:bodyPr/>
          <a:p>
            <a:pPr>
              <a:lnSpc>
                <a:spcPct val="90000"/>
              </a:lnSpc>
              <a:buFont typeface="Arial"/>
              <a:buChar char="•"/>
            </a:pPr>
            <a:r>
              <a:rPr lang="en-US" sz="2800">
                <a:solidFill>
                  <a:srgbClr val="000000"/>
                </a:solidFill>
                <a:latin typeface="Calibri"/>
              </a:rPr>
              <a:t>Often times, two texts of different colors are detected in the same line and given the same bounding box if they follow the width and height ratios.</a:t>
            </a:r>
            <a:endParaRPr/>
          </a:p>
          <a:p>
            <a:pPr>
              <a:lnSpc>
                <a:spcPct val="90000"/>
              </a:lnSpc>
              <a:buFont typeface="Arial"/>
              <a:buChar char="•"/>
            </a:pPr>
            <a:r>
              <a:rPr lang="en-US" sz="2800">
                <a:solidFill>
                  <a:srgbClr val="000000"/>
                </a:solidFill>
                <a:latin typeface="Calibri"/>
              </a:rPr>
              <a:t>However, these two boxes may not form a continuous line of text and can just be two separate sentences . Eg: in a newspaper color page</a:t>
            </a:r>
            <a:endParaRPr/>
          </a:p>
          <a:p>
            <a:pPr>
              <a:lnSpc>
                <a:spcPct val="90000"/>
              </a:lnSpc>
              <a:buFont typeface="Arial"/>
              <a:buChar char="•"/>
            </a:pPr>
            <a:r>
              <a:rPr lang="en-US" sz="2800">
                <a:solidFill>
                  <a:srgbClr val="000000"/>
                </a:solidFill>
                <a:latin typeface="Calibri"/>
              </a:rPr>
              <a:t>To remove this problem, we compare mean component color of the two detected regions and if they differ by a ratio greater than 2, they are put in two different bounding boxes and are not merged</a:t>
            </a:r>
            <a:endParaRPr/>
          </a:p>
          <a:p>
            <a:pPr>
              <a:lnSpc>
                <a:spcPct val="90000"/>
              </a:lnSpc>
            </a:pPr>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628560" y="365040"/>
            <a:ext cx="7886520" cy="1325160"/>
          </a:xfrm>
          <a:prstGeom prst="rect">
            <a:avLst/>
          </a:prstGeom>
        </p:spPr>
        <p:txBody>
          <a:bodyPr anchor="ctr"/>
          <a:p>
            <a:pPr algn="ctr">
              <a:lnSpc>
                <a:spcPct val="100000"/>
              </a:lnSpc>
            </a:pPr>
            <a:r>
              <a:rPr lang="en-US" sz="4400">
                <a:solidFill>
                  <a:srgbClr val="000000"/>
                </a:solidFill>
                <a:latin typeface="Calibri Light"/>
              </a:rPr>
              <a:t>Conversion to grayscale</a:t>
            </a:r>
            <a:r>
              <a:rPr lang="en-US" sz="4400">
                <a:solidFill>
                  <a:srgbClr val="000000"/>
                </a:solidFill>
                <a:latin typeface="Calibri Light"/>
              </a:rPr>
              <a:t>
</a:t>
            </a:r>
            <a:r>
              <a:rPr lang="en-US" sz="4400">
                <a:solidFill>
                  <a:srgbClr val="000000"/>
                </a:solidFill>
                <a:latin typeface="Calibri Light"/>
              </a:rPr>
              <a:t>and reducing the colors</a:t>
            </a:r>
            <a:endParaRPr/>
          </a:p>
        </p:txBody>
      </p:sp>
      <p:sp>
        <p:nvSpPr>
          <p:cNvPr id="86" name="TextShape 2"/>
          <p:cNvSpPr txBox="1"/>
          <p:nvPr/>
        </p:nvSpPr>
        <p:spPr>
          <a:xfrm>
            <a:off x="628560" y="1825560"/>
            <a:ext cx="7886520" cy="4350960"/>
          </a:xfrm>
          <a:prstGeom prst="rect">
            <a:avLst/>
          </a:prstGeom>
        </p:spPr>
        <p:txBody>
          <a:bodyPr/>
          <a:p>
            <a:pPr>
              <a:lnSpc>
                <a:spcPct val="90000"/>
              </a:lnSpc>
              <a:buFont typeface="Arial"/>
              <a:buChar char="•"/>
            </a:pPr>
            <a:r>
              <a:rPr lang="en-US" sz="2800">
                <a:solidFill>
                  <a:srgbClr val="000000"/>
                </a:solidFill>
                <a:latin typeface="Calibri"/>
              </a:rPr>
              <a:t>Grayscale image will contain 256 colors as compared to 16million</a:t>
            </a:r>
            <a:endParaRPr/>
          </a:p>
          <a:p>
            <a:pPr>
              <a:lnSpc>
                <a:spcPct val="90000"/>
              </a:lnSpc>
              <a:buFont typeface="Arial"/>
              <a:buChar char="•"/>
            </a:pPr>
            <a:r>
              <a:rPr lang="en-US" sz="2800">
                <a:solidFill>
                  <a:srgbClr val="000000"/>
                </a:solidFill>
                <a:latin typeface="Calibri"/>
              </a:rPr>
              <a:t>The 256 colors are basically different shades of gray</a:t>
            </a:r>
            <a:endParaRPr/>
          </a:p>
          <a:p>
            <a:pPr>
              <a:lnSpc>
                <a:spcPct val="90000"/>
              </a:lnSpc>
              <a:buFont typeface="Arial"/>
              <a:buChar char="•"/>
            </a:pPr>
            <a:r>
              <a:rPr lang="en-US" sz="2800">
                <a:solidFill>
                  <a:srgbClr val="000000"/>
                </a:solidFill>
                <a:latin typeface="Calibri"/>
              </a:rPr>
              <a:t>Rescaled the 256 colors to 20 colors. Takes care of the various shades of similar color in the same component</a:t>
            </a:r>
            <a:endParaRPr/>
          </a:p>
          <a:p>
            <a:pPr>
              <a:lnSpc>
                <a:spcPct val="90000"/>
              </a:lnSpc>
              <a:buFont typeface="Arial"/>
              <a:buChar char="•"/>
            </a:pPr>
            <a:r>
              <a:rPr lang="en-US" sz="2800">
                <a:solidFill>
                  <a:srgbClr val="000000"/>
                </a:solidFill>
                <a:latin typeface="Calibri"/>
              </a:rPr>
              <a:t>Rejected colors which occupy less than 100*{[x]*[y]}/300000 pixels where x and y are the horizontal and vertical resolution of the image.</a:t>
            </a:r>
            <a:endParaRPr/>
          </a:p>
          <a:p>
            <a:pPr>
              <a:lnSpc>
                <a:spcPct val="90000"/>
              </a:lnSpc>
            </a:pPr>
            <a:endParaRPr/>
          </a:p>
          <a:p>
            <a:pPr>
              <a:lnSpc>
                <a:spcPct val="90000"/>
              </a:lnSpc>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1" name="TextShape 1"/>
          <p:cNvSpPr txBox="1"/>
          <p:nvPr/>
        </p:nvSpPr>
        <p:spPr>
          <a:xfrm>
            <a:off x="574200" y="475920"/>
            <a:ext cx="7886520" cy="4350960"/>
          </a:xfrm>
          <a:prstGeom prst="rect">
            <a:avLst/>
          </a:prstGeom>
        </p:spPr>
        <p:txBody>
          <a:bodyPr/>
          <a:p>
            <a:pPr>
              <a:lnSpc>
                <a:spcPct val="90000"/>
              </a:lnSpc>
              <a:buFont typeface="Arial"/>
              <a:buChar char="•"/>
            </a:pPr>
            <a:r>
              <a:rPr lang="en-US" sz="2800">
                <a:solidFill>
                  <a:srgbClr val="000000"/>
                </a:solidFill>
                <a:latin typeface="Calibri"/>
              </a:rPr>
              <a:t>Detected region still include components which have unusual orientation because algorithm detects stroke independent of language</a:t>
            </a:r>
            <a:endParaRPr/>
          </a:p>
          <a:p>
            <a:pPr>
              <a:lnSpc>
                <a:spcPct val="90000"/>
              </a:lnSpc>
              <a:buFont typeface="Arial"/>
              <a:buChar char="•"/>
            </a:pPr>
            <a:r>
              <a:rPr lang="en-US" sz="2800">
                <a:solidFill>
                  <a:srgbClr val="000000"/>
                </a:solidFill>
                <a:latin typeface="Calibri"/>
              </a:rPr>
              <a:t>To remove these components, the diameter to median stroke width ratio is changed to have a lower bound of 1.414</a:t>
            </a:r>
            <a:endParaRPr/>
          </a:p>
        </p:txBody>
      </p:sp>
      <p:sp>
        <p:nvSpPr>
          <p:cNvPr id="192" name="CustomShape 2"/>
          <p:cNvSpPr/>
          <p:nvPr/>
        </p:nvSpPr>
        <p:spPr>
          <a:xfrm>
            <a:off x="3135240" y="3668400"/>
            <a:ext cx="1610640" cy="1556280"/>
          </a:xfrm>
          <a:prstGeom prst="rect">
            <a:avLst/>
          </a:prstGeom>
          <a:solidFill>
            <a:srgbClr val="5b9bd5"/>
          </a:solidFill>
          <a:ln w="12600">
            <a:solidFill>
              <a:srgbClr val="43729d"/>
            </a:solidFill>
            <a:miter/>
          </a:ln>
        </p:spPr>
      </p:sp>
      <p:sp>
        <p:nvSpPr>
          <p:cNvPr id="193" name="CustomShape 3"/>
          <p:cNvSpPr/>
          <p:nvPr/>
        </p:nvSpPr>
        <p:spPr>
          <a:xfrm>
            <a:off x="3821040" y="5313600"/>
            <a:ext cx="304560" cy="364680"/>
          </a:xfrm>
          <a:prstGeom prst="rect">
            <a:avLst/>
          </a:prstGeom>
          <a:noFill/>
          <a:ln>
            <a:noFill/>
          </a:ln>
        </p:spPr>
        <p:txBody>
          <a:bodyPr lIns="90000" rIns="90000" tIns="45000" bIns="45000"/>
          <a:p>
            <a:pPr>
              <a:lnSpc>
                <a:spcPct val="100000"/>
              </a:lnSpc>
            </a:pPr>
            <a:r>
              <a:rPr lang="en-IN">
                <a:solidFill>
                  <a:srgbClr val="000000"/>
                </a:solidFill>
                <a:latin typeface="Calibri"/>
              </a:rPr>
              <a:t>1</a:t>
            </a:r>
            <a:endParaRPr/>
          </a:p>
        </p:txBody>
      </p:sp>
      <p:sp>
        <p:nvSpPr>
          <p:cNvPr id="194" name="CustomShape 4"/>
          <p:cNvSpPr/>
          <p:nvPr/>
        </p:nvSpPr>
        <p:spPr>
          <a:xfrm rot="18985200">
            <a:off x="3532320" y="4116240"/>
            <a:ext cx="761760" cy="638280"/>
          </a:xfrm>
          <a:prstGeom prst="rect">
            <a:avLst/>
          </a:prstGeom>
          <a:noFill/>
          <a:ln>
            <a:noFill/>
          </a:ln>
        </p:spPr>
        <p:txBody>
          <a:bodyPr lIns="90000" rIns="90000" tIns="45000" bIns="45000"/>
          <a:p>
            <a:pPr>
              <a:lnSpc>
                <a:spcPct val="100000"/>
              </a:lnSpc>
            </a:pPr>
            <a:r>
              <a:rPr lang="en-IN">
                <a:solidFill>
                  <a:srgbClr val="000000"/>
                </a:solidFill>
                <a:latin typeface="Calibri"/>
              </a:rPr>
              <a:t>1.414</a:t>
            </a:r>
            <a:endParaRPr/>
          </a:p>
        </p:txBody>
      </p:sp>
      <p:sp>
        <p:nvSpPr>
          <p:cNvPr id="195" name="CustomShape 5"/>
          <p:cNvSpPr/>
          <p:nvPr/>
        </p:nvSpPr>
        <p:spPr>
          <a:xfrm flipH="1">
            <a:off x="3135240" y="3668400"/>
            <a:ext cx="1610640" cy="1556280"/>
          </a:xfrm>
          <a:prstGeom prst="straightConnector1">
            <a:avLst/>
          </a:prstGeom>
          <a:noFill/>
          <a:ln w="6480">
            <a:solidFill>
              <a:srgbClr val="000000"/>
            </a:solidFill>
            <a:miter/>
            <a:headEnd len="med" type="triangle" w="med"/>
            <a:tailEnd len="med" type="triangle" w="med"/>
          </a:ln>
        </p:spPr>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6" name="TextShape 1"/>
          <p:cNvSpPr txBox="1"/>
          <p:nvPr/>
        </p:nvSpPr>
        <p:spPr>
          <a:xfrm>
            <a:off x="585000" y="421200"/>
            <a:ext cx="7886520" cy="5064840"/>
          </a:xfrm>
          <a:prstGeom prst="rect">
            <a:avLst/>
          </a:prstGeom>
        </p:spPr>
        <p:txBody>
          <a:bodyPr/>
          <a:p>
            <a:pPr>
              <a:lnSpc>
                <a:spcPct val="90000"/>
              </a:lnSpc>
              <a:buFont typeface="Arial"/>
              <a:buChar char="•"/>
            </a:pPr>
            <a:r>
              <a:rPr lang="en-US" sz="2800">
                <a:solidFill>
                  <a:srgbClr val="000000"/>
                </a:solidFill>
                <a:latin typeface="Calibri"/>
              </a:rPr>
              <a:t>Morphological dilation:</a:t>
            </a:r>
            <a:endParaRPr/>
          </a:p>
          <a:p>
            <a:pPr>
              <a:lnSpc>
                <a:spcPct val="90000"/>
              </a:lnSpc>
              <a:buFont typeface="Arial"/>
              <a:buChar char="•"/>
            </a:pPr>
            <a:r>
              <a:rPr lang="en-US" sz="2800">
                <a:solidFill>
                  <a:srgbClr val="000000"/>
                </a:solidFill>
                <a:latin typeface="Calibri"/>
              </a:rPr>
              <a:t>After performing dilation on the image with a normal rectangular kernel[2x2] with all values as 1, many times two letter candidates are grouped into one component</a:t>
            </a:r>
            <a:endParaRPr/>
          </a:p>
          <a:p>
            <a:pPr>
              <a:lnSpc>
                <a:spcPct val="90000"/>
              </a:lnSpc>
              <a:buFont typeface="Arial"/>
              <a:buChar char="•"/>
            </a:pPr>
            <a:r>
              <a:rPr lang="en-US" sz="2800">
                <a:solidFill>
                  <a:srgbClr val="000000"/>
                </a:solidFill>
                <a:latin typeface="Calibri"/>
              </a:rPr>
              <a:t>This poses a problem for the aspect ratio conditions in many images</a:t>
            </a:r>
            <a:endParaRPr/>
          </a:p>
          <a:p>
            <a:pPr>
              <a:lnSpc>
                <a:spcPct val="90000"/>
              </a:lnSpc>
              <a:buFont typeface="Arial"/>
              <a:buChar char="•"/>
            </a:pPr>
            <a:r>
              <a:rPr lang="en-US" sz="2800">
                <a:solidFill>
                  <a:srgbClr val="000000"/>
                </a:solidFill>
                <a:latin typeface="Calibri"/>
              </a:rPr>
              <a:t>The proposed solution is to use a 3x3 kernel of the form:</a:t>
            </a:r>
            <a:endParaRPr/>
          </a:p>
          <a:p>
            <a:pPr>
              <a:lnSpc>
                <a:spcPct val="90000"/>
              </a:lnSpc>
            </a:pPr>
            <a:endParaRPr/>
          </a:p>
          <a:p>
            <a:pPr>
              <a:lnSpc>
                <a:spcPct val="100000"/>
              </a:lnSpc>
            </a:pPr>
            <a:r>
              <a:rPr lang="en-US" sz="2800">
                <a:solidFill>
                  <a:srgbClr val="000000"/>
                </a:solidFill>
                <a:latin typeface="Calibri"/>
              </a:rPr>
              <a:t> </a:t>
            </a:r>
            <a:endParaRPr/>
          </a:p>
        </p:txBody>
      </p:sp>
      <p:sp>
        <p:nvSpPr>
          <p:cNvPr id="197" name="Line 2"/>
          <p:cNvSpPr/>
          <p:nvPr/>
        </p:nvSpPr>
        <p:spPr>
          <a:xfrm>
            <a:off x="2721240" y="4669920"/>
            <a:ext cx="0" cy="1589040"/>
          </a:xfrm>
          <a:prstGeom prst="line">
            <a:avLst/>
          </a:prstGeom>
          <a:ln w="6480">
            <a:solidFill>
              <a:srgbClr val="000000"/>
            </a:solidFill>
            <a:miter/>
          </a:ln>
        </p:spPr>
      </p:sp>
      <p:sp>
        <p:nvSpPr>
          <p:cNvPr id="198" name="CustomShape 3"/>
          <p:cNvSpPr/>
          <p:nvPr/>
        </p:nvSpPr>
        <p:spPr>
          <a:xfrm>
            <a:off x="2863080" y="4767840"/>
            <a:ext cx="2383560" cy="2284200"/>
          </a:xfrm>
          <a:prstGeom prst="rect">
            <a:avLst/>
          </a:prstGeom>
          <a:noFill/>
          <a:ln>
            <a:noFill/>
          </a:ln>
        </p:spPr>
        <p:txBody>
          <a:bodyPr lIns="90000" rIns="90000" tIns="45000" bIns="45000"/>
          <a:p>
            <a:pPr>
              <a:lnSpc>
                <a:spcPct val="100000"/>
              </a:lnSpc>
              <a:buFont typeface="StarSymbol"/>
              <a:buAutoNum type="arabicPlain"/>
            </a:pPr>
            <a:r>
              <a:rPr lang="en-IN">
                <a:solidFill>
                  <a:srgbClr val="000000"/>
                </a:solidFill>
                <a:latin typeface="Calibri"/>
              </a:rPr>
              <a:t>            </a:t>
            </a:r>
            <a:r>
              <a:rPr lang="en-IN">
                <a:solidFill>
                  <a:srgbClr val="000000"/>
                </a:solidFill>
                <a:latin typeface="Calibri"/>
              </a:rPr>
              <a:t>1                 0</a:t>
            </a:r>
            <a:endParaRPr/>
          </a:p>
          <a:p>
            <a:pPr>
              <a:lnSpc>
                <a:spcPct val="100000"/>
              </a:lnSpc>
            </a:pPr>
            <a:endParaRPr/>
          </a:p>
          <a:p>
            <a:pPr>
              <a:lnSpc>
                <a:spcPct val="100000"/>
              </a:lnSpc>
            </a:pPr>
            <a:r>
              <a:rPr lang="en-IN">
                <a:solidFill>
                  <a:srgbClr val="000000"/>
                </a:solidFill>
                <a:latin typeface="Calibri"/>
              </a:rPr>
              <a:t>0                1                  0</a:t>
            </a:r>
            <a:endParaRPr/>
          </a:p>
          <a:p>
            <a:pPr>
              <a:lnSpc>
                <a:spcPct val="100000"/>
              </a:lnSpc>
            </a:pPr>
            <a:endParaRPr/>
          </a:p>
          <a:p>
            <a:pPr>
              <a:lnSpc>
                <a:spcPct val="100000"/>
              </a:lnSpc>
            </a:pPr>
            <a:r>
              <a:rPr lang="en-IN">
                <a:solidFill>
                  <a:srgbClr val="000000"/>
                </a:solidFill>
                <a:latin typeface="Calibri"/>
              </a:rPr>
              <a:t>0                1                 1</a:t>
            </a:r>
            <a:endParaRPr/>
          </a:p>
        </p:txBody>
      </p:sp>
      <p:sp>
        <p:nvSpPr>
          <p:cNvPr id="199" name="Line 4"/>
          <p:cNvSpPr/>
          <p:nvPr/>
        </p:nvSpPr>
        <p:spPr>
          <a:xfrm>
            <a:off x="5355720" y="4669920"/>
            <a:ext cx="10800" cy="1575000"/>
          </a:xfrm>
          <a:prstGeom prst="line">
            <a:avLst/>
          </a:prstGeom>
          <a:ln w="6480">
            <a:solidFill>
              <a:srgbClr val="000000"/>
            </a:solidFill>
            <a:miter/>
          </a:ln>
        </p:spPr>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0" name="TextShape 1"/>
          <p:cNvSpPr txBox="1"/>
          <p:nvPr/>
        </p:nvSpPr>
        <p:spPr>
          <a:xfrm>
            <a:off x="563400" y="410400"/>
            <a:ext cx="7886520" cy="4350960"/>
          </a:xfrm>
          <a:prstGeom prst="rect">
            <a:avLst/>
          </a:prstGeom>
        </p:spPr>
        <p:txBody>
          <a:bodyPr/>
          <a:p>
            <a:pPr>
              <a:lnSpc>
                <a:spcPct val="90000"/>
              </a:lnSpc>
              <a:buFont typeface="Arial"/>
              <a:buChar char="•"/>
            </a:pPr>
            <a:r>
              <a:rPr lang="en-US" sz="2800">
                <a:solidFill>
                  <a:srgbClr val="000000"/>
                </a:solidFill>
                <a:latin typeface="Calibri"/>
              </a:rPr>
              <a:t>Size of font:</a:t>
            </a:r>
            <a:endParaRPr/>
          </a:p>
          <a:p>
            <a:pPr>
              <a:lnSpc>
                <a:spcPct val="90000"/>
              </a:lnSpc>
              <a:buFont typeface="Arial"/>
              <a:buChar char="•"/>
            </a:pPr>
            <a:r>
              <a:rPr lang="en-US" sz="2800">
                <a:solidFill>
                  <a:srgbClr val="000000"/>
                </a:solidFill>
                <a:latin typeface="Calibri"/>
              </a:rPr>
              <a:t>When the bounding box of each letter is less than 0.0025% of the area of the image, such letters maybe recognized in SWT but will not be grouped into letter candidates because of the limiting condition</a:t>
            </a:r>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01" name="Picture 3" descr=""/>
          <p:cNvPicPr/>
          <p:nvPr/>
        </p:nvPicPr>
        <p:blipFill>
          <a:blip r:embed="rId1"/>
          <a:stretch>
            <a:fillRect/>
          </a:stretch>
        </p:blipFill>
        <p:spPr>
          <a:xfrm>
            <a:off x="216720" y="1685160"/>
            <a:ext cx="4029840" cy="3250080"/>
          </a:xfrm>
          <a:prstGeom prst="rect">
            <a:avLst/>
          </a:prstGeom>
          <a:ln>
            <a:noFill/>
          </a:ln>
        </p:spPr>
      </p:pic>
      <p:sp>
        <p:nvSpPr>
          <p:cNvPr id="202" name="CustomShape 1"/>
          <p:cNvSpPr/>
          <p:nvPr/>
        </p:nvSpPr>
        <p:spPr>
          <a:xfrm>
            <a:off x="2231640" y="5603760"/>
            <a:ext cx="5774040" cy="364680"/>
          </a:xfrm>
          <a:prstGeom prst="rect">
            <a:avLst/>
          </a:prstGeom>
          <a:noFill/>
          <a:ln>
            <a:noFill/>
          </a:ln>
        </p:spPr>
        <p:txBody>
          <a:bodyPr lIns="90000" rIns="90000" tIns="45000" bIns="45000"/>
          <a:p>
            <a:pPr>
              <a:lnSpc>
                <a:spcPct val="100000"/>
              </a:lnSpc>
            </a:pPr>
            <a:r>
              <a:rPr lang="en-IN">
                <a:solidFill>
                  <a:srgbClr val="000000"/>
                </a:solidFill>
                <a:latin typeface="Calibri"/>
              </a:rPr>
              <a:t>         </a:t>
            </a:r>
            <a:r>
              <a:rPr lang="en-IN">
                <a:solidFill>
                  <a:srgbClr val="000000"/>
                </a:solidFill>
                <a:latin typeface="Calibri"/>
              </a:rPr>
              <a:t>Fig. Final image with detected text box</a:t>
            </a:r>
            <a:endParaRPr/>
          </a:p>
        </p:txBody>
      </p:sp>
      <p:sp>
        <p:nvSpPr>
          <p:cNvPr id="203" name="CustomShape 2"/>
          <p:cNvSpPr/>
          <p:nvPr/>
        </p:nvSpPr>
        <p:spPr>
          <a:xfrm>
            <a:off x="2743200" y="247320"/>
            <a:ext cx="5388120" cy="760680"/>
          </a:xfrm>
          <a:prstGeom prst="rect">
            <a:avLst/>
          </a:prstGeom>
          <a:noFill/>
          <a:ln>
            <a:noFill/>
          </a:ln>
        </p:spPr>
        <p:txBody>
          <a:bodyPr lIns="90000" rIns="90000" tIns="45000" bIns="45000"/>
          <a:p>
            <a:pPr>
              <a:lnSpc>
                <a:spcPct val="100000"/>
              </a:lnSpc>
            </a:pPr>
            <a:r>
              <a:rPr lang="en-IN" sz="4400">
                <a:solidFill>
                  <a:srgbClr val="000000"/>
                </a:solidFill>
                <a:latin typeface="Calibri"/>
              </a:rPr>
              <a:t>FINAL RESULTS</a:t>
            </a:r>
            <a:endParaRPr/>
          </a:p>
        </p:txBody>
      </p:sp>
      <p:pic>
        <p:nvPicPr>
          <p:cNvPr id="204" name="Picture 6" descr=""/>
          <p:cNvPicPr/>
          <p:nvPr/>
        </p:nvPicPr>
        <p:blipFill>
          <a:blip r:embed="rId2"/>
          <a:stretch>
            <a:fillRect/>
          </a:stretch>
        </p:blipFill>
        <p:spPr>
          <a:xfrm>
            <a:off x="4648320" y="1644840"/>
            <a:ext cx="4375800" cy="3290400"/>
          </a:xfrm>
          <a:prstGeom prst="rect">
            <a:avLst/>
          </a:prstGeom>
          <a:ln>
            <a:noFill/>
          </a:ln>
        </p:spPr>
      </p:pic>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5" name="TextShape 1"/>
          <p:cNvSpPr txBox="1"/>
          <p:nvPr/>
        </p:nvSpPr>
        <p:spPr>
          <a:xfrm>
            <a:off x="628560" y="365040"/>
            <a:ext cx="7886520" cy="1325160"/>
          </a:xfrm>
          <a:prstGeom prst="rect">
            <a:avLst/>
          </a:prstGeom>
        </p:spPr>
        <p:txBody>
          <a:bodyPr anchor="ctr"/>
          <a:p>
            <a:pPr algn="ctr">
              <a:lnSpc>
                <a:spcPct val="100000"/>
              </a:lnSpc>
            </a:pPr>
            <a:r>
              <a:rPr lang="en-US" sz="4400">
                <a:solidFill>
                  <a:srgbClr val="000000"/>
                </a:solidFill>
                <a:latin typeface="Calibri Light"/>
              </a:rPr>
              <a:t>RESULTS WITH OTHER SAMPLES</a:t>
            </a:r>
            <a:endParaRPr/>
          </a:p>
        </p:txBody>
      </p:sp>
      <p:pic>
        <p:nvPicPr>
          <p:cNvPr id="206" name="Picture 3" descr=""/>
          <p:cNvPicPr/>
          <p:nvPr/>
        </p:nvPicPr>
        <p:blipFill>
          <a:blip r:embed="rId1"/>
          <a:stretch>
            <a:fillRect/>
          </a:stretch>
        </p:blipFill>
        <p:spPr>
          <a:xfrm>
            <a:off x="165960" y="2228040"/>
            <a:ext cx="3956760" cy="3065400"/>
          </a:xfrm>
          <a:prstGeom prst="rect">
            <a:avLst/>
          </a:prstGeom>
          <a:ln>
            <a:noFill/>
          </a:ln>
        </p:spPr>
      </p:pic>
      <p:pic>
        <p:nvPicPr>
          <p:cNvPr id="207" name="Picture 4" descr=""/>
          <p:cNvPicPr/>
          <p:nvPr/>
        </p:nvPicPr>
        <p:blipFill>
          <a:blip r:embed="rId2"/>
          <a:stretch>
            <a:fillRect/>
          </a:stretch>
        </p:blipFill>
        <p:spPr>
          <a:xfrm>
            <a:off x="4702680" y="2203200"/>
            <a:ext cx="4116240" cy="3090240"/>
          </a:xfrm>
          <a:prstGeom prst="rect">
            <a:avLst/>
          </a:prstGeom>
          <a:ln>
            <a:noFill/>
          </a:ln>
        </p:spPr>
      </p:pic>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8" name="TextShape 1"/>
          <p:cNvSpPr txBox="1"/>
          <p:nvPr/>
        </p:nvSpPr>
        <p:spPr>
          <a:xfrm>
            <a:off x="606960" y="2694600"/>
            <a:ext cx="7886520" cy="1325160"/>
          </a:xfrm>
          <a:prstGeom prst="rect">
            <a:avLst/>
          </a:prstGeom>
        </p:spPr>
        <p:txBody>
          <a:bodyPr anchor="ctr"/>
          <a:p>
            <a:pPr algn="ctr">
              <a:lnSpc>
                <a:spcPct val="100000"/>
              </a:lnSpc>
            </a:pPr>
            <a:r>
              <a:rPr lang="en-US" sz="4400">
                <a:solidFill>
                  <a:srgbClr val="000000"/>
                </a:solidFill>
                <a:latin typeface="Calibri Light"/>
              </a:rPr>
              <a:t>THANK YOU</a:t>
            </a:r>
            <a:endParaRPr/>
          </a:p>
        </p:txBody>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CustomShape 1"/>
          <p:cNvSpPr/>
          <p:nvPr/>
        </p:nvSpPr>
        <p:spPr>
          <a:xfrm rot="5400000">
            <a:off x="1347120" y="936360"/>
            <a:ext cx="1356120" cy="949320"/>
          </a:xfrm>
          <a:prstGeom prst="chevron">
            <a:avLst>
              <a:gd name="adj" fmla="val 50000"/>
            </a:avLst>
          </a:prstGeom>
          <a:solidFill>
            <a:srgbClr val="5b9bd5"/>
          </a:solidFill>
          <a:ln w="12600">
            <a:solidFill>
              <a:srgbClr val="5b9bd5"/>
            </a:solidFill>
            <a:miter/>
          </a:ln>
        </p:spPr>
        <p:txBody>
          <a:bodyPr lIns="8280" rIns="8280" tIns="8280" bIns="8280" anchor="ctr"/>
          <a:p>
            <a:pPr algn="ctr">
              <a:lnSpc>
                <a:spcPct val="90000"/>
              </a:lnSpc>
            </a:pPr>
            <a:r>
              <a:rPr lang="en-IN" sz="1300">
                <a:solidFill>
                  <a:srgbClr val="ffffff"/>
                </a:solidFill>
                <a:latin typeface="Calibri"/>
              </a:rPr>
              <a:t>Flag matrix</a:t>
            </a:r>
            <a:endParaRPr/>
          </a:p>
        </p:txBody>
      </p:sp>
      <p:sp>
        <p:nvSpPr>
          <p:cNvPr id="88" name="CustomShape 2"/>
          <p:cNvSpPr/>
          <p:nvPr/>
        </p:nvSpPr>
        <p:spPr>
          <a:xfrm rot="5400000">
            <a:off x="4835880" y="-1584360"/>
            <a:ext cx="881280" cy="5576760"/>
          </a:xfrm>
          <a:prstGeom prst="round2SameRect">
            <a:avLst>
              <a:gd name="adj1" fmla="val 16667"/>
              <a:gd name="adj2" fmla="val 0"/>
            </a:avLst>
          </a:prstGeom>
          <a:solidFill>
            <a:srgbClr val="ffffff"/>
          </a:solidFill>
          <a:ln w="12600">
            <a:solidFill>
              <a:srgbClr val="5b9bd5"/>
            </a:solidFill>
            <a:miter/>
          </a:ln>
        </p:spPr>
        <p:txBody>
          <a:bodyPr lIns="14760" rIns="14760" tIns="163440" bIns="14760" anchor="ctr"/>
          <a:p>
            <a:pPr lvl="1">
              <a:lnSpc>
                <a:spcPct val="90000"/>
              </a:lnSpc>
              <a:buFont typeface="StarSymbol"/>
              <a:buChar char=""/>
            </a:pPr>
            <a:r>
              <a:rPr lang="en-IN" sz="2300">
                <a:solidFill>
                  <a:srgbClr val="000000"/>
                </a:solidFill>
                <a:latin typeface="Calibri"/>
              </a:rPr>
              <a:t>Initialize flag matrix of 20 colors</a:t>
            </a:r>
            <a:endParaRPr/>
          </a:p>
          <a:p>
            <a:pPr lvl="1">
              <a:lnSpc>
                <a:spcPct val="90000"/>
              </a:lnSpc>
              <a:buFont typeface="StarSymbol"/>
              <a:buChar char=""/>
            </a:pPr>
            <a:r>
              <a:rPr lang="en-IN" sz="2300">
                <a:solidFill>
                  <a:srgbClr val="000000"/>
                </a:solidFill>
                <a:latin typeface="Calibri"/>
              </a:rPr>
              <a:t>Records number of pixels of each color</a:t>
            </a:r>
            <a:endParaRPr/>
          </a:p>
        </p:txBody>
      </p:sp>
      <p:sp>
        <p:nvSpPr>
          <p:cNvPr id="89" name="CustomShape 3"/>
          <p:cNvSpPr/>
          <p:nvPr/>
        </p:nvSpPr>
        <p:spPr>
          <a:xfrm rot="5400000">
            <a:off x="1347120" y="2147400"/>
            <a:ext cx="1356120" cy="949320"/>
          </a:xfrm>
          <a:prstGeom prst="chevron">
            <a:avLst>
              <a:gd name="adj" fmla="val 50000"/>
            </a:avLst>
          </a:prstGeom>
          <a:solidFill>
            <a:srgbClr val="5b9bd5"/>
          </a:solidFill>
          <a:ln w="12600">
            <a:solidFill>
              <a:srgbClr val="5b9bd5"/>
            </a:solidFill>
            <a:miter/>
          </a:ln>
        </p:spPr>
        <p:txBody>
          <a:bodyPr lIns="8280" rIns="8280" tIns="8280" bIns="8280" anchor="ctr"/>
          <a:p>
            <a:pPr algn="ctr">
              <a:lnSpc>
                <a:spcPct val="90000"/>
              </a:lnSpc>
            </a:pPr>
            <a:r>
              <a:rPr lang="en-IN" sz="1300">
                <a:solidFill>
                  <a:srgbClr val="ffffff"/>
                </a:solidFill>
                <a:latin typeface="Calibri"/>
              </a:rPr>
              <a:t>Traverse all pixels</a:t>
            </a:r>
            <a:endParaRPr/>
          </a:p>
        </p:txBody>
      </p:sp>
      <p:sp>
        <p:nvSpPr>
          <p:cNvPr id="90" name="CustomShape 4"/>
          <p:cNvSpPr/>
          <p:nvPr/>
        </p:nvSpPr>
        <p:spPr>
          <a:xfrm rot="5400000">
            <a:off x="4848120" y="-443520"/>
            <a:ext cx="881280" cy="5576760"/>
          </a:xfrm>
          <a:prstGeom prst="round2SameRect">
            <a:avLst>
              <a:gd name="adj1" fmla="val 16667"/>
              <a:gd name="adj2" fmla="val 0"/>
            </a:avLst>
          </a:prstGeom>
          <a:solidFill>
            <a:srgbClr val="ffffff"/>
          </a:solidFill>
          <a:ln w="12600">
            <a:solidFill>
              <a:srgbClr val="5b9bd5"/>
            </a:solidFill>
            <a:miter/>
          </a:ln>
        </p:spPr>
        <p:txBody>
          <a:bodyPr lIns="14760" rIns="14760" tIns="163440" bIns="14760" anchor="ctr"/>
          <a:p>
            <a:pPr lvl="1">
              <a:lnSpc>
                <a:spcPct val="90000"/>
              </a:lnSpc>
              <a:buFont typeface="StarSymbol"/>
              <a:buChar char=""/>
            </a:pPr>
            <a:r>
              <a:rPr lang="en-IN" sz="2300">
                <a:solidFill>
                  <a:srgbClr val="000000"/>
                </a:solidFill>
                <a:latin typeface="Calibri"/>
              </a:rPr>
              <a:t>Nested loop on x and y</a:t>
            </a:r>
            <a:endParaRPr/>
          </a:p>
          <a:p>
            <a:pPr lvl="1">
              <a:lnSpc>
                <a:spcPct val="90000"/>
              </a:lnSpc>
              <a:buFont typeface="StarSymbol"/>
              <a:buChar char=""/>
            </a:pPr>
            <a:r>
              <a:rPr lang="en-IN" sz="2300">
                <a:solidFill>
                  <a:srgbClr val="000000"/>
                </a:solidFill>
                <a:latin typeface="Calibri"/>
              </a:rPr>
              <a:t>Linearly rescale colors from 256 to 20</a:t>
            </a:r>
            <a:endParaRPr/>
          </a:p>
        </p:txBody>
      </p:sp>
      <p:sp>
        <p:nvSpPr>
          <p:cNvPr id="91" name="CustomShape 5"/>
          <p:cNvSpPr/>
          <p:nvPr/>
        </p:nvSpPr>
        <p:spPr>
          <a:xfrm rot="5400000">
            <a:off x="1347120" y="3358440"/>
            <a:ext cx="1356120" cy="949320"/>
          </a:xfrm>
          <a:prstGeom prst="chevron">
            <a:avLst>
              <a:gd name="adj" fmla="val 50000"/>
            </a:avLst>
          </a:prstGeom>
          <a:solidFill>
            <a:srgbClr val="5b9bd5"/>
          </a:solidFill>
          <a:ln w="12600">
            <a:solidFill>
              <a:srgbClr val="5b9bd5"/>
            </a:solidFill>
            <a:miter/>
          </a:ln>
        </p:spPr>
        <p:txBody>
          <a:bodyPr lIns="8280" rIns="8280" tIns="8280" bIns="8280" anchor="ctr"/>
          <a:p>
            <a:pPr algn="ctr">
              <a:lnSpc>
                <a:spcPct val="90000"/>
              </a:lnSpc>
            </a:pPr>
            <a:r>
              <a:rPr lang="en-IN" sz="1300">
                <a:solidFill>
                  <a:srgbClr val="ffffff"/>
                </a:solidFill>
                <a:latin typeface="Calibri"/>
              </a:rPr>
              <a:t>Populating flag matrix</a:t>
            </a:r>
            <a:endParaRPr/>
          </a:p>
        </p:txBody>
      </p:sp>
      <p:sp>
        <p:nvSpPr>
          <p:cNvPr id="92" name="CustomShape 6"/>
          <p:cNvSpPr/>
          <p:nvPr/>
        </p:nvSpPr>
        <p:spPr>
          <a:xfrm rot="5400000">
            <a:off x="4848120" y="807120"/>
            <a:ext cx="881280" cy="5576760"/>
          </a:xfrm>
          <a:prstGeom prst="round2SameRect">
            <a:avLst>
              <a:gd name="adj1" fmla="val 16667"/>
              <a:gd name="adj2" fmla="val 0"/>
            </a:avLst>
          </a:prstGeom>
          <a:solidFill>
            <a:srgbClr val="ffffff"/>
          </a:solidFill>
          <a:ln w="12600">
            <a:solidFill>
              <a:srgbClr val="5b9bd5"/>
            </a:solidFill>
            <a:miter/>
          </a:ln>
        </p:spPr>
        <p:txBody>
          <a:bodyPr lIns="14760" rIns="14760" tIns="163440" bIns="14760" anchor="ctr"/>
          <a:p>
            <a:pPr lvl="1">
              <a:lnSpc>
                <a:spcPct val="90000"/>
              </a:lnSpc>
              <a:buFont typeface="StarSymbol"/>
              <a:buChar char=""/>
            </a:pPr>
            <a:r>
              <a:rPr lang="en-IN" sz="2300">
                <a:solidFill>
                  <a:srgbClr val="000000"/>
                </a:solidFill>
                <a:latin typeface="Calibri"/>
              </a:rPr>
              <a:t>Populate flag matrix by incrementing by 1 whenever a particular color is encountered</a:t>
            </a:r>
            <a:endParaRPr/>
          </a:p>
        </p:txBody>
      </p:sp>
      <p:sp>
        <p:nvSpPr>
          <p:cNvPr id="93" name="CustomShape 7"/>
          <p:cNvSpPr/>
          <p:nvPr/>
        </p:nvSpPr>
        <p:spPr>
          <a:xfrm rot="5400000">
            <a:off x="1347120" y="4569480"/>
            <a:ext cx="1356120" cy="949320"/>
          </a:xfrm>
          <a:prstGeom prst="chevron">
            <a:avLst>
              <a:gd name="adj" fmla="val 50000"/>
            </a:avLst>
          </a:prstGeom>
          <a:solidFill>
            <a:srgbClr val="5b9bd5"/>
          </a:solidFill>
          <a:ln w="12600">
            <a:solidFill>
              <a:srgbClr val="5b9bd5"/>
            </a:solidFill>
            <a:miter/>
          </a:ln>
        </p:spPr>
        <p:txBody>
          <a:bodyPr lIns="8280" rIns="8280" tIns="8280" bIns="8280" anchor="ctr"/>
          <a:p>
            <a:pPr algn="ctr">
              <a:lnSpc>
                <a:spcPct val="90000"/>
              </a:lnSpc>
            </a:pPr>
            <a:r>
              <a:rPr lang="en-IN" sz="1300">
                <a:solidFill>
                  <a:srgbClr val="ffffff"/>
                </a:solidFill>
                <a:latin typeface="Calibri"/>
              </a:rPr>
              <a:t>Rejecting noise</a:t>
            </a:r>
            <a:endParaRPr/>
          </a:p>
        </p:txBody>
      </p:sp>
      <p:sp>
        <p:nvSpPr>
          <p:cNvPr id="94" name="CustomShape 8"/>
          <p:cNvSpPr/>
          <p:nvPr/>
        </p:nvSpPr>
        <p:spPr>
          <a:xfrm rot="5400000">
            <a:off x="4848120" y="2018160"/>
            <a:ext cx="881280" cy="5576760"/>
          </a:xfrm>
          <a:prstGeom prst="round2SameRect">
            <a:avLst>
              <a:gd name="adj1" fmla="val 16667"/>
              <a:gd name="adj2" fmla="val 0"/>
            </a:avLst>
          </a:prstGeom>
          <a:solidFill>
            <a:srgbClr val="ffffff"/>
          </a:solidFill>
          <a:ln w="12600">
            <a:solidFill>
              <a:srgbClr val="5b9bd5"/>
            </a:solidFill>
            <a:miter/>
          </a:ln>
        </p:spPr>
        <p:txBody>
          <a:bodyPr lIns="14760" rIns="14760" tIns="163440" bIns="14760" anchor="ctr"/>
          <a:p>
            <a:pPr lvl="1">
              <a:lnSpc>
                <a:spcPct val="90000"/>
              </a:lnSpc>
              <a:buFont typeface="StarSymbol"/>
              <a:buChar char=""/>
            </a:pPr>
            <a:r>
              <a:rPr lang="en-IN" sz="2300">
                <a:solidFill>
                  <a:srgbClr val="000000"/>
                </a:solidFill>
                <a:latin typeface="Calibri"/>
              </a:rPr>
              <a:t>Reject if flag matrix count is less than 100</a:t>
            </a:r>
            <a:endParaRPr/>
          </a:p>
          <a:p>
            <a:pPr lvl="1">
              <a:lnSpc>
                <a:spcPct val="90000"/>
              </a:lnSpc>
              <a:buFont typeface="StarSymbol"/>
              <a:buChar char=""/>
            </a:pPr>
            <a:r>
              <a:rPr lang="en-IN" sz="2300">
                <a:solidFill>
                  <a:srgbClr val="000000"/>
                </a:solidFill>
                <a:latin typeface="Calibri"/>
              </a:rPr>
              <a:t>The value of rejected pixel is set to 255</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TextShape 1"/>
          <p:cNvSpPr txBox="1"/>
          <p:nvPr/>
        </p:nvSpPr>
        <p:spPr>
          <a:xfrm>
            <a:off x="628560" y="365040"/>
            <a:ext cx="7886520" cy="1325160"/>
          </a:xfrm>
          <a:prstGeom prst="rect">
            <a:avLst/>
          </a:prstGeom>
        </p:spPr>
        <p:txBody>
          <a:bodyPr anchor="ctr"/>
          <a:p>
            <a:pPr algn="ctr">
              <a:lnSpc>
                <a:spcPct val="100000"/>
              </a:lnSpc>
            </a:pPr>
            <a:r>
              <a:rPr lang="en-US" sz="4400">
                <a:solidFill>
                  <a:srgbClr val="000000"/>
                </a:solidFill>
                <a:latin typeface="Calibri Light"/>
              </a:rPr>
              <a:t>Generate binary sub-images</a:t>
            </a:r>
            <a:endParaRPr/>
          </a:p>
        </p:txBody>
      </p:sp>
      <p:sp>
        <p:nvSpPr>
          <p:cNvPr id="96" name="TextShape 2"/>
          <p:cNvSpPr txBox="1"/>
          <p:nvPr/>
        </p:nvSpPr>
        <p:spPr>
          <a:xfrm>
            <a:off x="628560" y="1825560"/>
            <a:ext cx="7886520" cy="4350960"/>
          </a:xfrm>
          <a:prstGeom prst="rect">
            <a:avLst/>
          </a:prstGeom>
        </p:spPr>
        <p:txBody>
          <a:bodyPr/>
          <a:p>
            <a:pPr>
              <a:lnSpc>
                <a:spcPct val="90000"/>
              </a:lnSpc>
              <a:buFont typeface="Arial"/>
              <a:buChar char="•"/>
            </a:pPr>
            <a:r>
              <a:rPr lang="en-US" sz="2800">
                <a:solidFill>
                  <a:srgbClr val="000000"/>
                </a:solidFill>
                <a:latin typeface="Calibri"/>
              </a:rPr>
              <a:t>Binary images were generated </a:t>
            </a:r>
            <a:endParaRPr/>
          </a:p>
          <a:p>
            <a:pPr>
              <a:lnSpc>
                <a:spcPct val="90000"/>
              </a:lnSpc>
              <a:buFont typeface="Arial"/>
              <a:buChar char="•"/>
            </a:pPr>
            <a:r>
              <a:rPr lang="en-US" sz="2800">
                <a:solidFill>
                  <a:srgbClr val="000000"/>
                </a:solidFill>
                <a:latin typeface="Calibri"/>
              </a:rPr>
              <a:t>Each image has one of the colors as ON and the rest as OFF </a:t>
            </a:r>
            <a:endParaRPr/>
          </a:p>
          <a:p>
            <a:pPr>
              <a:lnSpc>
                <a:spcPct val="90000"/>
              </a:lnSpc>
              <a:buFont typeface="Arial"/>
              <a:buChar char="•"/>
            </a:pPr>
            <a:r>
              <a:rPr lang="en-US" sz="2800">
                <a:solidFill>
                  <a:srgbClr val="000000"/>
                </a:solidFill>
                <a:latin typeface="Calibri"/>
              </a:rPr>
              <a:t>Binary images have same height and width as the original image</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CustomShape 1"/>
          <p:cNvSpPr/>
          <p:nvPr/>
        </p:nvSpPr>
        <p:spPr>
          <a:xfrm rot="5400000">
            <a:off x="1243800" y="1064160"/>
            <a:ext cx="1796760" cy="1257480"/>
          </a:xfrm>
          <a:prstGeom prst="chevron">
            <a:avLst>
              <a:gd name="adj" fmla="val 50000"/>
            </a:avLst>
          </a:prstGeom>
          <a:solidFill>
            <a:srgbClr val="5b9bd5"/>
          </a:solidFill>
          <a:ln w="12600">
            <a:solidFill>
              <a:srgbClr val="5b9bd5"/>
            </a:solidFill>
            <a:miter/>
          </a:ln>
        </p:spPr>
        <p:txBody>
          <a:bodyPr lIns="11520" rIns="11520" tIns="11520" bIns="11520" anchor="ctr"/>
          <a:p>
            <a:pPr algn="ctr">
              <a:lnSpc>
                <a:spcPct val="90000"/>
              </a:lnSpc>
            </a:pPr>
            <a:r>
              <a:rPr lang="en-IN">
                <a:solidFill>
                  <a:srgbClr val="ffffff"/>
                </a:solidFill>
                <a:latin typeface="Calibri"/>
              </a:rPr>
              <a:t>Image sequence</a:t>
            </a:r>
            <a:endParaRPr/>
          </a:p>
        </p:txBody>
      </p:sp>
      <p:sp>
        <p:nvSpPr>
          <p:cNvPr id="98" name="CustomShape 2"/>
          <p:cNvSpPr/>
          <p:nvPr/>
        </p:nvSpPr>
        <p:spPr>
          <a:xfrm rot="5400000">
            <a:off x="4867560" y="-1301040"/>
            <a:ext cx="1167840" cy="5360040"/>
          </a:xfrm>
          <a:prstGeom prst="round2SameRect">
            <a:avLst>
              <a:gd name="adj1" fmla="val 16667"/>
              <a:gd name="adj2" fmla="val 0"/>
            </a:avLst>
          </a:prstGeom>
          <a:solidFill>
            <a:srgbClr val="ffffff"/>
          </a:solidFill>
          <a:ln w="12600">
            <a:solidFill>
              <a:srgbClr val="5b9bd5"/>
            </a:solidFill>
            <a:miter/>
          </a:ln>
        </p:spPr>
        <p:txBody>
          <a:bodyPr lIns="14760" rIns="14760" tIns="163440" bIns="14760" anchor="ctr"/>
          <a:p>
            <a:pPr lvl="1">
              <a:lnSpc>
                <a:spcPct val="90000"/>
              </a:lnSpc>
              <a:buFont typeface="StarSymbol"/>
              <a:buChar char=""/>
            </a:pPr>
            <a:r>
              <a:rPr lang="en-IN" sz="2300">
                <a:solidFill>
                  <a:srgbClr val="000000"/>
                </a:solidFill>
                <a:latin typeface="Calibri"/>
              </a:rPr>
              <a:t>Initialize binary image sequence(frames)</a:t>
            </a:r>
            <a:endParaRPr/>
          </a:p>
        </p:txBody>
      </p:sp>
      <p:sp>
        <p:nvSpPr>
          <p:cNvPr id="99" name="CustomShape 3"/>
          <p:cNvSpPr/>
          <p:nvPr/>
        </p:nvSpPr>
        <p:spPr>
          <a:xfrm rot="5400000">
            <a:off x="1243800" y="2669400"/>
            <a:ext cx="1796760" cy="1257480"/>
          </a:xfrm>
          <a:prstGeom prst="chevron">
            <a:avLst>
              <a:gd name="adj" fmla="val 50000"/>
            </a:avLst>
          </a:prstGeom>
          <a:solidFill>
            <a:srgbClr val="5b9bd5"/>
          </a:solidFill>
          <a:ln w="12600">
            <a:solidFill>
              <a:srgbClr val="5b9bd5"/>
            </a:solidFill>
            <a:miter/>
          </a:ln>
        </p:spPr>
        <p:txBody>
          <a:bodyPr lIns="11520" rIns="11520" tIns="11520" bIns="11520" anchor="ctr"/>
          <a:p>
            <a:pPr algn="ctr">
              <a:lnSpc>
                <a:spcPct val="90000"/>
              </a:lnSpc>
            </a:pPr>
            <a:r>
              <a:rPr lang="en-IN" baseline="30000">
                <a:solidFill>
                  <a:srgbClr val="ffffff"/>
                </a:solidFill>
                <a:latin typeface="Calibri"/>
              </a:rPr>
              <a:t>Traverse all pixels </a:t>
            </a:r>
            <a:endParaRPr/>
          </a:p>
        </p:txBody>
      </p:sp>
      <p:sp>
        <p:nvSpPr>
          <p:cNvPr id="100" name="CustomShape 4"/>
          <p:cNvSpPr/>
          <p:nvPr/>
        </p:nvSpPr>
        <p:spPr>
          <a:xfrm rot="5400000">
            <a:off x="4866840" y="316800"/>
            <a:ext cx="1167840" cy="5360040"/>
          </a:xfrm>
          <a:prstGeom prst="round2SameRect">
            <a:avLst>
              <a:gd name="adj1" fmla="val 16667"/>
              <a:gd name="adj2" fmla="val 0"/>
            </a:avLst>
          </a:prstGeom>
          <a:solidFill>
            <a:srgbClr val="ffffff"/>
          </a:solidFill>
          <a:ln w="12600">
            <a:solidFill>
              <a:srgbClr val="5b9bd5"/>
            </a:solidFill>
            <a:miter/>
          </a:ln>
        </p:spPr>
        <p:txBody>
          <a:bodyPr lIns="14760" rIns="14760" tIns="163440" bIns="14760" anchor="ctr"/>
          <a:p>
            <a:pPr lvl="1">
              <a:lnSpc>
                <a:spcPct val="90000"/>
              </a:lnSpc>
              <a:buFont typeface="StarSymbol"/>
              <a:buChar char=""/>
            </a:pPr>
            <a:r>
              <a:rPr lang="en-IN" sz="2300">
                <a:solidFill>
                  <a:srgbClr val="000000"/>
                </a:solidFill>
                <a:latin typeface="Calibri"/>
              </a:rPr>
              <a:t>Nested loop on x and y</a:t>
            </a:r>
            <a:endParaRPr/>
          </a:p>
          <a:p>
            <a:pPr lvl="1">
              <a:lnSpc>
                <a:spcPct val="90000"/>
              </a:lnSpc>
              <a:buFont typeface="StarSymbol"/>
              <a:buChar char=""/>
            </a:pPr>
            <a:r>
              <a:rPr lang="en-IN" sz="2300">
                <a:solidFill>
                  <a:srgbClr val="000000"/>
                </a:solidFill>
                <a:latin typeface="Calibri"/>
              </a:rPr>
              <a:t>Hence all pixels traversed</a:t>
            </a:r>
            <a:endParaRPr/>
          </a:p>
        </p:txBody>
      </p:sp>
      <p:sp>
        <p:nvSpPr>
          <p:cNvPr id="101" name="CustomShape 5"/>
          <p:cNvSpPr/>
          <p:nvPr/>
        </p:nvSpPr>
        <p:spPr>
          <a:xfrm rot="5400000">
            <a:off x="1243800" y="4274280"/>
            <a:ext cx="1796760" cy="1257480"/>
          </a:xfrm>
          <a:prstGeom prst="chevron">
            <a:avLst>
              <a:gd name="adj" fmla="val 50000"/>
            </a:avLst>
          </a:prstGeom>
          <a:solidFill>
            <a:srgbClr val="5b9bd5"/>
          </a:solidFill>
          <a:ln w="12600">
            <a:solidFill>
              <a:srgbClr val="5b9bd5"/>
            </a:solidFill>
            <a:miter/>
          </a:ln>
        </p:spPr>
        <p:txBody>
          <a:bodyPr lIns="11520" rIns="11520" tIns="11520" bIns="11520" anchor="ctr"/>
          <a:p>
            <a:pPr algn="ctr">
              <a:lnSpc>
                <a:spcPct val="90000"/>
              </a:lnSpc>
            </a:pPr>
            <a:r>
              <a:rPr lang="en-IN">
                <a:solidFill>
                  <a:srgbClr val="ffffff"/>
                </a:solidFill>
                <a:latin typeface="Calibri"/>
              </a:rPr>
              <a:t>check</a:t>
            </a:r>
            <a:endParaRPr/>
          </a:p>
        </p:txBody>
      </p:sp>
      <p:sp>
        <p:nvSpPr>
          <p:cNvPr id="102" name="CustomShape 6"/>
          <p:cNvSpPr/>
          <p:nvPr/>
        </p:nvSpPr>
        <p:spPr>
          <a:xfrm rot="5400000">
            <a:off x="4833000" y="1908360"/>
            <a:ext cx="1167840" cy="5360040"/>
          </a:xfrm>
          <a:prstGeom prst="round2SameRect">
            <a:avLst>
              <a:gd name="adj1" fmla="val 16667"/>
              <a:gd name="adj2" fmla="val 0"/>
            </a:avLst>
          </a:prstGeom>
          <a:solidFill>
            <a:srgbClr val="ffffff"/>
          </a:solidFill>
          <a:ln w="12600">
            <a:solidFill>
              <a:srgbClr val="5b9bd5"/>
            </a:solidFill>
            <a:miter/>
          </a:ln>
        </p:spPr>
        <p:txBody>
          <a:bodyPr lIns="14760" rIns="14760" tIns="163440" bIns="14760" anchor="ctr"/>
          <a:p>
            <a:pPr lvl="1">
              <a:lnSpc>
                <a:spcPct val="90000"/>
              </a:lnSpc>
              <a:buFont typeface="StarSymbol"/>
              <a:buChar char=""/>
            </a:pPr>
            <a:r>
              <a:rPr lang="en-IN" sz="2300">
                <a:solidFill>
                  <a:srgbClr val="000000"/>
                </a:solidFill>
                <a:latin typeface="Calibri"/>
              </a:rPr>
              <a:t>Check if pixel value is 255</a:t>
            </a:r>
            <a:endParaRPr/>
          </a:p>
          <a:p>
            <a:pPr lvl="1">
              <a:lnSpc>
                <a:spcPct val="90000"/>
              </a:lnSpc>
              <a:buFont typeface="StarSymbol"/>
              <a:buChar char=""/>
            </a:pPr>
            <a:r>
              <a:rPr lang="en-IN" sz="2300">
                <a:solidFill>
                  <a:srgbClr val="000000"/>
                </a:solidFill>
                <a:latin typeface="Calibri"/>
              </a:rPr>
              <a:t>If not, assign 255 to image sequence matrix(frames)</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TextShape 1"/>
          <p:cNvSpPr txBox="1"/>
          <p:nvPr/>
        </p:nvSpPr>
        <p:spPr>
          <a:xfrm>
            <a:off x="628560" y="365040"/>
            <a:ext cx="7886520" cy="1325160"/>
          </a:xfrm>
          <a:prstGeom prst="rect">
            <a:avLst/>
          </a:prstGeom>
        </p:spPr>
        <p:txBody>
          <a:bodyPr anchor="ctr"/>
          <a:p>
            <a:pPr algn="ctr">
              <a:lnSpc>
                <a:spcPct val="100000"/>
              </a:lnSpc>
            </a:pPr>
            <a:r>
              <a:rPr lang="en-US" sz="4400">
                <a:solidFill>
                  <a:srgbClr val="000000"/>
                </a:solidFill>
                <a:latin typeface="Calibri Light"/>
              </a:rPr>
              <a:t>OUTCOME</a:t>
            </a:r>
            <a:endParaRPr/>
          </a:p>
        </p:txBody>
      </p:sp>
      <p:sp>
        <p:nvSpPr>
          <p:cNvPr id="104" name="TextShape 2"/>
          <p:cNvSpPr txBox="1"/>
          <p:nvPr/>
        </p:nvSpPr>
        <p:spPr>
          <a:xfrm>
            <a:off x="483120" y="2125440"/>
            <a:ext cx="8031960" cy="692280"/>
          </a:xfrm>
          <a:prstGeom prst="rect">
            <a:avLst/>
          </a:prstGeom>
        </p:spPr>
        <p:txBody>
          <a:bodyPr/>
          <a:p>
            <a:pPr algn="ctr">
              <a:lnSpc>
                <a:spcPct val="100000"/>
              </a:lnSpc>
              <a:buFont typeface="Arial"/>
              <a:buChar char="•"/>
            </a:pPr>
            <a:r>
              <a:rPr lang="en-US" sz="2800">
                <a:solidFill>
                  <a:srgbClr val="000000"/>
                </a:solidFill>
                <a:latin typeface="Calibri"/>
              </a:rPr>
              <a:t>Works well on uniform colored text in computer generated image</a:t>
            </a:r>
            <a:endParaRPr/>
          </a:p>
          <a:p>
            <a:pPr>
              <a:lnSpc>
                <a:spcPct val="90000"/>
              </a:lnSpc>
            </a:pPr>
            <a:endParaRPr/>
          </a:p>
          <a:p>
            <a:pPr>
              <a:lnSpc>
                <a:spcPct val="100000"/>
              </a:lnSpc>
            </a:pPr>
            <a:endParaRPr/>
          </a:p>
        </p:txBody>
      </p:sp>
      <p:pic>
        <p:nvPicPr>
          <p:cNvPr id="105" name="Picture 4" descr=""/>
          <p:cNvPicPr/>
          <p:nvPr/>
        </p:nvPicPr>
        <p:blipFill>
          <a:blip r:embed="rId1"/>
          <a:stretch>
            <a:fillRect/>
          </a:stretch>
        </p:blipFill>
        <p:spPr>
          <a:xfrm>
            <a:off x="286560" y="3300840"/>
            <a:ext cx="4003560" cy="1825200"/>
          </a:xfrm>
          <a:prstGeom prst="rect">
            <a:avLst/>
          </a:prstGeom>
          <a:ln>
            <a:noFill/>
          </a:ln>
        </p:spPr>
      </p:pic>
      <p:pic>
        <p:nvPicPr>
          <p:cNvPr id="106" name="Picture 5" descr=""/>
          <p:cNvPicPr/>
          <p:nvPr/>
        </p:nvPicPr>
        <p:blipFill>
          <a:blip r:embed="rId2"/>
          <a:stretch>
            <a:fillRect/>
          </a:stretch>
        </p:blipFill>
        <p:spPr>
          <a:xfrm>
            <a:off x="4290840" y="3300840"/>
            <a:ext cx="4683960" cy="1825200"/>
          </a:xfrm>
          <a:prstGeom prst="rect">
            <a:avLst/>
          </a:prstGeom>
          <a:ln>
            <a:noFill/>
          </a:ln>
        </p:spPr>
      </p:pic>
      <p:sp>
        <p:nvSpPr>
          <p:cNvPr id="107" name="CustomShape 3"/>
          <p:cNvSpPr/>
          <p:nvPr/>
        </p:nvSpPr>
        <p:spPr>
          <a:xfrm>
            <a:off x="628560" y="5322960"/>
            <a:ext cx="2908800" cy="364680"/>
          </a:xfrm>
          <a:prstGeom prst="rect">
            <a:avLst/>
          </a:prstGeom>
          <a:noFill/>
          <a:ln>
            <a:noFill/>
          </a:ln>
        </p:spPr>
        <p:txBody>
          <a:bodyPr lIns="90000" rIns="90000" tIns="45000" bIns="45000"/>
          <a:p>
            <a:pPr>
              <a:lnSpc>
                <a:spcPct val="100000"/>
              </a:lnSpc>
            </a:pPr>
            <a:r>
              <a:rPr lang="en-IN">
                <a:solidFill>
                  <a:srgbClr val="000000"/>
                </a:solidFill>
                <a:latin typeface="Calibri"/>
              </a:rPr>
              <a:t>Fig. True color image</a:t>
            </a:r>
            <a:endParaRPr/>
          </a:p>
        </p:txBody>
      </p:sp>
      <p:sp>
        <p:nvSpPr>
          <p:cNvPr id="108" name="CustomShape 4"/>
          <p:cNvSpPr/>
          <p:nvPr/>
        </p:nvSpPr>
        <p:spPr>
          <a:xfrm>
            <a:off x="5127120" y="5322960"/>
            <a:ext cx="2797200" cy="638280"/>
          </a:xfrm>
          <a:prstGeom prst="rect">
            <a:avLst/>
          </a:prstGeom>
          <a:noFill/>
          <a:ln>
            <a:noFill/>
          </a:ln>
        </p:spPr>
        <p:txBody>
          <a:bodyPr lIns="90000" rIns="90000" tIns="45000" bIns="45000"/>
          <a:p>
            <a:pPr>
              <a:lnSpc>
                <a:spcPct val="100000"/>
              </a:lnSpc>
            </a:pPr>
            <a:r>
              <a:rPr lang="en-IN">
                <a:solidFill>
                  <a:srgbClr val="000000"/>
                </a:solidFill>
                <a:latin typeface="Calibri"/>
              </a:rPr>
              <a:t>Fig. Detected binary image</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TextShape 1"/>
          <p:cNvSpPr txBox="1"/>
          <p:nvPr/>
        </p:nvSpPr>
        <p:spPr>
          <a:xfrm>
            <a:off x="511920" y="1415160"/>
            <a:ext cx="7858080" cy="581400"/>
          </a:xfrm>
          <a:prstGeom prst="rect">
            <a:avLst/>
          </a:prstGeom>
        </p:spPr>
        <p:txBody>
          <a:bodyPr/>
          <a:p>
            <a:pPr>
              <a:lnSpc>
                <a:spcPct val="90000"/>
              </a:lnSpc>
              <a:buFont typeface="Arial"/>
              <a:buChar char="•"/>
            </a:pPr>
            <a:r>
              <a:rPr lang="en-US" sz="2800">
                <a:solidFill>
                  <a:srgbClr val="000000"/>
                </a:solidFill>
                <a:latin typeface="Calibri"/>
              </a:rPr>
              <a:t>Poor results in natural image</a:t>
            </a:r>
            <a:endParaRPr/>
          </a:p>
          <a:p>
            <a:pPr>
              <a:lnSpc>
                <a:spcPct val="90000"/>
              </a:lnSpc>
            </a:pPr>
            <a:endParaRPr/>
          </a:p>
          <a:p>
            <a:pPr>
              <a:lnSpc>
                <a:spcPct val="90000"/>
              </a:lnSpc>
            </a:pPr>
            <a:endParaRPr/>
          </a:p>
        </p:txBody>
      </p:sp>
      <p:pic>
        <p:nvPicPr>
          <p:cNvPr id="110" name="Picture 4" descr=""/>
          <p:cNvPicPr/>
          <p:nvPr/>
        </p:nvPicPr>
        <p:blipFill>
          <a:blip r:embed="rId1"/>
          <a:stretch>
            <a:fillRect/>
          </a:stretch>
        </p:blipFill>
        <p:spPr>
          <a:xfrm>
            <a:off x="511920" y="2540880"/>
            <a:ext cx="3511440" cy="2633400"/>
          </a:xfrm>
          <a:prstGeom prst="rect">
            <a:avLst/>
          </a:prstGeom>
          <a:ln>
            <a:noFill/>
          </a:ln>
        </p:spPr>
      </p:pic>
      <p:pic>
        <p:nvPicPr>
          <p:cNvPr id="111" name="Picture 5" descr=""/>
          <p:cNvPicPr/>
          <p:nvPr/>
        </p:nvPicPr>
        <p:blipFill>
          <a:blip r:embed="rId2"/>
          <a:stretch>
            <a:fillRect/>
          </a:stretch>
        </p:blipFill>
        <p:spPr>
          <a:xfrm>
            <a:off x="4250160" y="2540880"/>
            <a:ext cx="4287600" cy="2594520"/>
          </a:xfrm>
          <a:prstGeom prst="rect">
            <a:avLst/>
          </a:prstGeom>
          <a:ln>
            <a:noFill/>
          </a:ln>
        </p:spPr>
      </p:pic>
      <p:sp>
        <p:nvSpPr>
          <p:cNvPr id="112" name="CustomShape 2"/>
          <p:cNvSpPr/>
          <p:nvPr/>
        </p:nvSpPr>
        <p:spPr>
          <a:xfrm>
            <a:off x="628560" y="5322960"/>
            <a:ext cx="2908800" cy="364680"/>
          </a:xfrm>
          <a:prstGeom prst="rect">
            <a:avLst/>
          </a:prstGeom>
          <a:noFill/>
          <a:ln>
            <a:noFill/>
          </a:ln>
        </p:spPr>
        <p:txBody>
          <a:bodyPr lIns="90000" rIns="90000" tIns="45000" bIns="45000"/>
          <a:p>
            <a:pPr>
              <a:lnSpc>
                <a:spcPct val="100000"/>
              </a:lnSpc>
            </a:pPr>
            <a:r>
              <a:rPr lang="en-IN">
                <a:solidFill>
                  <a:srgbClr val="000000"/>
                </a:solidFill>
                <a:latin typeface="Calibri"/>
              </a:rPr>
              <a:t>Fig. True color image</a:t>
            </a:r>
            <a:endParaRPr/>
          </a:p>
        </p:txBody>
      </p:sp>
      <p:sp>
        <p:nvSpPr>
          <p:cNvPr id="113" name="CustomShape 3"/>
          <p:cNvSpPr/>
          <p:nvPr/>
        </p:nvSpPr>
        <p:spPr>
          <a:xfrm>
            <a:off x="5127120" y="5322960"/>
            <a:ext cx="2797200" cy="638280"/>
          </a:xfrm>
          <a:prstGeom prst="rect">
            <a:avLst/>
          </a:prstGeom>
          <a:noFill/>
          <a:ln>
            <a:noFill/>
          </a:ln>
        </p:spPr>
        <p:txBody>
          <a:bodyPr lIns="90000" rIns="90000" tIns="45000" bIns="45000"/>
          <a:p>
            <a:pPr>
              <a:lnSpc>
                <a:spcPct val="100000"/>
              </a:lnSpc>
            </a:pPr>
            <a:r>
              <a:rPr lang="en-IN">
                <a:solidFill>
                  <a:srgbClr val="000000"/>
                </a:solidFill>
                <a:latin typeface="Calibri"/>
              </a:rPr>
              <a:t>Fig. Detected binary image</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