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B19B-068F-4363-B651-2711B7DDD4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666-6359-4A0E-B05C-3C5EAFB4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7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B19B-068F-4363-B651-2711B7DDD4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666-6359-4A0E-B05C-3C5EAFB4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B19B-068F-4363-B651-2711B7DDD4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666-6359-4A0E-B05C-3C5EAFB4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B19B-068F-4363-B651-2711B7DDD4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666-6359-4A0E-B05C-3C5EAFB4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B19B-068F-4363-B651-2711B7DDD4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666-6359-4A0E-B05C-3C5EAFB4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2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B19B-068F-4363-B651-2711B7DDD4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666-6359-4A0E-B05C-3C5EAFB4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B19B-068F-4363-B651-2711B7DDD4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666-6359-4A0E-B05C-3C5EAFB4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B19B-068F-4363-B651-2711B7DDD4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666-6359-4A0E-B05C-3C5EAFB4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6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B19B-068F-4363-B651-2711B7DDD4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666-6359-4A0E-B05C-3C5EAFB4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B19B-068F-4363-B651-2711B7DDD4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666-6359-4A0E-B05C-3C5EAFB4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3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B19B-068F-4363-B651-2711B7DDD4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0666-6359-4A0E-B05C-3C5EAFB4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B19B-068F-4363-B651-2711B7DDD41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0666-6359-4A0E-B05C-3C5EAFB49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152" r="18652" b="-1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53399" y="351058"/>
            <a:ext cx="3430605" cy="55303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STUDY OF GENDER DISTRIBUTION ACROSS JOBS IN </a:t>
            </a:r>
            <a:b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NEW YORK CITY</a:t>
            </a:r>
            <a:b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b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-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Manushi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Majumdar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1756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291865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817" y="1524000"/>
            <a:ext cx="109429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New York City – Financial Capital of the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3.9 Million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employees as recorded in the year 2013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4417" y="3578086"/>
            <a:ext cx="1895061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1.97M employees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53" y="3161573"/>
            <a:ext cx="1204085" cy="1204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30" y="3124438"/>
            <a:ext cx="1241187" cy="12411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77538" y="3586004"/>
            <a:ext cx="210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1.95M employees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0817" y="4423251"/>
            <a:ext cx="102571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AngsanaUPC" panose="02020603050405020304" pitchFamily="18" charset="-34"/>
                <a:cs typeface="AngsanaUPC" panose="02020603050405020304" pitchFamily="18" charset="-34"/>
              </a:rPr>
              <a:t>A paper ‘Occupational gender segregation Trends and Explanations’, written by Jo Anne Preston </a:t>
            </a:r>
            <a:r>
              <a:rPr lang="en-US" sz="3200" b="0" i="0" strike="noStrike" baseline="30000" dirty="0">
                <a:latin typeface="AngsanaUPC" panose="02020603050405020304" pitchFamily="18" charset="-34"/>
                <a:cs typeface="AngsanaUPC" panose="02020603050405020304" pitchFamily="18" charset="-34"/>
              </a:rPr>
              <a:t>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AngsanaUPC" panose="02020603050405020304" pitchFamily="18" charset="-34"/>
                <a:cs typeface="AngsanaUPC" panose="02020603050405020304" pitchFamily="18" charset="-34"/>
              </a:rPr>
              <a:t>How are these segregations done?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600" b="0" i="1" u="none" strike="noStrike" baseline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*Preston, Jo Anne. "Occupational gender segregation trends and explanations." The Quarterly Review of Economics and Finance 39.5 (1999): 611-624. </a:t>
            </a:r>
            <a:endParaRPr lang="en-US" sz="1600" i="1" dirty="0">
              <a:solidFill>
                <a:schemeClr val="accent5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284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RESEARCH QUESTION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113" y="1571418"/>
            <a:ext cx="10429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Does New York City exhibit </a:t>
            </a:r>
            <a:r>
              <a:rPr lang="en-US" sz="3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patterns in gender distribution 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across jobs?</a:t>
            </a:r>
          </a:p>
          <a:p>
            <a:pPr marL="514350" indent="-514350" algn="ctr">
              <a:buAutoNum type="arabicPeriod"/>
            </a:pP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Do some of these gender dominated jobs, also predominate in certain </a:t>
            </a:r>
            <a:r>
              <a:rPr lang="en-US" sz="3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neighborhoods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7" y="3835323"/>
            <a:ext cx="2796208" cy="2757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29878"/>
            <a:ext cx="3256498" cy="27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6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09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325218"/>
            <a:ext cx="9922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LODES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data – </a:t>
            </a:r>
            <a:r>
              <a:rPr lang="en-US" sz="32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LEHD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32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O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rigin </a:t>
            </a:r>
            <a:r>
              <a:rPr lang="en-US" sz="32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D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estination </a:t>
            </a:r>
            <a:r>
              <a:rPr lang="en-US" sz="32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mployment </a:t>
            </a:r>
            <a:r>
              <a:rPr lang="en-US" sz="32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S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tatistics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for the year 2013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                                  </a:t>
            </a:r>
            <a:r>
              <a:rPr lang="en-US" sz="2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L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ongitudinal </a:t>
            </a:r>
            <a:r>
              <a:rPr lang="en-US" sz="2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mployer </a:t>
            </a:r>
            <a:r>
              <a:rPr lang="en-US" sz="2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H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ousehold </a:t>
            </a:r>
            <a:r>
              <a:rPr lang="en-US" sz="2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D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ynamics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55234" y="1748782"/>
            <a:ext cx="0" cy="19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 Single Corner Rectangle 6"/>
          <p:cNvSpPr/>
          <p:nvPr/>
        </p:nvSpPr>
        <p:spPr>
          <a:xfrm>
            <a:off x="838199" y="2610679"/>
            <a:ext cx="3985591" cy="3969026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Workforce Area Characteristics (WAC)</a:t>
            </a: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 provides </a:t>
            </a: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Number of Employees</a:t>
            </a: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 based on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Age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Gender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Race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Income bracket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Education Background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Industry Type, Size, Age</a:t>
            </a:r>
          </a:p>
          <a:p>
            <a:r>
              <a:rPr lang="en-US" sz="24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Per Workplace Census Block Code</a:t>
            </a:r>
          </a:p>
        </p:txBody>
      </p:sp>
      <p:sp>
        <p:nvSpPr>
          <p:cNvPr id="9" name="Plus 8"/>
          <p:cNvSpPr/>
          <p:nvPr/>
        </p:nvSpPr>
        <p:spPr>
          <a:xfrm>
            <a:off x="5426281" y="4147931"/>
            <a:ext cx="450575" cy="58309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ingle Corner Rectangle 9"/>
          <p:cNvSpPr/>
          <p:nvPr/>
        </p:nvSpPr>
        <p:spPr>
          <a:xfrm>
            <a:off x="6479347" y="2631924"/>
            <a:ext cx="3985591" cy="3969026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New York State Geographical Crosswalk File (</a:t>
            </a:r>
            <a:r>
              <a:rPr lang="en-US" sz="2400" b="1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xwalk</a:t>
            </a: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endParaRPr lang="en-US" sz="24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State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County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Block </a:t>
            </a:r>
            <a:r>
              <a:rPr lang="en-US" sz="2400" b="1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Grop</a:t>
            </a: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 Name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FIPS Code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ZIP Code</a:t>
            </a:r>
          </a:p>
          <a:p>
            <a:pPr marL="457200" indent="-457200">
              <a:buAutoNum type="arabicPeriod"/>
            </a:pPr>
            <a:r>
              <a:rPr lang="en-US" sz="24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Other Geographical Details</a:t>
            </a:r>
          </a:p>
          <a:p>
            <a:r>
              <a:rPr lang="en-US" sz="24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Per Workplace Census Block Code</a:t>
            </a:r>
          </a:p>
        </p:txBody>
      </p:sp>
    </p:spTree>
    <p:extLst>
      <p:ext uri="{BB962C8B-B14F-4D97-AF65-F5344CB8AC3E}">
        <p14:creationId xmlns:p14="http://schemas.microsoft.com/office/powerpoint/2010/main" val="197201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DATA PROCESSING</a:t>
            </a:r>
          </a:p>
        </p:txBody>
      </p:sp>
      <p:sp>
        <p:nvSpPr>
          <p:cNvPr id="3" name="Round Single Corner Rectangle 2"/>
          <p:cNvSpPr/>
          <p:nvPr/>
        </p:nvSpPr>
        <p:spPr>
          <a:xfrm>
            <a:off x="238539" y="1855304"/>
            <a:ext cx="1484244" cy="1166192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STATE </a:t>
            </a:r>
            <a:r>
              <a:rPr lang="en-US" sz="28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xwalk</a:t>
            </a: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48070" y="2478156"/>
            <a:ext cx="1563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 Single Corner Rectangle 5"/>
          <p:cNvSpPr/>
          <p:nvPr/>
        </p:nvSpPr>
        <p:spPr>
          <a:xfrm>
            <a:off x="8183218" y="1855304"/>
            <a:ext cx="1484244" cy="1166192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WAC for State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3737113" y="1855304"/>
            <a:ext cx="1484244" cy="1166192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NYC</a:t>
            </a:r>
          </a:p>
          <a:p>
            <a:pPr algn="ctr"/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28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xwalk</a:t>
            </a: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58678" y="2438400"/>
            <a:ext cx="21070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7826" y="2040835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Reduced 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2040835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Inner Join</a:t>
            </a:r>
          </a:p>
        </p:txBody>
      </p:sp>
      <p:sp>
        <p:nvSpPr>
          <p:cNvPr id="12" name="Round Single Corner Rectangle 11"/>
          <p:cNvSpPr/>
          <p:nvPr/>
        </p:nvSpPr>
        <p:spPr>
          <a:xfrm>
            <a:off x="5970104" y="3438938"/>
            <a:ext cx="1484244" cy="1166192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NYC</a:t>
            </a:r>
          </a:p>
          <a:p>
            <a:pPr algn="ctr"/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 WAC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612835" y="2691225"/>
            <a:ext cx="151737" cy="5737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ingle Corner Rectangle 13"/>
          <p:cNvSpPr/>
          <p:nvPr/>
        </p:nvSpPr>
        <p:spPr>
          <a:xfrm>
            <a:off x="9349408" y="5585793"/>
            <a:ext cx="2471531" cy="1272207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NYC</a:t>
            </a:r>
          </a:p>
          <a:p>
            <a:pPr algn="ctr"/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 WAC </a:t>
            </a:r>
          </a:p>
          <a:p>
            <a:pPr algn="ctr"/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   OF USE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93496" y="4187688"/>
            <a:ext cx="2073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7418" y="3507193"/>
            <a:ext cx="217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 based on zip code</a:t>
            </a:r>
          </a:p>
        </p:txBody>
      </p:sp>
      <p:sp>
        <p:nvSpPr>
          <p:cNvPr id="22" name="Round Single Corner Rectangle 21"/>
          <p:cNvSpPr/>
          <p:nvPr/>
        </p:nvSpPr>
        <p:spPr>
          <a:xfrm>
            <a:off x="9869556" y="3393591"/>
            <a:ext cx="1484244" cy="1166192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NYC</a:t>
            </a:r>
          </a:p>
          <a:p>
            <a:pPr algn="ctr"/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 WAC per ZIP Code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585173" y="4699964"/>
            <a:ext cx="0" cy="77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30817" y="4837043"/>
            <a:ext cx="230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Retained only necessary attributes</a:t>
            </a:r>
          </a:p>
        </p:txBody>
      </p:sp>
    </p:spTree>
    <p:extLst>
      <p:ext uri="{BB962C8B-B14F-4D97-AF65-F5344CB8AC3E}">
        <p14:creationId xmlns:p14="http://schemas.microsoft.com/office/powerpoint/2010/main" val="354496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29800" cy="90432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For each zip code, calculated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  <a:sym typeface="Wingdings" panose="05000000000000000000" pitchFamily="2" charset="2"/>
              </a:rPr>
              <a:t>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RatioMF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= number of men / number of women</a:t>
            </a:r>
          </a:p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Correlation Matrix of final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9924"/>
            <a:ext cx="4874017" cy="3511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7791" y="2729948"/>
            <a:ext cx="50060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FINDINGS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Much larger number of women in </a:t>
            </a:r>
            <a:r>
              <a:rPr lang="en-US" sz="2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‘Health Care and Social Assistance’.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Also large number of women in </a:t>
            </a:r>
            <a:r>
              <a:rPr lang="en-US" sz="2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‘Accommodation and Food Services’, 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and </a:t>
            </a:r>
            <a:r>
              <a:rPr lang="en-US" sz="2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‘Public Administration’.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Large number of men in </a:t>
            </a:r>
            <a:r>
              <a:rPr lang="en-US" sz="28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‘Professional, Scientific and Technical Services’.</a:t>
            </a:r>
          </a:p>
        </p:txBody>
      </p:sp>
    </p:spTree>
    <p:extLst>
      <p:ext uri="{BB962C8B-B14F-4D97-AF65-F5344CB8AC3E}">
        <p14:creationId xmlns:p14="http://schemas.microsoft.com/office/powerpoint/2010/main" val="425000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FURTHER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81198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Normalize the data</a:t>
            </a:r>
          </a:p>
          <a:p>
            <a:pPr marL="0" indent="0">
              <a:buNone/>
            </a:pPr>
            <a:endParaRPr lang="en-US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36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KMeans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 Clustering – 6 Clusters</a:t>
            </a:r>
          </a:p>
          <a:p>
            <a:pPr marL="0" indent="0">
              <a:buNone/>
            </a:pPr>
            <a:endParaRPr lang="en-US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Merged results with ZIP Code shapefile of NYC</a:t>
            </a:r>
          </a:p>
          <a:p>
            <a:pPr marL="0" indent="0">
              <a:buNone/>
            </a:pPr>
            <a:endParaRPr lang="en-US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Plotted results on a map</a:t>
            </a:r>
          </a:p>
        </p:txBody>
      </p:sp>
    </p:spTree>
    <p:extLst>
      <p:ext uri="{BB962C8B-B14F-4D97-AF65-F5344CB8AC3E}">
        <p14:creationId xmlns:p14="http://schemas.microsoft.com/office/powerpoint/2010/main" val="238388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35119"/>
            <a:ext cx="5452534" cy="538437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1138" y="284260"/>
            <a:ext cx="4501662" cy="6056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RESULTS</a:t>
            </a:r>
            <a:b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endParaRPr lang="en-US" dirty="0">
              <a:solidFill>
                <a:srgbClr val="FF000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92745"/>
              </p:ext>
            </p:extLst>
          </p:nvPr>
        </p:nvGraphicFramePr>
        <p:xfrm>
          <a:off x="6471138" y="587071"/>
          <a:ext cx="5084757" cy="613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4919">
                  <a:extLst>
                    <a:ext uri="{9D8B030D-6E8A-4147-A177-3AD203B41FA5}">
                      <a16:colId xmlns:a16="http://schemas.microsoft.com/office/drawing/2014/main" val="4039922820"/>
                    </a:ext>
                  </a:extLst>
                </a:gridCol>
                <a:gridCol w="1694919">
                  <a:extLst>
                    <a:ext uri="{9D8B030D-6E8A-4147-A177-3AD203B41FA5}">
                      <a16:colId xmlns:a16="http://schemas.microsoft.com/office/drawing/2014/main" val="1058579347"/>
                    </a:ext>
                  </a:extLst>
                </a:gridCol>
                <a:gridCol w="1694919">
                  <a:extLst>
                    <a:ext uri="{9D8B030D-6E8A-4147-A177-3AD203B41FA5}">
                      <a16:colId xmlns:a16="http://schemas.microsoft.com/office/drawing/2014/main" val="882859695"/>
                    </a:ext>
                  </a:extLst>
                </a:gridCol>
              </a:tblGrid>
              <a:tr h="696256">
                <a:tc>
                  <a:txBody>
                    <a:bodyPr/>
                    <a:lstStyle/>
                    <a:p>
                      <a:r>
                        <a:rPr lang="en-US" dirty="0"/>
                        <a:t>CLUSTER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 MAJORITY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51541"/>
                  </a:ext>
                </a:extLst>
              </a:tr>
              <a:tr h="696256"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47815"/>
                  </a:ext>
                </a:extLst>
              </a:tr>
              <a:tr h="696256"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Care and Social Assistance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62010"/>
                  </a:ext>
                </a:extLst>
              </a:tr>
              <a:tr h="696256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 and Insurance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20415"/>
                  </a:ext>
                </a:extLst>
              </a:tr>
              <a:tr h="696256">
                <a:tc>
                  <a:txBody>
                    <a:bodyPr/>
                    <a:lstStyle/>
                    <a:p>
                      <a:r>
                        <a:rPr lang="en-US" dirty="0"/>
                        <a:t>Pale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Finance and Insurance</a:t>
                      </a:r>
                      <a:r>
                        <a:rPr lang="en-US" baseline="0" dirty="0"/>
                        <a:t> + Professional, Scientific and Technical(PST)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03520"/>
                  </a:ext>
                </a:extLst>
              </a:tr>
              <a:tr h="696256">
                <a:tc>
                  <a:txBody>
                    <a:bodyPr/>
                    <a:lstStyle/>
                    <a:p>
                      <a:r>
                        <a:rPr lang="en-US" dirty="0"/>
                        <a:t>Orange (Manhattan)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51809"/>
                  </a:ext>
                </a:extLst>
              </a:tr>
              <a:tr h="696256">
                <a:tc>
                  <a:txBody>
                    <a:bodyPr/>
                    <a:lstStyle/>
                    <a:p>
                      <a:r>
                        <a:rPr lang="en-US" dirty="0"/>
                        <a:t>Peach (Queens)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PST, Public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46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61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Gender distribution across jobs observed in NYC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Other Clustering Algorithms, 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Older data of WAC</a:t>
            </a: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RAC, Data about Salary across genders, Education across genders</a:t>
            </a:r>
          </a:p>
          <a:p>
            <a:pPr marL="0" indent="0">
              <a:buNone/>
            </a:pPr>
            <a:endParaRPr lang="en-US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Project on - </a:t>
            </a:r>
            <a:r>
              <a:rPr lang="en-US" sz="3600" dirty="0">
                <a:solidFill>
                  <a:schemeClr val="accent5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https://github.com/ManushiM/GenderDistributionAcrossJobs</a:t>
            </a:r>
          </a:p>
        </p:txBody>
      </p:sp>
    </p:spTree>
    <p:extLst>
      <p:ext uri="{BB962C8B-B14F-4D97-AF65-F5344CB8AC3E}">
        <p14:creationId xmlns:p14="http://schemas.microsoft.com/office/powerpoint/2010/main" val="52856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397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AngsanaUPC</vt:lpstr>
      <vt:lpstr>Arial</vt:lpstr>
      <vt:lpstr>Calibri</vt:lpstr>
      <vt:lpstr>Calibri Light</vt:lpstr>
      <vt:lpstr>Times New Roman</vt:lpstr>
      <vt:lpstr>Wingdings</vt:lpstr>
      <vt:lpstr>Office Theme</vt:lpstr>
      <vt:lpstr>STUDY OF GENDER DISTRIBUTION ACROSS JOBS IN  NEW YORK CITY  - Manushi Majumdar</vt:lpstr>
      <vt:lpstr>BACKGROUND</vt:lpstr>
      <vt:lpstr>RESEARCH QUESTION</vt:lpstr>
      <vt:lpstr>DATA</vt:lpstr>
      <vt:lpstr>DATA PROCESSING</vt:lpstr>
      <vt:lpstr>ANALYSIS</vt:lpstr>
      <vt:lpstr>FURTHER ANALYSIS</vt:lpstr>
      <vt:lpstr>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GENDER DISTRIBUTION ACROSS JOBS IN  NEW YORK CITY  - Manushi Majumdar</dc:title>
  <dc:creator>ManushiM</dc:creator>
  <cp:lastModifiedBy>ManushiM</cp:lastModifiedBy>
  <cp:revision>22</cp:revision>
  <dcterms:created xsi:type="dcterms:W3CDTF">2016-10-06T02:44:04Z</dcterms:created>
  <dcterms:modified xsi:type="dcterms:W3CDTF">2016-10-06T18:27:34Z</dcterms:modified>
</cp:coreProperties>
</file>