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6"/>
  </p:notesMasterIdLst>
  <p:sldIdLst>
    <p:sldId id="257" r:id="rId3"/>
    <p:sldId id="261" r:id="rId4"/>
    <p:sldId id="1601" r:id="rId5"/>
    <p:sldId id="1600" r:id="rId6"/>
    <p:sldId id="260" r:id="rId7"/>
    <p:sldId id="1592" r:id="rId8"/>
    <p:sldId id="286" r:id="rId9"/>
    <p:sldId id="287" r:id="rId10"/>
    <p:sldId id="288" r:id="rId11"/>
    <p:sldId id="291" r:id="rId12"/>
    <p:sldId id="289" r:id="rId13"/>
    <p:sldId id="293" r:id="rId14"/>
    <p:sldId id="268" r:id="rId15"/>
    <p:sldId id="1458" r:id="rId16"/>
    <p:sldId id="1591" r:id="rId17"/>
    <p:sldId id="259" r:id="rId18"/>
    <p:sldId id="1467" r:id="rId19"/>
    <p:sldId id="1595" r:id="rId20"/>
    <p:sldId id="1597" r:id="rId21"/>
    <p:sldId id="1594" r:id="rId22"/>
    <p:sldId id="258" r:id="rId23"/>
    <p:sldId id="1598" r:id="rId24"/>
    <p:sldId id="15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558"/>
    <a:srgbClr val="0078D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75E8A-731E-274A-8412-1289CB92DD2B}" v="8" dt="2020-03-07T11:35:58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92809" autoAdjust="0"/>
  </p:normalViewPr>
  <p:slideViewPr>
    <p:cSldViewPr snapToGrid="0">
      <p:cViewPr varScale="1">
        <p:scale>
          <a:sx n="145" d="100"/>
          <a:sy n="145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E9B75E8A-731E-274A-8412-1289CB92DD2B}"/>
    <pc:docChg chg="undo custSel addSld modSld modMainMaster">
      <pc:chgData name="Manuel Sánchez" userId="2180821b70765b11" providerId="LiveId" clId="{E9B75E8A-731E-274A-8412-1289CB92DD2B}" dt="2020-03-07T11:35:58.683" v="94"/>
      <pc:docMkLst>
        <pc:docMk/>
      </pc:docMkLst>
      <pc:sldChg chg="addSp delSp modSp">
        <pc:chgData name="Manuel Sánchez" userId="2180821b70765b11" providerId="LiveId" clId="{E9B75E8A-731E-274A-8412-1289CB92DD2B}" dt="2020-03-07T08:22:29.960" v="86" actId="20577"/>
        <pc:sldMkLst>
          <pc:docMk/>
          <pc:sldMk cId="2975406966" sldId="257"/>
        </pc:sldMkLst>
        <pc:spChg chg="mod">
          <ac:chgData name="Manuel Sánchez" userId="2180821b70765b11" providerId="LiveId" clId="{E9B75E8A-731E-274A-8412-1289CB92DD2B}" dt="2020-03-07T06:55:49.598" v="3" actId="20577"/>
          <ac:spMkLst>
            <pc:docMk/>
            <pc:sldMk cId="2975406966" sldId="257"/>
            <ac:spMk id="2" creationId="{CB6203E9-599D-4123-A71E-A6B3520D441F}"/>
          </ac:spMkLst>
        </pc:spChg>
        <pc:spChg chg="mod">
          <ac:chgData name="Manuel Sánchez" userId="2180821b70765b11" providerId="LiveId" clId="{E9B75E8A-731E-274A-8412-1289CB92DD2B}" dt="2020-03-07T08:21:42.102" v="67" actId="1076"/>
          <ac:spMkLst>
            <pc:docMk/>
            <pc:sldMk cId="2975406966" sldId="257"/>
            <ac:spMk id="3" creationId="{E54212AC-74F8-4CEB-8E25-C950C0497C0B}"/>
          </ac:spMkLst>
        </pc:spChg>
        <pc:spChg chg="mod">
          <ac:chgData name="Manuel Sánchez" userId="2180821b70765b11" providerId="LiveId" clId="{E9B75E8A-731E-274A-8412-1289CB92DD2B}" dt="2020-03-07T08:22:29.960" v="86" actId="20577"/>
          <ac:spMkLst>
            <pc:docMk/>
            <pc:sldMk cId="2975406966" sldId="257"/>
            <ac:spMk id="5" creationId="{CA109D53-3F51-4BD0-A8B3-B854BA48371F}"/>
          </ac:spMkLst>
        </pc:spChg>
        <pc:spChg chg="add del mod">
          <ac:chgData name="Manuel Sánchez" userId="2180821b70765b11" providerId="LiveId" clId="{E9B75E8A-731E-274A-8412-1289CB92DD2B}" dt="2020-03-07T08:22:07.959" v="72" actId="478"/>
          <ac:spMkLst>
            <pc:docMk/>
            <pc:sldMk cId="2975406966" sldId="257"/>
            <ac:spMk id="9" creationId="{26E419BB-D8A0-1F4A-9045-A83A1738D9D2}"/>
          </ac:spMkLst>
        </pc:spChg>
      </pc:sldChg>
      <pc:sldChg chg="addSp delSp modSp">
        <pc:chgData name="Manuel Sánchez" userId="2180821b70765b11" providerId="LiveId" clId="{E9B75E8A-731E-274A-8412-1289CB92DD2B}" dt="2020-03-07T08:23:31.772" v="89" actId="1076"/>
        <pc:sldMkLst>
          <pc:docMk/>
          <pc:sldMk cId="629045268" sldId="1594"/>
        </pc:sldMkLst>
        <pc:spChg chg="mod">
          <ac:chgData name="Manuel Sánchez" userId="2180821b70765b11" providerId="LiveId" clId="{E9B75E8A-731E-274A-8412-1289CB92DD2B}" dt="2020-03-07T08:23:31.772" v="89" actId="1076"/>
          <ac:spMkLst>
            <pc:docMk/>
            <pc:sldMk cId="629045268" sldId="1594"/>
            <ac:spMk id="2" creationId="{AEBD7E9D-161C-43F1-A375-5A85307C13B8}"/>
          </ac:spMkLst>
        </pc:spChg>
        <pc:spChg chg="del">
          <ac:chgData name="Manuel Sánchez" userId="2180821b70765b11" providerId="LiveId" clId="{E9B75E8A-731E-274A-8412-1289CB92DD2B}" dt="2020-03-07T08:23:25.308" v="87" actId="478"/>
          <ac:spMkLst>
            <pc:docMk/>
            <pc:sldMk cId="629045268" sldId="1594"/>
            <ac:spMk id="3" creationId="{DBE2D9FE-326E-49F7-A181-EEBB9B9ED136}"/>
          </ac:spMkLst>
        </pc:spChg>
        <pc:spChg chg="add del mod">
          <ac:chgData name="Manuel Sánchez" userId="2180821b70765b11" providerId="LiveId" clId="{E9B75E8A-731E-274A-8412-1289CB92DD2B}" dt="2020-03-07T08:23:28.251" v="88" actId="478"/>
          <ac:spMkLst>
            <pc:docMk/>
            <pc:sldMk cId="629045268" sldId="1594"/>
            <ac:spMk id="5" creationId="{E80EDAD6-32B5-E24B-A949-B2DE0CBD9C64}"/>
          </ac:spMkLst>
        </pc:spChg>
      </pc:sldChg>
      <pc:sldChg chg="add">
        <pc:chgData name="Manuel Sánchez" userId="2180821b70765b11" providerId="LiveId" clId="{E9B75E8A-731E-274A-8412-1289CB92DD2B}" dt="2020-03-07T11:35:58.683" v="94"/>
        <pc:sldMkLst>
          <pc:docMk/>
          <pc:sldMk cId="3670402131" sldId="1601"/>
        </pc:sldMkLst>
      </pc:sldChg>
      <pc:sldMasterChg chg="modSldLayout">
        <pc:chgData name="Manuel Sánchez" userId="2180821b70765b11" providerId="LiveId" clId="{E9B75E8A-731E-274A-8412-1289CB92DD2B}" dt="2020-03-07T11:32:37.853" v="93" actId="20577"/>
        <pc:sldMasterMkLst>
          <pc:docMk/>
          <pc:sldMasterMk cId="492488741" sldId="2147483648"/>
        </pc:sldMasterMkLst>
        <pc:sldLayoutChg chg="modSp">
          <pc:chgData name="Manuel Sánchez" userId="2180821b70765b11" providerId="LiveId" clId="{E9B75E8A-731E-274A-8412-1289CB92DD2B}" dt="2020-03-07T11:32:37.853" v="93" actId="20577"/>
          <pc:sldLayoutMkLst>
            <pc:docMk/>
            <pc:sldMasterMk cId="492488741" sldId="2147483648"/>
            <pc:sldLayoutMk cId="597742737" sldId="2147483652"/>
          </pc:sldLayoutMkLst>
          <pc:spChg chg="mod">
            <ac:chgData name="Manuel Sánchez" userId="2180821b70765b11" providerId="LiveId" clId="{E9B75E8A-731E-274A-8412-1289CB92DD2B}" dt="2020-03-07T11:32:37.853" v="93" actId="20577"/>
            <ac:spMkLst>
              <pc:docMk/>
              <pc:sldMasterMk cId="492488741" sldId="2147483648"/>
              <pc:sldLayoutMk cId="597742737" sldId="2147483652"/>
              <ac:spMk id="2" creationId="{F5B8D963-8FB4-4231-B5B4-F3B3271895CD}"/>
            </ac:spMkLst>
          </pc:spChg>
        </pc:sldLayoutChg>
      </pc:sldMasterChg>
    </pc:docChg>
  </pc:docChgLst>
  <pc:docChgLst>
    <pc:chgData name="Manuel Sánchez" userId="2180821b70765b11" providerId="LiveId" clId="{B02A6DEE-21C0-4CB8-B71D-3CB989152257}"/>
  </pc:docChgLst>
  <pc:docChgLst>
    <pc:chgData name="Manuel Sánchez" userId="2180821b70765b11" providerId="LiveId" clId="{4DAEBED9-0267-44A7-97DB-C05AC3E49BB4}"/>
    <pc:docChg chg="modSld">
      <pc:chgData name="Manuel Sánchez" userId="2180821b70765b11" providerId="LiveId" clId="{4DAEBED9-0267-44A7-97DB-C05AC3E49BB4}" dt="2019-09-12T10:13:00.997" v="0"/>
      <pc:docMkLst>
        <pc:docMk/>
      </pc:docMkLst>
      <pc:sldChg chg="setBg">
        <pc:chgData name="Manuel Sánchez" userId="2180821b70765b11" providerId="LiveId" clId="{4DAEBED9-0267-44A7-97DB-C05AC3E49BB4}" dt="2019-09-12T10:13:00.997" v="0"/>
        <pc:sldMkLst>
          <pc:docMk/>
          <pc:sldMk cId="2184034823" sldId="2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6A6CB-A663-4162-9AAF-224C8DA105A5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88F497-B398-452B-B4F5-0305D665E2D3}">
      <dgm:prSet custT="1"/>
      <dgm:spPr/>
      <dgm:t>
        <a:bodyPr/>
        <a:lstStyle/>
        <a:p>
          <a:r>
            <a:rPr lang="en-US" sz="3600" baseline="0" dirty="0"/>
            <a:t>Recurrence &amp; Adv. Scheduling</a:t>
          </a:r>
          <a:endParaRPr lang="en-US" sz="3600" dirty="0"/>
        </a:p>
      </dgm:t>
    </dgm:pt>
    <dgm:pt modelId="{0C1DB9C3-5669-4DEA-9279-B3F3308D1A5D}" type="parTrans" cxnId="{2C2E00FF-F497-4923-9628-A61F0DAD1A35}">
      <dgm:prSet/>
      <dgm:spPr/>
      <dgm:t>
        <a:bodyPr/>
        <a:lstStyle/>
        <a:p>
          <a:endParaRPr lang="en-US" sz="2000"/>
        </a:p>
      </dgm:t>
    </dgm:pt>
    <dgm:pt modelId="{520F093D-E1D8-4FF5-9412-05271F04FE57}" type="sibTrans" cxnId="{2C2E00FF-F497-4923-9628-A61F0DAD1A35}">
      <dgm:prSet/>
      <dgm:spPr/>
      <dgm:t>
        <a:bodyPr/>
        <a:lstStyle/>
        <a:p>
          <a:endParaRPr lang="en-US" sz="2000"/>
        </a:p>
      </dgm:t>
    </dgm:pt>
    <dgm:pt modelId="{462DD81B-2206-4B06-B046-8DF9E9C45C8C}">
      <dgm:prSet custT="1"/>
      <dgm:spPr/>
      <dgm:t>
        <a:bodyPr/>
        <a:lstStyle/>
        <a:p>
          <a:r>
            <a:rPr lang="en-US" sz="3600" baseline="0" dirty="0"/>
            <a:t>Polling</a:t>
          </a:r>
          <a:endParaRPr lang="en-US" sz="3600" dirty="0"/>
        </a:p>
      </dgm:t>
    </dgm:pt>
    <dgm:pt modelId="{4DB36816-ADF3-4DA5-BA3D-1AE7816DE77A}" type="parTrans" cxnId="{8F41950F-3D79-49F4-ADD3-DA18241DEACD}">
      <dgm:prSet/>
      <dgm:spPr/>
      <dgm:t>
        <a:bodyPr/>
        <a:lstStyle/>
        <a:p>
          <a:endParaRPr lang="en-US" sz="2000"/>
        </a:p>
      </dgm:t>
    </dgm:pt>
    <dgm:pt modelId="{0639A5F7-F3E4-4B85-A7A2-6DED1CE31FA3}" type="sibTrans" cxnId="{8F41950F-3D79-49F4-ADD3-DA18241DEACD}">
      <dgm:prSet/>
      <dgm:spPr/>
      <dgm:t>
        <a:bodyPr/>
        <a:lstStyle/>
        <a:p>
          <a:endParaRPr lang="en-US" sz="2000"/>
        </a:p>
      </dgm:t>
    </dgm:pt>
    <dgm:pt modelId="{DA7F24C2-E05F-4F77-B18B-8606E9C1BA3B}">
      <dgm:prSet custT="1"/>
      <dgm:spPr/>
      <dgm:t>
        <a:bodyPr/>
        <a:lstStyle/>
        <a:p>
          <a:r>
            <a:rPr lang="en-US" sz="3600" baseline="0" dirty="0" err="1"/>
            <a:t>Webhook</a:t>
          </a:r>
          <a:endParaRPr lang="en-US" sz="3600" dirty="0"/>
        </a:p>
      </dgm:t>
    </dgm:pt>
    <dgm:pt modelId="{CF49D2C3-DF56-48DD-ABB6-5A2A0DF4BE4B}" type="parTrans" cxnId="{E7E92350-1B24-4A3C-A736-FF558033648B}">
      <dgm:prSet/>
      <dgm:spPr/>
      <dgm:t>
        <a:bodyPr/>
        <a:lstStyle/>
        <a:p>
          <a:endParaRPr lang="en-US" sz="2000"/>
        </a:p>
      </dgm:t>
    </dgm:pt>
    <dgm:pt modelId="{8F19563D-56E2-48E4-A13F-F88D76396B15}" type="sibTrans" cxnId="{E7E92350-1B24-4A3C-A736-FF558033648B}">
      <dgm:prSet/>
      <dgm:spPr/>
      <dgm:t>
        <a:bodyPr/>
        <a:lstStyle/>
        <a:p>
          <a:endParaRPr lang="en-US" sz="2000"/>
        </a:p>
      </dgm:t>
    </dgm:pt>
    <dgm:pt modelId="{05A19DC2-2C72-4F70-8C77-45A59A1CBED2}">
      <dgm:prSet custT="1"/>
      <dgm:spPr/>
      <dgm:t>
        <a:bodyPr/>
        <a:lstStyle/>
        <a:p>
          <a:r>
            <a:rPr lang="en-US" sz="3600" baseline="0" dirty="0"/>
            <a:t>Request</a:t>
          </a:r>
          <a:endParaRPr lang="en-US" sz="3600" dirty="0"/>
        </a:p>
      </dgm:t>
    </dgm:pt>
    <dgm:pt modelId="{90DCD2CA-DC40-40CB-86C4-53863661C6DA}" type="parTrans" cxnId="{6CCB7FD2-A1E1-4054-BDFF-E761077FA8E4}">
      <dgm:prSet/>
      <dgm:spPr/>
      <dgm:t>
        <a:bodyPr/>
        <a:lstStyle/>
        <a:p>
          <a:endParaRPr lang="en-US" sz="2000"/>
        </a:p>
      </dgm:t>
    </dgm:pt>
    <dgm:pt modelId="{DAC6BDFD-9198-4910-ACE0-00A3CC7F2BD7}" type="sibTrans" cxnId="{6CCB7FD2-A1E1-4054-BDFF-E761077FA8E4}">
      <dgm:prSet/>
      <dgm:spPr/>
      <dgm:t>
        <a:bodyPr/>
        <a:lstStyle/>
        <a:p>
          <a:endParaRPr lang="en-US" sz="2000"/>
        </a:p>
      </dgm:t>
    </dgm:pt>
    <dgm:pt modelId="{59B3346C-2677-4781-A73C-3DBB49CB0899}" type="pres">
      <dgm:prSet presAssocID="{0A06A6CB-A663-4162-9AAF-224C8DA105A5}" presName="Name0" presStyleCnt="0">
        <dgm:presLayoutVars>
          <dgm:dir/>
        </dgm:presLayoutVars>
      </dgm:prSet>
      <dgm:spPr/>
    </dgm:pt>
    <dgm:pt modelId="{5955AFA0-DEAE-412D-B63B-74AD32566F8A}" type="pres">
      <dgm:prSet presAssocID="{2B88F497-B398-452B-B4F5-0305D665E2D3}" presName="noChildren" presStyleCnt="0"/>
      <dgm:spPr/>
    </dgm:pt>
    <dgm:pt modelId="{E7B0FD47-6C68-4987-9EB0-96E5B5AD7551}" type="pres">
      <dgm:prSet presAssocID="{2B88F497-B398-452B-B4F5-0305D665E2D3}" presName="gap" presStyleCnt="0"/>
      <dgm:spPr/>
    </dgm:pt>
    <dgm:pt modelId="{0600C543-65FF-4429-BBDA-EFF49F2E29F7}" type="pres">
      <dgm:prSet presAssocID="{2B88F497-B398-452B-B4F5-0305D665E2D3}" presName="medCircle2" presStyleLbl="vennNode1" presStyleIdx="0" presStyleCnt="4"/>
      <dgm:spPr>
        <a:solidFill>
          <a:schemeClr val="tx2">
            <a:alpha val="50000"/>
          </a:schemeClr>
        </a:solidFill>
      </dgm:spPr>
    </dgm:pt>
    <dgm:pt modelId="{720F6C2A-6227-49F8-9AE3-C0B905108505}" type="pres">
      <dgm:prSet presAssocID="{2B88F497-B398-452B-B4F5-0305D665E2D3}" presName="txLvlOnly1" presStyleLbl="revTx" presStyleIdx="0" presStyleCnt="4"/>
      <dgm:spPr/>
    </dgm:pt>
    <dgm:pt modelId="{B2C1B175-EA25-4C8D-B957-766F4B826D65}" type="pres">
      <dgm:prSet presAssocID="{462DD81B-2206-4B06-B046-8DF9E9C45C8C}" presName="noChildren" presStyleCnt="0"/>
      <dgm:spPr/>
    </dgm:pt>
    <dgm:pt modelId="{A69331DF-B923-45DD-B33F-906F0458ACEF}" type="pres">
      <dgm:prSet presAssocID="{462DD81B-2206-4B06-B046-8DF9E9C45C8C}" presName="gap" presStyleCnt="0"/>
      <dgm:spPr/>
    </dgm:pt>
    <dgm:pt modelId="{DD172FE1-CEAC-497F-B555-A55F251B90C4}" type="pres">
      <dgm:prSet presAssocID="{462DD81B-2206-4B06-B046-8DF9E9C45C8C}" presName="medCircle2" presStyleLbl="vennNode1" presStyleIdx="1" presStyleCnt="4"/>
      <dgm:spPr>
        <a:solidFill>
          <a:schemeClr val="tx2">
            <a:alpha val="50000"/>
          </a:schemeClr>
        </a:solidFill>
      </dgm:spPr>
    </dgm:pt>
    <dgm:pt modelId="{8854BCA1-9EDF-458F-A5CD-01C0DC5F1F4A}" type="pres">
      <dgm:prSet presAssocID="{462DD81B-2206-4B06-B046-8DF9E9C45C8C}" presName="txLvlOnly1" presStyleLbl="revTx" presStyleIdx="1" presStyleCnt="4"/>
      <dgm:spPr/>
    </dgm:pt>
    <dgm:pt modelId="{A4570F9E-B8B9-47CB-AF87-AD4C24A640F0}" type="pres">
      <dgm:prSet presAssocID="{DA7F24C2-E05F-4F77-B18B-8606E9C1BA3B}" presName="noChildren" presStyleCnt="0"/>
      <dgm:spPr/>
    </dgm:pt>
    <dgm:pt modelId="{ED3B9B65-5985-4ABC-AEE6-D1DDCAF99172}" type="pres">
      <dgm:prSet presAssocID="{DA7F24C2-E05F-4F77-B18B-8606E9C1BA3B}" presName="gap" presStyleCnt="0"/>
      <dgm:spPr/>
    </dgm:pt>
    <dgm:pt modelId="{35D452A0-7DBB-4C4B-90FE-DA8B1AB4B875}" type="pres">
      <dgm:prSet presAssocID="{DA7F24C2-E05F-4F77-B18B-8606E9C1BA3B}" presName="medCircle2" presStyleLbl="vennNode1" presStyleIdx="2" presStyleCnt="4"/>
      <dgm:spPr>
        <a:solidFill>
          <a:schemeClr val="tx2">
            <a:alpha val="50000"/>
          </a:schemeClr>
        </a:solidFill>
      </dgm:spPr>
    </dgm:pt>
    <dgm:pt modelId="{CFB29FF5-9D09-49EE-8D65-1F8F7728134F}" type="pres">
      <dgm:prSet presAssocID="{DA7F24C2-E05F-4F77-B18B-8606E9C1BA3B}" presName="txLvlOnly1" presStyleLbl="revTx" presStyleIdx="2" presStyleCnt="4"/>
      <dgm:spPr/>
    </dgm:pt>
    <dgm:pt modelId="{8EF668D5-B05C-4CBF-AF56-3BB70AADE762}" type="pres">
      <dgm:prSet presAssocID="{05A19DC2-2C72-4F70-8C77-45A59A1CBED2}" presName="noChildren" presStyleCnt="0"/>
      <dgm:spPr/>
    </dgm:pt>
    <dgm:pt modelId="{7194E23B-35E4-421E-9157-9EE644FC9DB5}" type="pres">
      <dgm:prSet presAssocID="{05A19DC2-2C72-4F70-8C77-45A59A1CBED2}" presName="gap" presStyleCnt="0"/>
      <dgm:spPr/>
    </dgm:pt>
    <dgm:pt modelId="{4FD2E570-12A0-4993-A095-556D06D02483}" type="pres">
      <dgm:prSet presAssocID="{05A19DC2-2C72-4F70-8C77-45A59A1CBED2}" presName="medCircle2" presStyleLbl="vennNode1" presStyleIdx="3" presStyleCnt="4"/>
      <dgm:spPr>
        <a:solidFill>
          <a:schemeClr val="tx2">
            <a:alpha val="50000"/>
          </a:schemeClr>
        </a:solidFill>
      </dgm:spPr>
    </dgm:pt>
    <dgm:pt modelId="{4E7ACBDE-C594-442E-84A9-3895F6DAB7A1}" type="pres">
      <dgm:prSet presAssocID="{05A19DC2-2C72-4F70-8C77-45A59A1CBED2}" presName="txLvlOnly1" presStyleLbl="revTx" presStyleIdx="3" presStyleCnt="4"/>
      <dgm:spPr/>
    </dgm:pt>
  </dgm:ptLst>
  <dgm:cxnLst>
    <dgm:cxn modelId="{8F41950F-3D79-49F4-ADD3-DA18241DEACD}" srcId="{0A06A6CB-A663-4162-9AAF-224C8DA105A5}" destId="{462DD81B-2206-4B06-B046-8DF9E9C45C8C}" srcOrd="1" destOrd="0" parTransId="{4DB36816-ADF3-4DA5-BA3D-1AE7816DE77A}" sibTransId="{0639A5F7-F3E4-4B85-A7A2-6DED1CE31FA3}"/>
    <dgm:cxn modelId="{60E8A929-8B22-4777-A72E-41E4FB2C589F}" type="presOf" srcId="{462DD81B-2206-4B06-B046-8DF9E9C45C8C}" destId="{8854BCA1-9EDF-458F-A5CD-01C0DC5F1F4A}" srcOrd="0" destOrd="0" presId="urn:microsoft.com/office/officeart/2008/layout/VerticalCircleList"/>
    <dgm:cxn modelId="{2DF0C632-FCAD-4B18-B798-FBC5C6607862}" type="presOf" srcId="{0A06A6CB-A663-4162-9AAF-224C8DA105A5}" destId="{59B3346C-2677-4781-A73C-3DBB49CB0899}" srcOrd="0" destOrd="0" presId="urn:microsoft.com/office/officeart/2008/layout/VerticalCircleList"/>
    <dgm:cxn modelId="{E7E92350-1B24-4A3C-A736-FF558033648B}" srcId="{0A06A6CB-A663-4162-9AAF-224C8DA105A5}" destId="{DA7F24C2-E05F-4F77-B18B-8606E9C1BA3B}" srcOrd="2" destOrd="0" parTransId="{CF49D2C3-DF56-48DD-ABB6-5A2A0DF4BE4B}" sibTransId="{8F19563D-56E2-48E4-A13F-F88D76396B15}"/>
    <dgm:cxn modelId="{53B1B652-D19E-4F06-B9EC-6A7B4E46F86B}" type="presOf" srcId="{2B88F497-B398-452B-B4F5-0305D665E2D3}" destId="{720F6C2A-6227-49F8-9AE3-C0B905108505}" srcOrd="0" destOrd="0" presId="urn:microsoft.com/office/officeart/2008/layout/VerticalCircleList"/>
    <dgm:cxn modelId="{E579A75F-3582-4BEC-A50A-12541148BDA0}" type="presOf" srcId="{DA7F24C2-E05F-4F77-B18B-8606E9C1BA3B}" destId="{CFB29FF5-9D09-49EE-8D65-1F8F7728134F}" srcOrd="0" destOrd="0" presId="urn:microsoft.com/office/officeart/2008/layout/VerticalCircleList"/>
    <dgm:cxn modelId="{2CFD0CD2-BE34-4B41-8433-5379C5154671}" type="presOf" srcId="{05A19DC2-2C72-4F70-8C77-45A59A1CBED2}" destId="{4E7ACBDE-C594-442E-84A9-3895F6DAB7A1}" srcOrd="0" destOrd="0" presId="urn:microsoft.com/office/officeart/2008/layout/VerticalCircleList"/>
    <dgm:cxn modelId="{6CCB7FD2-A1E1-4054-BDFF-E761077FA8E4}" srcId="{0A06A6CB-A663-4162-9AAF-224C8DA105A5}" destId="{05A19DC2-2C72-4F70-8C77-45A59A1CBED2}" srcOrd="3" destOrd="0" parTransId="{90DCD2CA-DC40-40CB-86C4-53863661C6DA}" sibTransId="{DAC6BDFD-9198-4910-ACE0-00A3CC7F2BD7}"/>
    <dgm:cxn modelId="{2C2E00FF-F497-4923-9628-A61F0DAD1A35}" srcId="{0A06A6CB-A663-4162-9AAF-224C8DA105A5}" destId="{2B88F497-B398-452B-B4F5-0305D665E2D3}" srcOrd="0" destOrd="0" parTransId="{0C1DB9C3-5669-4DEA-9279-B3F3308D1A5D}" sibTransId="{520F093D-E1D8-4FF5-9412-05271F04FE57}"/>
    <dgm:cxn modelId="{2A68ACB9-A821-4135-AC11-325609435CB6}" type="presParOf" srcId="{59B3346C-2677-4781-A73C-3DBB49CB0899}" destId="{5955AFA0-DEAE-412D-B63B-74AD32566F8A}" srcOrd="0" destOrd="0" presId="urn:microsoft.com/office/officeart/2008/layout/VerticalCircleList"/>
    <dgm:cxn modelId="{7628558C-1FAB-406E-8828-5A59B86901C3}" type="presParOf" srcId="{5955AFA0-DEAE-412D-B63B-74AD32566F8A}" destId="{E7B0FD47-6C68-4987-9EB0-96E5B5AD7551}" srcOrd="0" destOrd="0" presId="urn:microsoft.com/office/officeart/2008/layout/VerticalCircleList"/>
    <dgm:cxn modelId="{79381558-4C66-4E84-8F31-078F20346898}" type="presParOf" srcId="{5955AFA0-DEAE-412D-B63B-74AD32566F8A}" destId="{0600C543-65FF-4429-BBDA-EFF49F2E29F7}" srcOrd="1" destOrd="0" presId="urn:microsoft.com/office/officeart/2008/layout/VerticalCircleList"/>
    <dgm:cxn modelId="{0044BD64-527B-4B54-B8D0-049881DEAD6E}" type="presParOf" srcId="{5955AFA0-DEAE-412D-B63B-74AD32566F8A}" destId="{720F6C2A-6227-49F8-9AE3-C0B905108505}" srcOrd="2" destOrd="0" presId="urn:microsoft.com/office/officeart/2008/layout/VerticalCircleList"/>
    <dgm:cxn modelId="{CA77CEF9-6757-4EC3-AADE-87A6FDAE47BA}" type="presParOf" srcId="{59B3346C-2677-4781-A73C-3DBB49CB0899}" destId="{B2C1B175-EA25-4C8D-B957-766F4B826D65}" srcOrd="1" destOrd="0" presId="urn:microsoft.com/office/officeart/2008/layout/VerticalCircleList"/>
    <dgm:cxn modelId="{F84024C1-2C79-4D04-98AA-46EB43B6C42C}" type="presParOf" srcId="{B2C1B175-EA25-4C8D-B957-766F4B826D65}" destId="{A69331DF-B923-45DD-B33F-906F0458ACEF}" srcOrd="0" destOrd="0" presId="urn:microsoft.com/office/officeart/2008/layout/VerticalCircleList"/>
    <dgm:cxn modelId="{F14322BC-7413-4D15-87EC-5CEE48B13A74}" type="presParOf" srcId="{B2C1B175-EA25-4C8D-B957-766F4B826D65}" destId="{DD172FE1-CEAC-497F-B555-A55F251B90C4}" srcOrd="1" destOrd="0" presId="urn:microsoft.com/office/officeart/2008/layout/VerticalCircleList"/>
    <dgm:cxn modelId="{DCF37AEB-3084-4A15-8641-169A41F827F4}" type="presParOf" srcId="{B2C1B175-EA25-4C8D-B957-766F4B826D65}" destId="{8854BCA1-9EDF-458F-A5CD-01C0DC5F1F4A}" srcOrd="2" destOrd="0" presId="urn:microsoft.com/office/officeart/2008/layout/VerticalCircleList"/>
    <dgm:cxn modelId="{7B640B1D-D189-46CD-B1DA-B3D99CA1D693}" type="presParOf" srcId="{59B3346C-2677-4781-A73C-3DBB49CB0899}" destId="{A4570F9E-B8B9-47CB-AF87-AD4C24A640F0}" srcOrd="2" destOrd="0" presId="urn:microsoft.com/office/officeart/2008/layout/VerticalCircleList"/>
    <dgm:cxn modelId="{82F5E584-0744-41F4-9962-927F7768AFB6}" type="presParOf" srcId="{A4570F9E-B8B9-47CB-AF87-AD4C24A640F0}" destId="{ED3B9B65-5985-4ABC-AEE6-D1DDCAF99172}" srcOrd="0" destOrd="0" presId="urn:microsoft.com/office/officeart/2008/layout/VerticalCircleList"/>
    <dgm:cxn modelId="{EF72088C-1D85-4584-B4B2-B36BB58E84BC}" type="presParOf" srcId="{A4570F9E-B8B9-47CB-AF87-AD4C24A640F0}" destId="{35D452A0-7DBB-4C4B-90FE-DA8B1AB4B875}" srcOrd="1" destOrd="0" presId="urn:microsoft.com/office/officeart/2008/layout/VerticalCircleList"/>
    <dgm:cxn modelId="{FA23EB09-F3EE-4B90-9265-EB3C868D7315}" type="presParOf" srcId="{A4570F9E-B8B9-47CB-AF87-AD4C24A640F0}" destId="{CFB29FF5-9D09-49EE-8D65-1F8F7728134F}" srcOrd="2" destOrd="0" presId="urn:microsoft.com/office/officeart/2008/layout/VerticalCircleList"/>
    <dgm:cxn modelId="{F5D09AF3-BB82-445E-B110-1151DA418077}" type="presParOf" srcId="{59B3346C-2677-4781-A73C-3DBB49CB0899}" destId="{8EF668D5-B05C-4CBF-AF56-3BB70AADE762}" srcOrd="3" destOrd="0" presId="urn:microsoft.com/office/officeart/2008/layout/VerticalCircleList"/>
    <dgm:cxn modelId="{3818E2BD-24FB-446F-9816-97D4D430FF65}" type="presParOf" srcId="{8EF668D5-B05C-4CBF-AF56-3BB70AADE762}" destId="{7194E23B-35E4-421E-9157-9EE644FC9DB5}" srcOrd="0" destOrd="0" presId="urn:microsoft.com/office/officeart/2008/layout/VerticalCircleList"/>
    <dgm:cxn modelId="{CB63E7C8-03D9-44B7-AA1E-2A3FBD38948B}" type="presParOf" srcId="{8EF668D5-B05C-4CBF-AF56-3BB70AADE762}" destId="{4FD2E570-12A0-4993-A095-556D06D02483}" srcOrd="1" destOrd="0" presId="urn:microsoft.com/office/officeart/2008/layout/VerticalCircleList"/>
    <dgm:cxn modelId="{DB40D468-5AB7-4F42-84DF-5F21E826DB13}" type="presParOf" srcId="{8EF668D5-B05C-4CBF-AF56-3BB70AADE762}" destId="{4E7ACBDE-C594-442E-84A9-3895F6DAB7A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C586E0-8153-4669-83A0-BC779863E9F2}">
      <dgm:prSet custT="1"/>
      <dgm:spPr/>
      <dgm:t>
        <a:bodyPr/>
        <a:lstStyle/>
        <a:p>
          <a:r>
            <a:rPr lang="en-US" sz="4000" b="0" baseline="0" dirty="0"/>
            <a:t>Invoke APIs &amp; Services</a:t>
          </a:r>
          <a:endParaRPr lang="en-US" sz="4000" dirty="0"/>
        </a:p>
      </dgm:t>
    </dgm:pt>
    <dgm:pt modelId="{61B15BFF-2269-4C28-A07C-B7FEEF01F25F}" type="parTrans" cxnId="{0BE97E77-9067-4E3D-898F-92156B5101EB}">
      <dgm:prSet/>
      <dgm:spPr/>
      <dgm:t>
        <a:bodyPr/>
        <a:lstStyle/>
        <a:p>
          <a:endParaRPr lang="en-US" sz="1400"/>
        </a:p>
      </dgm:t>
    </dgm:pt>
    <dgm:pt modelId="{EA905F6C-D0EE-45BF-A581-C8C8EA0B6A8C}" type="sibTrans" cxnId="{0BE97E77-9067-4E3D-898F-92156B5101EB}">
      <dgm:prSet/>
      <dgm:spPr/>
      <dgm:t>
        <a:bodyPr/>
        <a:lstStyle/>
        <a:p>
          <a:endParaRPr lang="en-US" sz="1400"/>
        </a:p>
      </dgm:t>
    </dgm:pt>
    <dgm:pt modelId="{48F78CA1-C39D-4B5C-BA28-6683667006C0}">
      <dgm:prSet custT="1"/>
      <dgm:spPr/>
      <dgm:t>
        <a:bodyPr/>
        <a:lstStyle/>
        <a:p>
          <a:r>
            <a:rPr lang="en-US" sz="4000" b="0" baseline="0" dirty="0"/>
            <a:t>Behaviors</a:t>
          </a:r>
          <a:endParaRPr lang="en-US" sz="4000" dirty="0"/>
        </a:p>
      </dgm:t>
    </dgm:pt>
    <dgm:pt modelId="{53D5FE61-A684-408A-8AEA-CFDA0E456BBD}" type="parTrans" cxnId="{70E281D1-9657-467D-8009-B2382EE400E7}">
      <dgm:prSet/>
      <dgm:spPr/>
      <dgm:t>
        <a:bodyPr/>
        <a:lstStyle/>
        <a:p>
          <a:endParaRPr lang="en-US" sz="1400"/>
        </a:p>
      </dgm:t>
    </dgm:pt>
    <dgm:pt modelId="{BE122C8F-25F3-4064-BFBE-23B5627D00D7}" type="sibTrans" cxnId="{70E281D1-9657-467D-8009-B2382EE400E7}">
      <dgm:prSet/>
      <dgm:spPr/>
      <dgm:t>
        <a:bodyPr/>
        <a:lstStyle/>
        <a:p>
          <a:endParaRPr lang="en-US" sz="1400"/>
        </a:p>
      </dgm:t>
    </dgm:pt>
    <dgm:pt modelId="{F7A703BB-6485-43D8-A413-2EFABF4A58D8}">
      <dgm:prSet custT="1"/>
      <dgm:spPr/>
      <dgm:t>
        <a:bodyPr/>
        <a:lstStyle/>
        <a:p>
          <a:r>
            <a:rPr lang="en-US" sz="4000" b="0" baseline="0" dirty="0"/>
            <a:t>Flow Control</a:t>
          </a:r>
          <a:endParaRPr lang="en-US" sz="4000" dirty="0"/>
        </a:p>
      </dgm:t>
    </dgm:pt>
    <dgm:pt modelId="{D9F2A32A-5209-48A0-BBFA-5B7E28BC9C14}" type="parTrans" cxnId="{9D58FF6C-A60D-460F-9A4D-21CD528B61EF}">
      <dgm:prSet/>
      <dgm:spPr/>
      <dgm:t>
        <a:bodyPr/>
        <a:lstStyle/>
        <a:p>
          <a:endParaRPr lang="en-US" sz="1400"/>
        </a:p>
      </dgm:t>
    </dgm:pt>
    <dgm:pt modelId="{457B6D78-2A72-42C3-ADE8-5C99E670A86B}" type="sibTrans" cxnId="{9D58FF6C-A60D-460F-9A4D-21CD528B61EF}">
      <dgm:prSet/>
      <dgm:spPr/>
      <dgm:t>
        <a:bodyPr/>
        <a:lstStyle/>
        <a:p>
          <a:endParaRPr lang="en-US" sz="1400"/>
        </a:p>
      </dgm:t>
    </dgm:pt>
    <dgm:pt modelId="{D86F4672-F7FA-443C-B75C-7FEAB16C49FF}">
      <dgm:prSet custT="1"/>
      <dgm:spPr/>
      <dgm:t>
        <a:bodyPr/>
        <a:lstStyle/>
        <a:p>
          <a:r>
            <a:rPr lang="en-US" sz="4000" b="0" baseline="0" dirty="0"/>
            <a:t>Message Handling</a:t>
          </a:r>
          <a:endParaRPr lang="en-US" sz="4000" dirty="0"/>
        </a:p>
      </dgm:t>
    </dgm:pt>
    <dgm:pt modelId="{11F650D6-9A74-4E6B-BA3D-83206D3A67B4}" type="parTrans" cxnId="{32EC81E8-01B9-4675-A02C-EF2FAE749206}">
      <dgm:prSet/>
      <dgm:spPr/>
      <dgm:t>
        <a:bodyPr/>
        <a:lstStyle/>
        <a:p>
          <a:endParaRPr lang="en-US" sz="1400"/>
        </a:p>
      </dgm:t>
    </dgm:pt>
    <dgm:pt modelId="{6CBFF31C-4A13-4CB2-8F55-D7A19F78E9E1}" type="sibTrans" cxnId="{32EC81E8-01B9-4675-A02C-EF2FAE749206}">
      <dgm:prSet/>
      <dgm:spPr/>
      <dgm:t>
        <a:bodyPr/>
        <a:lstStyle/>
        <a:p>
          <a:endParaRPr lang="en-US" sz="1400"/>
        </a:p>
      </dgm:t>
    </dgm:pt>
    <dgm:pt modelId="{0ACE0FF9-AC0A-40B8-9AB4-23E8D8CE7FC3}">
      <dgm:prSet custT="1"/>
      <dgm:spPr/>
      <dgm:t>
        <a:bodyPr/>
        <a:lstStyle/>
        <a:p>
          <a:r>
            <a:rPr lang="en-US" sz="4000" b="0" baseline="0" dirty="0"/>
            <a:t>Expressions &amp; Operators</a:t>
          </a:r>
          <a:endParaRPr lang="en-US" sz="4000" dirty="0"/>
        </a:p>
      </dgm:t>
    </dgm:pt>
    <dgm:pt modelId="{6C079626-A8C1-48C2-B0E8-5C57E62630FD}" type="parTrans" cxnId="{10191EB5-F8A4-4747-99AA-15B347F2B3FB}">
      <dgm:prSet/>
      <dgm:spPr/>
      <dgm:t>
        <a:bodyPr/>
        <a:lstStyle/>
        <a:p>
          <a:endParaRPr lang="en-US" sz="1400"/>
        </a:p>
      </dgm:t>
    </dgm:pt>
    <dgm:pt modelId="{09A3C3FF-45ED-4ADC-817A-E8431624EFE6}" type="sibTrans" cxnId="{10191EB5-F8A4-4747-99AA-15B347F2B3FB}">
      <dgm:prSet/>
      <dgm:spPr/>
      <dgm:t>
        <a:bodyPr/>
        <a:lstStyle/>
        <a:p>
          <a:endParaRPr lang="en-US" sz="1400"/>
        </a:p>
      </dgm:t>
    </dgm:pt>
    <dgm:pt modelId="{EFF4F713-E393-4135-9F08-2B48A1334117}">
      <dgm:prSet custT="1"/>
      <dgm:spPr/>
      <dgm:t>
        <a:bodyPr/>
        <a:lstStyle/>
        <a:p>
          <a:r>
            <a:rPr lang="en-US" sz="4000" dirty="0"/>
            <a:t>Variables</a:t>
          </a:r>
        </a:p>
      </dgm:t>
    </dgm:pt>
    <dgm:pt modelId="{B2E0FA7C-BB86-4AEE-BBED-41237128A079}" type="parTrans" cxnId="{7E2A6372-41C3-4748-9BB4-33727DB7C9DF}">
      <dgm:prSet/>
      <dgm:spPr/>
      <dgm:t>
        <a:bodyPr/>
        <a:lstStyle/>
        <a:p>
          <a:endParaRPr lang="en-US"/>
        </a:p>
      </dgm:t>
    </dgm:pt>
    <dgm:pt modelId="{9120B9A6-8359-4F7D-82F0-B6499B24F3DB}" type="sibTrans" cxnId="{7E2A6372-41C3-4748-9BB4-33727DB7C9DF}">
      <dgm:prSet/>
      <dgm:spPr/>
      <dgm:t>
        <a:bodyPr/>
        <a:lstStyle/>
        <a:p>
          <a:endParaRPr lang="en-US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D4CCF602-4750-492D-AF48-F185623B179F}" type="pres">
      <dgm:prSet presAssocID="{39C586E0-8153-4669-83A0-BC779863E9F2}" presName="noChildren" presStyleCnt="0"/>
      <dgm:spPr/>
    </dgm:pt>
    <dgm:pt modelId="{8474C401-38E7-497D-82C0-C9E3D5AA8E92}" type="pres">
      <dgm:prSet presAssocID="{39C586E0-8153-4669-83A0-BC779863E9F2}" presName="gap" presStyleCnt="0"/>
      <dgm:spPr/>
    </dgm:pt>
    <dgm:pt modelId="{CE43720D-7BF0-451A-A5C2-33F557E18322}" type="pres">
      <dgm:prSet presAssocID="{39C586E0-8153-4669-83A0-BC779863E9F2}" presName="medCircle2" presStyleLbl="vennNode1" presStyleIdx="0" presStyleCnt="6"/>
      <dgm:spPr>
        <a:xfrm>
          <a:off x="1088464" y="1750"/>
          <a:ext cx="1127054" cy="1127054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7E2FB84-CB16-461B-8860-1FC283553308}" type="pres">
      <dgm:prSet presAssocID="{39C586E0-8153-4669-83A0-BC779863E9F2}" presName="txLvlOnly1" presStyleLbl="revTx" presStyleIdx="0" presStyleCnt="6"/>
      <dgm:spPr/>
    </dgm:pt>
    <dgm:pt modelId="{7B0A0E45-90F5-459D-A51F-18411BFF7B8C}" type="pres">
      <dgm:prSet presAssocID="{48F78CA1-C39D-4B5C-BA28-6683667006C0}" presName="noChildren" presStyleCnt="0"/>
      <dgm:spPr/>
    </dgm:pt>
    <dgm:pt modelId="{E44991CD-4C44-40C2-86EB-BA21AB87D05B}" type="pres">
      <dgm:prSet presAssocID="{48F78CA1-C39D-4B5C-BA28-6683667006C0}" presName="gap" presStyleCnt="0"/>
      <dgm:spPr/>
    </dgm:pt>
    <dgm:pt modelId="{99224BC5-B2BF-467F-86DC-B6D5DC049CD9}" type="pres">
      <dgm:prSet presAssocID="{48F78CA1-C39D-4B5C-BA28-6683667006C0}" presName="medCircle2" presStyleLbl="vennNode1" presStyleIdx="1" presStyleCnt="6"/>
      <dgm:spPr>
        <a:xfrm>
          <a:off x="1088464" y="1128805"/>
          <a:ext cx="1127054" cy="1127054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12FBF2E-51BB-4CCF-8B60-8025F39A4577}" type="pres">
      <dgm:prSet presAssocID="{48F78CA1-C39D-4B5C-BA28-6683667006C0}" presName="txLvlOnly1" presStyleLbl="revTx" presStyleIdx="1" presStyleCnt="6"/>
      <dgm:spPr/>
    </dgm:pt>
    <dgm:pt modelId="{43D20230-42B4-4E26-A0FB-3A44544C5021}" type="pres">
      <dgm:prSet presAssocID="{F7A703BB-6485-43D8-A413-2EFABF4A58D8}" presName="noChildren" presStyleCnt="0"/>
      <dgm:spPr/>
    </dgm:pt>
    <dgm:pt modelId="{B4AD6C43-BD79-4E61-9B1F-17C3B22A9DBC}" type="pres">
      <dgm:prSet presAssocID="{F7A703BB-6485-43D8-A413-2EFABF4A58D8}" presName="gap" presStyleCnt="0"/>
      <dgm:spPr/>
    </dgm:pt>
    <dgm:pt modelId="{82BF65CF-F947-401C-9CFF-70C61A9520F1}" type="pres">
      <dgm:prSet presAssocID="{F7A703BB-6485-43D8-A413-2EFABF4A58D8}" presName="medCircle2" presStyleLbl="vennNode1" presStyleIdx="2" presStyleCnt="6"/>
      <dgm:spPr>
        <a:xfrm>
          <a:off x="1088464" y="2255860"/>
          <a:ext cx="1127054" cy="1127054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7AF8B06-298A-42D7-A202-25DCD38EFEB3}" type="pres">
      <dgm:prSet presAssocID="{F7A703BB-6485-43D8-A413-2EFABF4A58D8}" presName="txLvlOnly1" presStyleLbl="revTx" presStyleIdx="2" presStyleCnt="6"/>
      <dgm:spPr/>
    </dgm:pt>
    <dgm:pt modelId="{806B61DD-6454-4A73-B6E3-D7C4C5B2C6AE}" type="pres">
      <dgm:prSet presAssocID="{EFF4F713-E393-4135-9F08-2B48A1334117}" presName="noChildren" presStyleCnt="0"/>
      <dgm:spPr/>
    </dgm:pt>
    <dgm:pt modelId="{2E80C26C-A3E6-45AF-8F9E-9680FA2ABE6A}" type="pres">
      <dgm:prSet presAssocID="{EFF4F713-E393-4135-9F08-2B48A1334117}" presName="gap" presStyleCnt="0"/>
      <dgm:spPr/>
    </dgm:pt>
    <dgm:pt modelId="{B16C3981-A721-4CDD-B983-40BECD2928B0}" type="pres">
      <dgm:prSet presAssocID="{EFF4F713-E393-4135-9F08-2B48A1334117}" presName="medCircle2" presStyleLbl="vennNode1" presStyleIdx="3" presStyleCnt="6"/>
      <dgm:spPr>
        <a:xfrm>
          <a:off x="1613161" y="2819387"/>
          <a:ext cx="938760" cy="938760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D8A4ADA-EE75-4CD5-8B8C-C744AF81C9CF}" type="pres">
      <dgm:prSet presAssocID="{EFF4F713-E393-4135-9F08-2B48A1334117}" presName="txLvlOnly1" presStyleLbl="revTx" presStyleIdx="3" presStyleCnt="6"/>
      <dgm:spPr/>
    </dgm:pt>
    <dgm:pt modelId="{8E550C98-62DA-4E82-A04B-96A867B1B293}" type="pres">
      <dgm:prSet presAssocID="{D86F4672-F7FA-443C-B75C-7FEAB16C49FF}" presName="noChildren" presStyleCnt="0"/>
      <dgm:spPr/>
    </dgm:pt>
    <dgm:pt modelId="{742767C9-301D-42E8-BF1B-3D195D468772}" type="pres">
      <dgm:prSet presAssocID="{D86F4672-F7FA-443C-B75C-7FEAB16C49FF}" presName="gap" presStyleCnt="0"/>
      <dgm:spPr/>
    </dgm:pt>
    <dgm:pt modelId="{E51B2B2F-212E-49C9-8844-66B29374BC3B}" type="pres">
      <dgm:prSet presAssocID="{D86F4672-F7FA-443C-B75C-7FEAB16C49FF}" presName="medCircle2" presStyleLbl="vennNode1" presStyleIdx="4" presStyleCnt="6"/>
      <dgm:spPr>
        <a:xfrm>
          <a:off x="1613161" y="3758148"/>
          <a:ext cx="938760" cy="938760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B12435-93B6-4EBA-A6FE-F7188903E454}" type="pres">
      <dgm:prSet presAssocID="{D86F4672-F7FA-443C-B75C-7FEAB16C49FF}" presName="txLvlOnly1" presStyleLbl="revTx" presStyleIdx="4" presStyleCnt="6"/>
      <dgm:spPr/>
    </dgm:pt>
    <dgm:pt modelId="{4BE3C6B0-2756-4182-9561-ECF5D201F963}" type="pres">
      <dgm:prSet presAssocID="{0ACE0FF9-AC0A-40B8-9AB4-23E8D8CE7FC3}" presName="noChildren" presStyleCnt="0"/>
      <dgm:spPr/>
    </dgm:pt>
    <dgm:pt modelId="{69514F9B-5253-4759-A067-4FCCA42B58BB}" type="pres">
      <dgm:prSet presAssocID="{0ACE0FF9-AC0A-40B8-9AB4-23E8D8CE7FC3}" presName="gap" presStyleCnt="0"/>
      <dgm:spPr/>
    </dgm:pt>
    <dgm:pt modelId="{08C67174-C461-4BE5-8AB0-0A879A3A28F3}" type="pres">
      <dgm:prSet presAssocID="{0ACE0FF9-AC0A-40B8-9AB4-23E8D8CE7FC3}" presName="medCircle2" presStyleLbl="vennNode1" presStyleIdx="5" presStyleCnt="6" custLinFactNeighborX="30658" custLinFactNeighborY="4150"/>
      <dgm:spPr>
        <a:xfrm>
          <a:off x="1613161" y="4696909"/>
          <a:ext cx="938760" cy="938760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EEB1C88-4162-49D3-B862-B55154EA4B47}" type="pres">
      <dgm:prSet presAssocID="{0ACE0FF9-AC0A-40B8-9AB4-23E8D8CE7FC3}" presName="txLvlOnly1" presStyleLbl="revTx" presStyleIdx="5" presStyleCnt="6" custScaleX="121259" custLinFactNeighborX="16778" custLinFactNeighborY="78"/>
      <dgm:spPr/>
    </dgm:pt>
  </dgm:ptLst>
  <dgm:cxnLst>
    <dgm:cxn modelId="{B25C6816-E0BF-414F-AB84-B8947A28D5C0}" type="presOf" srcId="{0ACE0FF9-AC0A-40B8-9AB4-23E8D8CE7FC3}" destId="{1EEB1C88-4162-49D3-B862-B55154EA4B47}" srcOrd="0" destOrd="0" presId="urn:microsoft.com/office/officeart/2008/layout/VerticalCircleList"/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9D58FF6C-A60D-460F-9A4D-21CD528B61EF}" srcId="{297F23E3-758A-46E3-AE73-A402E616A50A}" destId="{F7A703BB-6485-43D8-A413-2EFABF4A58D8}" srcOrd="2" destOrd="0" parTransId="{D9F2A32A-5209-48A0-BBFA-5B7E28BC9C14}" sibTransId="{457B6D78-2A72-42C3-ADE8-5C99E670A86B}"/>
    <dgm:cxn modelId="{7E2A6372-41C3-4748-9BB4-33727DB7C9DF}" srcId="{297F23E3-758A-46E3-AE73-A402E616A50A}" destId="{EFF4F713-E393-4135-9F08-2B48A1334117}" srcOrd="3" destOrd="0" parTransId="{B2E0FA7C-BB86-4AEE-BBED-41237128A079}" sibTransId="{9120B9A6-8359-4F7D-82F0-B6499B24F3DB}"/>
    <dgm:cxn modelId="{226DD874-1160-4738-8B51-C82115DB433E}" type="presOf" srcId="{39C586E0-8153-4669-83A0-BC779863E9F2}" destId="{57E2FB84-CB16-461B-8860-1FC283553308}" srcOrd="0" destOrd="0" presId="urn:microsoft.com/office/officeart/2008/layout/VerticalCircleList"/>
    <dgm:cxn modelId="{0BE97E77-9067-4E3D-898F-92156B5101EB}" srcId="{297F23E3-758A-46E3-AE73-A402E616A50A}" destId="{39C586E0-8153-4669-83A0-BC779863E9F2}" srcOrd="0" destOrd="0" parTransId="{61B15BFF-2269-4C28-A07C-B7FEEF01F25F}" sibTransId="{EA905F6C-D0EE-45BF-A581-C8C8EA0B6A8C}"/>
    <dgm:cxn modelId="{62B5C794-D8D0-4FFD-AB19-3ED558490D35}" type="presOf" srcId="{F7A703BB-6485-43D8-A413-2EFABF4A58D8}" destId="{F7AF8B06-298A-42D7-A202-25DCD38EFEB3}" srcOrd="0" destOrd="0" presId="urn:microsoft.com/office/officeart/2008/layout/VerticalCircleList"/>
    <dgm:cxn modelId="{ADCBFB9D-1BC3-441D-A29E-DD689E8C4DFD}" type="presOf" srcId="{48F78CA1-C39D-4B5C-BA28-6683667006C0}" destId="{312FBF2E-51BB-4CCF-8B60-8025F39A4577}" srcOrd="0" destOrd="0" presId="urn:microsoft.com/office/officeart/2008/layout/VerticalCircleList"/>
    <dgm:cxn modelId="{10191EB5-F8A4-4747-99AA-15B347F2B3FB}" srcId="{297F23E3-758A-46E3-AE73-A402E616A50A}" destId="{0ACE0FF9-AC0A-40B8-9AB4-23E8D8CE7FC3}" srcOrd="5" destOrd="0" parTransId="{6C079626-A8C1-48C2-B0E8-5C57E62630FD}" sibTransId="{09A3C3FF-45ED-4ADC-817A-E8431624EFE6}"/>
    <dgm:cxn modelId="{492C43C6-D201-4016-90BF-752E3A293F33}" type="presOf" srcId="{EFF4F713-E393-4135-9F08-2B48A1334117}" destId="{FD8A4ADA-EE75-4CD5-8B8C-C744AF81C9CF}" srcOrd="0" destOrd="0" presId="urn:microsoft.com/office/officeart/2008/layout/VerticalCircleList"/>
    <dgm:cxn modelId="{70E281D1-9657-467D-8009-B2382EE400E7}" srcId="{297F23E3-758A-46E3-AE73-A402E616A50A}" destId="{48F78CA1-C39D-4B5C-BA28-6683667006C0}" srcOrd="1" destOrd="0" parTransId="{53D5FE61-A684-408A-8AEA-CFDA0E456BBD}" sibTransId="{BE122C8F-25F3-4064-BFBE-23B5627D00D7}"/>
    <dgm:cxn modelId="{0DF858E1-C780-470C-8FC9-47594F4F2007}" type="presOf" srcId="{D86F4672-F7FA-443C-B75C-7FEAB16C49FF}" destId="{32B12435-93B6-4EBA-A6FE-F7188903E454}" srcOrd="0" destOrd="0" presId="urn:microsoft.com/office/officeart/2008/layout/VerticalCircleList"/>
    <dgm:cxn modelId="{32EC81E8-01B9-4675-A02C-EF2FAE749206}" srcId="{297F23E3-758A-46E3-AE73-A402E616A50A}" destId="{D86F4672-F7FA-443C-B75C-7FEAB16C49FF}" srcOrd="4" destOrd="0" parTransId="{11F650D6-9A74-4E6B-BA3D-83206D3A67B4}" sibTransId="{6CBFF31C-4A13-4CB2-8F55-D7A19F78E9E1}"/>
    <dgm:cxn modelId="{EF015547-C70B-48D3-A251-6B7746A20D70}" type="presParOf" srcId="{4B07E287-AD32-4959-9FC1-F353A7C7181E}" destId="{D4CCF602-4750-492D-AF48-F185623B179F}" srcOrd="0" destOrd="0" presId="urn:microsoft.com/office/officeart/2008/layout/VerticalCircleList"/>
    <dgm:cxn modelId="{1DDCCCF2-3C2F-4C70-B4B2-34B7E29CEB27}" type="presParOf" srcId="{D4CCF602-4750-492D-AF48-F185623B179F}" destId="{8474C401-38E7-497D-82C0-C9E3D5AA8E92}" srcOrd="0" destOrd="0" presId="urn:microsoft.com/office/officeart/2008/layout/VerticalCircleList"/>
    <dgm:cxn modelId="{652EFA64-4C62-48AE-BDDF-CE14569E8FEC}" type="presParOf" srcId="{D4CCF602-4750-492D-AF48-F185623B179F}" destId="{CE43720D-7BF0-451A-A5C2-33F557E18322}" srcOrd="1" destOrd="0" presId="urn:microsoft.com/office/officeart/2008/layout/VerticalCircleList"/>
    <dgm:cxn modelId="{8B1F69C3-6697-4F8D-8866-6F8812C19642}" type="presParOf" srcId="{D4CCF602-4750-492D-AF48-F185623B179F}" destId="{57E2FB84-CB16-461B-8860-1FC283553308}" srcOrd="2" destOrd="0" presId="urn:microsoft.com/office/officeart/2008/layout/VerticalCircleList"/>
    <dgm:cxn modelId="{DD16F333-3775-45B4-8DF4-34EC3BCF9ED1}" type="presParOf" srcId="{4B07E287-AD32-4959-9FC1-F353A7C7181E}" destId="{7B0A0E45-90F5-459D-A51F-18411BFF7B8C}" srcOrd="1" destOrd="0" presId="urn:microsoft.com/office/officeart/2008/layout/VerticalCircleList"/>
    <dgm:cxn modelId="{230B4331-D05B-46DA-B277-687B4CE952C3}" type="presParOf" srcId="{7B0A0E45-90F5-459D-A51F-18411BFF7B8C}" destId="{E44991CD-4C44-40C2-86EB-BA21AB87D05B}" srcOrd="0" destOrd="0" presId="urn:microsoft.com/office/officeart/2008/layout/VerticalCircleList"/>
    <dgm:cxn modelId="{B00A9ADE-902F-4C8D-95D8-AEA1CACC0E38}" type="presParOf" srcId="{7B0A0E45-90F5-459D-A51F-18411BFF7B8C}" destId="{99224BC5-B2BF-467F-86DC-B6D5DC049CD9}" srcOrd="1" destOrd="0" presId="urn:microsoft.com/office/officeart/2008/layout/VerticalCircleList"/>
    <dgm:cxn modelId="{FF1F2C72-8DA8-4BE4-95A5-798CF674590C}" type="presParOf" srcId="{7B0A0E45-90F5-459D-A51F-18411BFF7B8C}" destId="{312FBF2E-51BB-4CCF-8B60-8025F39A4577}" srcOrd="2" destOrd="0" presId="urn:microsoft.com/office/officeart/2008/layout/VerticalCircleList"/>
    <dgm:cxn modelId="{88347EEA-4348-49CE-8BD4-F547F42FEB4F}" type="presParOf" srcId="{4B07E287-AD32-4959-9FC1-F353A7C7181E}" destId="{43D20230-42B4-4E26-A0FB-3A44544C5021}" srcOrd="2" destOrd="0" presId="urn:microsoft.com/office/officeart/2008/layout/VerticalCircleList"/>
    <dgm:cxn modelId="{1B71E0A2-30AE-432C-872E-B347B4A4D756}" type="presParOf" srcId="{43D20230-42B4-4E26-A0FB-3A44544C5021}" destId="{B4AD6C43-BD79-4E61-9B1F-17C3B22A9DBC}" srcOrd="0" destOrd="0" presId="urn:microsoft.com/office/officeart/2008/layout/VerticalCircleList"/>
    <dgm:cxn modelId="{F8069F3D-6916-4E24-B094-2F5C077E0717}" type="presParOf" srcId="{43D20230-42B4-4E26-A0FB-3A44544C5021}" destId="{82BF65CF-F947-401C-9CFF-70C61A9520F1}" srcOrd="1" destOrd="0" presId="urn:microsoft.com/office/officeart/2008/layout/VerticalCircleList"/>
    <dgm:cxn modelId="{9212E48F-5820-418C-BE98-81970D889C55}" type="presParOf" srcId="{43D20230-42B4-4E26-A0FB-3A44544C5021}" destId="{F7AF8B06-298A-42D7-A202-25DCD38EFEB3}" srcOrd="2" destOrd="0" presId="urn:microsoft.com/office/officeart/2008/layout/VerticalCircleList"/>
    <dgm:cxn modelId="{1700EB1C-4A64-45D8-850A-034CA6FFC2C5}" type="presParOf" srcId="{4B07E287-AD32-4959-9FC1-F353A7C7181E}" destId="{806B61DD-6454-4A73-B6E3-D7C4C5B2C6AE}" srcOrd="3" destOrd="0" presId="urn:microsoft.com/office/officeart/2008/layout/VerticalCircleList"/>
    <dgm:cxn modelId="{EADC3F23-643D-4B4E-A092-10AE96EAE495}" type="presParOf" srcId="{806B61DD-6454-4A73-B6E3-D7C4C5B2C6AE}" destId="{2E80C26C-A3E6-45AF-8F9E-9680FA2ABE6A}" srcOrd="0" destOrd="0" presId="urn:microsoft.com/office/officeart/2008/layout/VerticalCircleList"/>
    <dgm:cxn modelId="{9884E9E6-9A91-42ED-BFF3-04D2639CE552}" type="presParOf" srcId="{806B61DD-6454-4A73-B6E3-D7C4C5B2C6AE}" destId="{B16C3981-A721-4CDD-B983-40BECD2928B0}" srcOrd="1" destOrd="0" presId="urn:microsoft.com/office/officeart/2008/layout/VerticalCircleList"/>
    <dgm:cxn modelId="{02E063D8-8E6B-4A21-BA5A-0E2CBB1CCFC8}" type="presParOf" srcId="{806B61DD-6454-4A73-B6E3-D7C4C5B2C6AE}" destId="{FD8A4ADA-EE75-4CD5-8B8C-C744AF81C9CF}" srcOrd="2" destOrd="0" presId="urn:microsoft.com/office/officeart/2008/layout/VerticalCircleList"/>
    <dgm:cxn modelId="{A438A3FC-3044-4942-9686-4EB64FF546E1}" type="presParOf" srcId="{4B07E287-AD32-4959-9FC1-F353A7C7181E}" destId="{8E550C98-62DA-4E82-A04B-96A867B1B293}" srcOrd="4" destOrd="0" presId="urn:microsoft.com/office/officeart/2008/layout/VerticalCircleList"/>
    <dgm:cxn modelId="{21891396-17B8-47AE-9E22-258AAF662AAA}" type="presParOf" srcId="{8E550C98-62DA-4E82-A04B-96A867B1B293}" destId="{742767C9-301D-42E8-BF1B-3D195D468772}" srcOrd="0" destOrd="0" presId="urn:microsoft.com/office/officeart/2008/layout/VerticalCircleList"/>
    <dgm:cxn modelId="{B48B4D5B-B5E0-4C91-8896-2C4B84AE672A}" type="presParOf" srcId="{8E550C98-62DA-4E82-A04B-96A867B1B293}" destId="{E51B2B2F-212E-49C9-8844-66B29374BC3B}" srcOrd="1" destOrd="0" presId="urn:microsoft.com/office/officeart/2008/layout/VerticalCircleList"/>
    <dgm:cxn modelId="{393E791C-6BD3-4DA7-9205-8A6C76926057}" type="presParOf" srcId="{8E550C98-62DA-4E82-A04B-96A867B1B293}" destId="{32B12435-93B6-4EBA-A6FE-F7188903E454}" srcOrd="2" destOrd="0" presId="urn:microsoft.com/office/officeart/2008/layout/VerticalCircleList"/>
    <dgm:cxn modelId="{6728FB51-1EAF-4CBF-8392-8ED6E1EFD05C}" type="presParOf" srcId="{4B07E287-AD32-4959-9FC1-F353A7C7181E}" destId="{4BE3C6B0-2756-4182-9561-ECF5D201F963}" srcOrd="5" destOrd="0" presId="urn:microsoft.com/office/officeart/2008/layout/VerticalCircleList"/>
    <dgm:cxn modelId="{72CB53BC-5F73-4053-801A-68D32E8A00A6}" type="presParOf" srcId="{4BE3C6B0-2756-4182-9561-ECF5D201F963}" destId="{69514F9B-5253-4759-A067-4FCCA42B58BB}" srcOrd="0" destOrd="0" presId="urn:microsoft.com/office/officeart/2008/layout/VerticalCircleList"/>
    <dgm:cxn modelId="{D78475CA-6CF8-40DE-A6A7-C9A85D4BF614}" type="presParOf" srcId="{4BE3C6B0-2756-4182-9561-ECF5D201F963}" destId="{08C67174-C461-4BE5-8AB0-0A879A3A28F3}" srcOrd="1" destOrd="0" presId="urn:microsoft.com/office/officeart/2008/layout/VerticalCircleList"/>
    <dgm:cxn modelId="{847AA8CF-1B56-4C60-B147-6FB46D8940F9}" type="presParOf" srcId="{4BE3C6B0-2756-4182-9561-ECF5D201F963}" destId="{1EEB1C88-4162-49D3-B862-B55154EA4B47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C586E0-8153-4669-83A0-BC779863E9F2}">
      <dgm:prSet custT="1"/>
      <dgm:spPr/>
      <dgm:t>
        <a:bodyPr/>
        <a:lstStyle/>
        <a:p>
          <a:r>
            <a:rPr lang="en-US" sz="4000" b="0" baseline="0" dirty="0"/>
            <a:t>EDI</a:t>
          </a:r>
          <a:endParaRPr lang="en-US" sz="4000" dirty="0"/>
        </a:p>
      </dgm:t>
    </dgm:pt>
    <dgm:pt modelId="{61B15BFF-2269-4C28-A07C-B7FEEF01F25F}" type="parTrans" cxnId="{0BE97E77-9067-4E3D-898F-92156B5101EB}">
      <dgm:prSet/>
      <dgm:spPr/>
      <dgm:t>
        <a:bodyPr/>
        <a:lstStyle/>
        <a:p>
          <a:endParaRPr lang="en-US" sz="1050"/>
        </a:p>
      </dgm:t>
    </dgm:pt>
    <dgm:pt modelId="{EA905F6C-D0EE-45BF-A581-C8C8EA0B6A8C}" type="sibTrans" cxnId="{0BE97E77-9067-4E3D-898F-92156B5101EB}">
      <dgm:prSet/>
      <dgm:spPr/>
      <dgm:t>
        <a:bodyPr/>
        <a:lstStyle/>
        <a:p>
          <a:endParaRPr lang="en-US" sz="1050"/>
        </a:p>
      </dgm:t>
    </dgm:pt>
    <dgm:pt modelId="{48F78CA1-C39D-4B5C-BA28-6683667006C0}">
      <dgm:prSet custT="1"/>
      <dgm:spPr/>
      <dgm:t>
        <a:bodyPr/>
        <a:lstStyle/>
        <a:p>
          <a:r>
            <a:rPr lang="en-US" sz="4000" dirty="0"/>
            <a:t>XML handling</a:t>
          </a:r>
        </a:p>
      </dgm:t>
    </dgm:pt>
    <dgm:pt modelId="{53D5FE61-A684-408A-8AEA-CFDA0E456BBD}" type="parTrans" cxnId="{70E281D1-9657-467D-8009-B2382EE400E7}">
      <dgm:prSet/>
      <dgm:spPr/>
      <dgm:t>
        <a:bodyPr/>
        <a:lstStyle/>
        <a:p>
          <a:endParaRPr lang="en-US" sz="1050"/>
        </a:p>
      </dgm:t>
    </dgm:pt>
    <dgm:pt modelId="{BE122C8F-25F3-4064-BFBE-23B5627D00D7}" type="sibTrans" cxnId="{70E281D1-9657-467D-8009-B2382EE400E7}">
      <dgm:prSet/>
      <dgm:spPr/>
      <dgm:t>
        <a:bodyPr/>
        <a:lstStyle/>
        <a:p>
          <a:endParaRPr lang="en-US" sz="1050"/>
        </a:p>
      </dgm:t>
    </dgm:pt>
    <dgm:pt modelId="{F7A703BB-6485-43D8-A413-2EFABF4A58D8}">
      <dgm:prSet custT="1"/>
      <dgm:spPr/>
      <dgm:t>
        <a:bodyPr/>
        <a:lstStyle/>
        <a:p>
          <a:r>
            <a:rPr lang="en-US" sz="4000" dirty="0"/>
            <a:t>Business tracking</a:t>
          </a:r>
        </a:p>
      </dgm:t>
    </dgm:pt>
    <dgm:pt modelId="{D9F2A32A-5209-48A0-BBFA-5B7E28BC9C14}" type="parTrans" cxnId="{9D58FF6C-A60D-460F-9A4D-21CD528B61EF}">
      <dgm:prSet/>
      <dgm:spPr/>
      <dgm:t>
        <a:bodyPr/>
        <a:lstStyle/>
        <a:p>
          <a:endParaRPr lang="en-US" sz="1050"/>
        </a:p>
      </dgm:t>
    </dgm:pt>
    <dgm:pt modelId="{457B6D78-2A72-42C3-ADE8-5C99E670A86B}" type="sibTrans" cxnId="{9D58FF6C-A60D-460F-9A4D-21CD528B61EF}">
      <dgm:prSet/>
      <dgm:spPr/>
      <dgm:t>
        <a:bodyPr/>
        <a:lstStyle/>
        <a:p>
          <a:endParaRPr lang="en-US" sz="1050"/>
        </a:p>
      </dgm:t>
    </dgm:pt>
    <dgm:pt modelId="{3A59E237-6975-41BD-AB5D-6BED4DA44BF6}">
      <dgm:prSet custT="1"/>
      <dgm:spPr/>
      <dgm:t>
        <a:bodyPr/>
        <a:lstStyle/>
        <a:p>
          <a:r>
            <a:rPr lang="en-US" sz="4000" dirty="0"/>
            <a:t>Trading Partners</a:t>
          </a:r>
        </a:p>
      </dgm:t>
    </dgm:pt>
    <dgm:pt modelId="{B25253A7-8090-4526-80C6-552B1F946138}" type="parTrans" cxnId="{322EEE51-44D5-45C5-BFA4-6E16E48E6F47}">
      <dgm:prSet/>
      <dgm:spPr/>
      <dgm:t>
        <a:bodyPr/>
        <a:lstStyle/>
        <a:p>
          <a:endParaRPr lang="en-US" sz="1200"/>
        </a:p>
      </dgm:t>
    </dgm:pt>
    <dgm:pt modelId="{D49087B6-74F0-4AB8-AB74-130B6F7946F0}" type="sibTrans" cxnId="{322EEE51-44D5-45C5-BFA4-6E16E48E6F47}">
      <dgm:prSet/>
      <dgm:spPr/>
      <dgm:t>
        <a:bodyPr/>
        <a:lstStyle/>
        <a:p>
          <a:endParaRPr lang="en-US" sz="1200"/>
        </a:p>
      </dgm:t>
    </dgm:pt>
    <dgm:pt modelId="{C69158DF-0C5B-48CA-8026-A8C531F06DAF}">
      <dgm:prSet custT="1"/>
      <dgm:spPr/>
      <dgm:t>
        <a:bodyPr/>
        <a:lstStyle/>
        <a:p>
          <a:r>
            <a:rPr lang="en-US" sz="4000" dirty="0"/>
            <a:t>Flat File handling</a:t>
          </a:r>
        </a:p>
      </dgm:t>
    </dgm:pt>
    <dgm:pt modelId="{121FEB8C-3670-493C-B317-94E59EC9EE91}" type="parTrans" cxnId="{436D605F-6694-419C-BA21-50CC9ABB8AF1}">
      <dgm:prSet/>
      <dgm:spPr/>
      <dgm:t>
        <a:bodyPr/>
        <a:lstStyle/>
        <a:p>
          <a:endParaRPr lang="en-US" sz="1200"/>
        </a:p>
      </dgm:t>
    </dgm:pt>
    <dgm:pt modelId="{65F7060B-FE97-4D70-8ABF-D9E8DF063198}" type="sibTrans" cxnId="{436D605F-6694-419C-BA21-50CC9ABB8AF1}">
      <dgm:prSet/>
      <dgm:spPr/>
      <dgm:t>
        <a:bodyPr/>
        <a:lstStyle/>
        <a:p>
          <a:endParaRPr lang="en-US" sz="1200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FB96E550-EEB1-4383-8CD8-469146EB655C}" type="pres">
      <dgm:prSet presAssocID="{3A59E237-6975-41BD-AB5D-6BED4DA44BF6}" presName="noChildren" presStyleCnt="0"/>
      <dgm:spPr/>
    </dgm:pt>
    <dgm:pt modelId="{064FFB4C-46C4-407B-9E2E-04D36FF14844}" type="pres">
      <dgm:prSet presAssocID="{3A59E237-6975-41BD-AB5D-6BED4DA44BF6}" presName="gap" presStyleCnt="0"/>
      <dgm:spPr/>
    </dgm:pt>
    <dgm:pt modelId="{3A80C5ED-5639-4BC6-B5FF-CEB9CE096BB4}" type="pres">
      <dgm:prSet presAssocID="{3A59E237-6975-41BD-AB5D-6BED4DA44BF6}" presName="medCircle2" presStyleLbl="vennNode1" presStyleIdx="0" presStyleCnt="5"/>
      <dgm:spPr>
        <a:solidFill>
          <a:srgbClr val="8665FF">
            <a:alpha val="50000"/>
          </a:srgbClr>
        </a:solidFill>
      </dgm:spPr>
    </dgm:pt>
    <dgm:pt modelId="{097BFC28-50DC-44E4-930D-ACB159E5827E}" type="pres">
      <dgm:prSet presAssocID="{3A59E237-6975-41BD-AB5D-6BED4DA44BF6}" presName="txLvlOnly1" presStyleLbl="revTx" presStyleIdx="0" presStyleCnt="5"/>
      <dgm:spPr/>
    </dgm:pt>
    <dgm:pt modelId="{D4CCF602-4750-492D-AF48-F185623B179F}" type="pres">
      <dgm:prSet presAssocID="{39C586E0-8153-4669-83A0-BC779863E9F2}" presName="noChildren" presStyleCnt="0"/>
      <dgm:spPr/>
    </dgm:pt>
    <dgm:pt modelId="{8474C401-38E7-497D-82C0-C9E3D5AA8E92}" type="pres">
      <dgm:prSet presAssocID="{39C586E0-8153-4669-83A0-BC779863E9F2}" presName="gap" presStyleCnt="0"/>
      <dgm:spPr/>
    </dgm:pt>
    <dgm:pt modelId="{CE43720D-7BF0-451A-A5C2-33F557E18322}" type="pres">
      <dgm:prSet presAssocID="{39C586E0-8153-4669-83A0-BC779863E9F2}" presName="medCircle2" presStyleLbl="vennNode1" presStyleIdx="1" presStyleCnt="5"/>
      <dgm:spPr>
        <a:xfrm>
          <a:off x="1088464" y="1750"/>
          <a:ext cx="1127054" cy="1127054"/>
        </a:xfrm>
        <a:prstGeom prst="ellipse">
          <a:avLst/>
        </a:prstGeom>
        <a:solidFill>
          <a:srgbClr val="8665FF">
            <a:alpha val="49804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7E2FB84-CB16-461B-8860-1FC283553308}" type="pres">
      <dgm:prSet presAssocID="{39C586E0-8153-4669-83A0-BC779863E9F2}" presName="txLvlOnly1" presStyleLbl="revTx" presStyleIdx="1" presStyleCnt="5"/>
      <dgm:spPr/>
    </dgm:pt>
    <dgm:pt modelId="{7B0A0E45-90F5-459D-A51F-18411BFF7B8C}" type="pres">
      <dgm:prSet presAssocID="{48F78CA1-C39D-4B5C-BA28-6683667006C0}" presName="noChildren" presStyleCnt="0"/>
      <dgm:spPr/>
    </dgm:pt>
    <dgm:pt modelId="{E44991CD-4C44-40C2-86EB-BA21AB87D05B}" type="pres">
      <dgm:prSet presAssocID="{48F78CA1-C39D-4B5C-BA28-6683667006C0}" presName="gap" presStyleCnt="0"/>
      <dgm:spPr/>
    </dgm:pt>
    <dgm:pt modelId="{99224BC5-B2BF-467F-86DC-B6D5DC049CD9}" type="pres">
      <dgm:prSet presAssocID="{48F78CA1-C39D-4B5C-BA28-6683667006C0}" presName="medCircle2" presStyleLbl="vennNode1" presStyleIdx="2" presStyleCnt="5"/>
      <dgm:spPr>
        <a:xfrm>
          <a:off x="1088464" y="1128805"/>
          <a:ext cx="1127054" cy="1127054"/>
        </a:xfrm>
        <a:prstGeom prst="ellipse">
          <a:avLst/>
        </a:prstGeom>
        <a:solidFill>
          <a:srgbClr val="8665FF">
            <a:alpha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12FBF2E-51BB-4CCF-8B60-8025F39A4577}" type="pres">
      <dgm:prSet presAssocID="{48F78CA1-C39D-4B5C-BA28-6683667006C0}" presName="txLvlOnly1" presStyleLbl="revTx" presStyleIdx="2" presStyleCnt="5"/>
      <dgm:spPr/>
    </dgm:pt>
    <dgm:pt modelId="{F7C0EF77-F67B-42BB-9210-2BB9C95D7621}" type="pres">
      <dgm:prSet presAssocID="{C69158DF-0C5B-48CA-8026-A8C531F06DAF}" presName="noChildren" presStyleCnt="0"/>
      <dgm:spPr/>
    </dgm:pt>
    <dgm:pt modelId="{B5B7439D-28FE-4B79-ADB0-CF8BA5EF313A}" type="pres">
      <dgm:prSet presAssocID="{C69158DF-0C5B-48CA-8026-A8C531F06DAF}" presName="gap" presStyleCnt="0"/>
      <dgm:spPr/>
    </dgm:pt>
    <dgm:pt modelId="{5B111D94-3850-44C6-A99B-FAFF3E8DF614}" type="pres">
      <dgm:prSet presAssocID="{C69158DF-0C5B-48CA-8026-A8C531F06DAF}" presName="medCircle2" presStyleLbl="vennNode1" presStyleIdx="3" presStyleCnt="5"/>
      <dgm:spPr>
        <a:solidFill>
          <a:srgbClr val="8665FF">
            <a:alpha val="50000"/>
          </a:srgbClr>
        </a:solidFill>
      </dgm:spPr>
    </dgm:pt>
    <dgm:pt modelId="{A4936135-5D58-42EA-8FE0-6056467D686E}" type="pres">
      <dgm:prSet presAssocID="{C69158DF-0C5B-48CA-8026-A8C531F06DAF}" presName="txLvlOnly1" presStyleLbl="revTx" presStyleIdx="3" presStyleCnt="5"/>
      <dgm:spPr/>
    </dgm:pt>
    <dgm:pt modelId="{43D20230-42B4-4E26-A0FB-3A44544C5021}" type="pres">
      <dgm:prSet presAssocID="{F7A703BB-6485-43D8-A413-2EFABF4A58D8}" presName="noChildren" presStyleCnt="0"/>
      <dgm:spPr/>
    </dgm:pt>
    <dgm:pt modelId="{B4AD6C43-BD79-4E61-9B1F-17C3B22A9DBC}" type="pres">
      <dgm:prSet presAssocID="{F7A703BB-6485-43D8-A413-2EFABF4A58D8}" presName="gap" presStyleCnt="0"/>
      <dgm:spPr/>
    </dgm:pt>
    <dgm:pt modelId="{82BF65CF-F947-401C-9CFF-70C61A9520F1}" type="pres">
      <dgm:prSet presAssocID="{F7A703BB-6485-43D8-A413-2EFABF4A58D8}" presName="medCircle2" presStyleLbl="vennNode1" presStyleIdx="4" presStyleCnt="5"/>
      <dgm:spPr>
        <a:xfrm>
          <a:off x="1088464" y="2255860"/>
          <a:ext cx="1127054" cy="1127054"/>
        </a:xfrm>
        <a:prstGeom prst="ellipse">
          <a:avLst/>
        </a:prstGeom>
        <a:solidFill>
          <a:srgbClr val="8665FF">
            <a:alpha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7AF8B06-298A-42D7-A202-25DCD38EFEB3}" type="pres">
      <dgm:prSet presAssocID="{F7A703BB-6485-43D8-A413-2EFABF4A58D8}" presName="txLvlOnly1" presStyleLbl="revTx" presStyleIdx="4" presStyleCnt="5"/>
      <dgm:spPr/>
    </dgm:pt>
  </dgm:ptLst>
  <dgm:cxnLst>
    <dgm:cxn modelId="{7E1F7812-23F8-40AA-AE7E-59A006111EF5}" type="presOf" srcId="{C69158DF-0C5B-48CA-8026-A8C531F06DAF}" destId="{A4936135-5D58-42EA-8FE0-6056467D686E}" srcOrd="0" destOrd="0" presId="urn:microsoft.com/office/officeart/2008/layout/VerticalCircleList"/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322EEE51-44D5-45C5-BFA4-6E16E48E6F47}" srcId="{297F23E3-758A-46E3-AE73-A402E616A50A}" destId="{3A59E237-6975-41BD-AB5D-6BED4DA44BF6}" srcOrd="0" destOrd="0" parTransId="{B25253A7-8090-4526-80C6-552B1F946138}" sibTransId="{D49087B6-74F0-4AB8-AB74-130B6F7946F0}"/>
    <dgm:cxn modelId="{436D605F-6694-419C-BA21-50CC9ABB8AF1}" srcId="{297F23E3-758A-46E3-AE73-A402E616A50A}" destId="{C69158DF-0C5B-48CA-8026-A8C531F06DAF}" srcOrd="3" destOrd="0" parTransId="{121FEB8C-3670-493C-B317-94E59EC9EE91}" sibTransId="{65F7060B-FE97-4D70-8ABF-D9E8DF063198}"/>
    <dgm:cxn modelId="{9D58FF6C-A60D-460F-9A4D-21CD528B61EF}" srcId="{297F23E3-758A-46E3-AE73-A402E616A50A}" destId="{F7A703BB-6485-43D8-A413-2EFABF4A58D8}" srcOrd="4" destOrd="0" parTransId="{D9F2A32A-5209-48A0-BBFA-5B7E28BC9C14}" sibTransId="{457B6D78-2A72-42C3-ADE8-5C99E670A86B}"/>
    <dgm:cxn modelId="{226DD874-1160-4738-8B51-C82115DB433E}" type="presOf" srcId="{39C586E0-8153-4669-83A0-BC779863E9F2}" destId="{57E2FB84-CB16-461B-8860-1FC283553308}" srcOrd="0" destOrd="0" presId="urn:microsoft.com/office/officeart/2008/layout/VerticalCircleList"/>
    <dgm:cxn modelId="{0BE97E77-9067-4E3D-898F-92156B5101EB}" srcId="{297F23E3-758A-46E3-AE73-A402E616A50A}" destId="{39C586E0-8153-4669-83A0-BC779863E9F2}" srcOrd="1" destOrd="0" parTransId="{61B15BFF-2269-4C28-A07C-B7FEEF01F25F}" sibTransId="{EA905F6C-D0EE-45BF-A581-C8C8EA0B6A8C}"/>
    <dgm:cxn modelId="{62B5C794-D8D0-4FFD-AB19-3ED558490D35}" type="presOf" srcId="{F7A703BB-6485-43D8-A413-2EFABF4A58D8}" destId="{F7AF8B06-298A-42D7-A202-25DCD38EFEB3}" srcOrd="0" destOrd="0" presId="urn:microsoft.com/office/officeart/2008/layout/VerticalCircleList"/>
    <dgm:cxn modelId="{ADCBFB9D-1BC3-441D-A29E-DD689E8C4DFD}" type="presOf" srcId="{48F78CA1-C39D-4B5C-BA28-6683667006C0}" destId="{312FBF2E-51BB-4CCF-8B60-8025F39A4577}" srcOrd="0" destOrd="0" presId="urn:microsoft.com/office/officeart/2008/layout/VerticalCircleList"/>
    <dgm:cxn modelId="{FE4D05A6-8AE0-4AC2-8E3E-EDFB90F47D85}" type="presOf" srcId="{3A59E237-6975-41BD-AB5D-6BED4DA44BF6}" destId="{097BFC28-50DC-44E4-930D-ACB159E5827E}" srcOrd="0" destOrd="0" presId="urn:microsoft.com/office/officeart/2008/layout/VerticalCircleList"/>
    <dgm:cxn modelId="{70E281D1-9657-467D-8009-B2382EE400E7}" srcId="{297F23E3-758A-46E3-AE73-A402E616A50A}" destId="{48F78CA1-C39D-4B5C-BA28-6683667006C0}" srcOrd="2" destOrd="0" parTransId="{53D5FE61-A684-408A-8AEA-CFDA0E456BBD}" sibTransId="{BE122C8F-25F3-4064-BFBE-23B5627D00D7}"/>
    <dgm:cxn modelId="{54781D1D-2801-40FE-9605-AD377D612B52}" type="presParOf" srcId="{4B07E287-AD32-4959-9FC1-F353A7C7181E}" destId="{FB96E550-EEB1-4383-8CD8-469146EB655C}" srcOrd="0" destOrd="0" presId="urn:microsoft.com/office/officeart/2008/layout/VerticalCircleList"/>
    <dgm:cxn modelId="{292037CA-2B1B-4BF0-8D2F-286C12EC007D}" type="presParOf" srcId="{FB96E550-EEB1-4383-8CD8-469146EB655C}" destId="{064FFB4C-46C4-407B-9E2E-04D36FF14844}" srcOrd="0" destOrd="0" presId="urn:microsoft.com/office/officeart/2008/layout/VerticalCircleList"/>
    <dgm:cxn modelId="{7CF38B0D-010B-4D22-8CE4-273EB739F847}" type="presParOf" srcId="{FB96E550-EEB1-4383-8CD8-469146EB655C}" destId="{3A80C5ED-5639-4BC6-B5FF-CEB9CE096BB4}" srcOrd="1" destOrd="0" presId="urn:microsoft.com/office/officeart/2008/layout/VerticalCircleList"/>
    <dgm:cxn modelId="{54EA4BC5-E0D1-48CA-B59A-6775BC2B7504}" type="presParOf" srcId="{FB96E550-EEB1-4383-8CD8-469146EB655C}" destId="{097BFC28-50DC-44E4-930D-ACB159E5827E}" srcOrd="2" destOrd="0" presId="urn:microsoft.com/office/officeart/2008/layout/VerticalCircleList"/>
    <dgm:cxn modelId="{EF015547-C70B-48D3-A251-6B7746A20D70}" type="presParOf" srcId="{4B07E287-AD32-4959-9FC1-F353A7C7181E}" destId="{D4CCF602-4750-492D-AF48-F185623B179F}" srcOrd="1" destOrd="0" presId="urn:microsoft.com/office/officeart/2008/layout/VerticalCircleList"/>
    <dgm:cxn modelId="{1DDCCCF2-3C2F-4C70-B4B2-34B7E29CEB27}" type="presParOf" srcId="{D4CCF602-4750-492D-AF48-F185623B179F}" destId="{8474C401-38E7-497D-82C0-C9E3D5AA8E92}" srcOrd="0" destOrd="0" presId="urn:microsoft.com/office/officeart/2008/layout/VerticalCircleList"/>
    <dgm:cxn modelId="{652EFA64-4C62-48AE-BDDF-CE14569E8FEC}" type="presParOf" srcId="{D4CCF602-4750-492D-AF48-F185623B179F}" destId="{CE43720D-7BF0-451A-A5C2-33F557E18322}" srcOrd="1" destOrd="0" presId="urn:microsoft.com/office/officeart/2008/layout/VerticalCircleList"/>
    <dgm:cxn modelId="{8B1F69C3-6697-4F8D-8866-6F8812C19642}" type="presParOf" srcId="{D4CCF602-4750-492D-AF48-F185623B179F}" destId="{57E2FB84-CB16-461B-8860-1FC283553308}" srcOrd="2" destOrd="0" presId="urn:microsoft.com/office/officeart/2008/layout/VerticalCircleList"/>
    <dgm:cxn modelId="{DD16F333-3775-45B4-8DF4-34EC3BCF9ED1}" type="presParOf" srcId="{4B07E287-AD32-4959-9FC1-F353A7C7181E}" destId="{7B0A0E45-90F5-459D-A51F-18411BFF7B8C}" srcOrd="2" destOrd="0" presId="urn:microsoft.com/office/officeart/2008/layout/VerticalCircleList"/>
    <dgm:cxn modelId="{230B4331-D05B-46DA-B277-687B4CE952C3}" type="presParOf" srcId="{7B0A0E45-90F5-459D-A51F-18411BFF7B8C}" destId="{E44991CD-4C44-40C2-86EB-BA21AB87D05B}" srcOrd="0" destOrd="0" presId="urn:microsoft.com/office/officeart/2008/layout/VerticalCircleList"/>
    <dgm:cxn modelId="{B00A9ADE-902F-4C8D-95D8-AEA1CACC0E38}" type="presParOf" srcId="{7B0A0E45-90F5-459D-A51F-18411BFF7B8C}" destId="{99224BC5-B2BF-467F-86DC-B6D5DC049CD9}" srcOrd="1" destOrd="0" presId="urn:microsoft.com/office/officeart/2008/layout/VerticalCircleList"/>
    <dgm:cxn modelId="{FF1F2C72-8DA8-4BE4-95A5-798CF674590C}" type="presParOf" srcId="{7B0A0E45-90F5-459D-A51F-18411BFF7B8C}" destId="{312FBF2E-51BB-4CCF-8B60-8025F39A4577}" srcOrd="2" destOrd="0" presId="urn:microsoft.com/office/officeart/2008/layout/VerticalCircleList"/>
    <dgm:cxn modelId="{A330BC0F-161C-428C-893F-03877DA1053A}" type="presParOf" srcId="{4B07E287-AD32-4959-9FC1-F353A7C7181E}" destId="{F7C0EF77-F67B-42BB-9210-2BB9C95D7621}" srcOrd="3" destOrd="0" presId="urn:microsoft.com/office/officeart/2008/layout/VerticalCircleList"/>
    <dgm:cxn modelId="{ECDE9E68-F781-4636-93BD-F82F3DA7F4FF}" type="presParOf" srcId="{F7C0EF77-F67B-42BB-9210-2BB9C95D7621}" destId="{B5B7439D-28FE-4B79-ADB0-CF8BA5EF313A}" srcOrd="0" destOrd="0" presId="urn:microsoft.com/office/officeart/2008/layout/VerticalCircleList"/>
    <dgm:cxn modelId="{70CEF57D-3E08-4E0D-8AD8-04F0A725DD3E}" type="presParOf" srcId="{F7C0EF77-F67B-42BB-9210-2BB9C95D7621}" destId="{5B111D94-3850-44C6-A99B-FAFF3E8DF614}" srcOrd="1" destOrd="0" presId="urn:microsoft.com/office/officeart/2008/layout/VerticalCircleList"/>
    <dgm:cxn modelId="{54D05E59-CD89-4E92-A15A-F69324076389}" type="presParOf" srcId="{F7C0EF77-F67B-42BB-9210-2BB9C95D7621}" destId="{A4936135-5D58-42EA-8FE0-6056467D686E}" srcOrd="2" destOrd="0" presId="urn:microsoft.com/office/officeart/2008/layout/VerticalCircleList"/>
    <dgm:cxn modelId="{88347EEA-4348-49CE-8BD4-F547F42FEB4F}" type="presParOf" srcId="{4B07E287-AD32-4959-9FC1-F353A7C7181E}" destId="{43D20230-42B4-4E26-A0FB-3A44544C5021}" srcOrd="4" destOrd="0" presId="urn:microsoft.com/office/officeart/2008/layout/VerticalCircleList"/>
    <dgm:cxn modelId="{1B71E0A2-30AE-432C-872E-B347B4A4D756}" type="presParOf" srcId="{43D20230-42B4-4E26-A0FB-3A44544C5021}" destId="{B4AD6C43-BD79-4E61-9B1F-17C3B22A9DBC}" srcOrd="0" destOrd="0" presId="urn:microsoft.com/office/officeart/2008/layout/VerticalCircleList"/>
    <dgm:cxn modelId="{F8069F3D-6916-4E24-B094-2F5C077E0717}" type="presParOf" srcId="{43D20230-42B4-4E26-A0FB-3A44544C5021}" destId="{82BF65CF-F947-401C-9CFF-70C61A9520F1}" srcOrd="1" destOrd="0" presId="urn:microsoft.com/office/officeart/2008/layout/VerticalCircleList"/>
    <dgm:cxn modelId="{9212E48F-5820-418C-BE98-81970D889C55}" type="presParOf" srcId="{43D20230-42B4-4E26-A0FB-3A44544C5021}" destId="{F7AF8B06-298A-42D7-A202-25DCD38EFEB3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59E237-6975-41BD-AB5D-6BED4DA44BF6}">
      <dgm:prSet custT="1"/>
      <dgm:spPr/>
      <dgm:t>
        <a:bodyPr/>
        <a:lstStyle/>
        <a:p>
          <a:r>
            <a:rPr lang="en-US" sz="4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RBAC</a:t>
          </a:r>
        </a:p>
      </dgm:t>
    </dgm:pt>
    <dgm:pt modelId="{B25253A7-8090-4526-80C6-552B1F946138}" type="parTrans" cxnId="{322EEE51-44D5-45C5-BFA4-6E16E48E6F47}">
      <dgm:prSet/>
      <dgm:spPr/>
      <dgm:t>
        <a:bodyPr/>
        <a:lstStyle/>
        <a:p>
          <a:endParaRPr lang="en-US" sz="1400"/>
        </a:p>
      </dgm:t>
    </dgm:pt>
    <dgm:pt modelId="{D49087B6-74F0-4AB8-AB74-130B6F7946F0}" type="sibTrans" cxnId="{322EEE51-44D5-45C5-BFA4-6E16E48E6F47}">
      <dgm:prSet/>
      <dgm:spPr/>
      <dgm:t>
        <a:bodyPr/>
        <a:lstStyle/>
        <a:p>
          <a:endParaRPr lang="en-US" sz="1400"/>
        </a:p>
      </dgm:t>
    </dgm:pt>
    <dgm:pt modelId="{C7536D86-79CD-4655-8478-E1F46B08D6DC}">
      <dgm:prSet custT="1"/>
      <dgm:spPr/>
      <dgm:t>
        <a:bodyPr/>
        <a:lstStyle/>
        <a:p>
          <a:r>
            <a:rPr lang="en-US" sz="40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Static IPs</a:t>
          </a:r>
        </a:p>
      </dgm:t>
    </dgm:pt>
    <dgm:pt modelId="{A7766EC6-134E-4B31-8D91-B329C9D5B0A2}" type="parTrans" cxnId="{F86B72EA-7AC8-4197-806B-FD3E458CD073}">
      <dgm:prSet/>
      <dgm:spPr/>
      <dgm:t>
        <a:bodyPr/>
        <a:lstStyle/>
        <a:p>
          <a:endParaRPr lang="en-US" sz="1800"/>
        </a:p>
      </dgm:t>
    </dgm:pt>
    <dgm:pt modelId="{0970A85B-AB5E-48BC-80E8-0650013357E0}" type="sibTrans" cxnId="{F86B72EA-7AC8-4197-806B-FD3E458CD073}">
      <dgm:prSet/>
      <dgm:spPr/>
      <dgm:t>
        <a:bodyPr/>
        <a:lstStyle/>
        <a:p>
          <a:endParaRPr lang="en-US" sz="1800"/>
        </a:p>
      </dgm:t>
    </dgm:pt>
    <dgm:pt modelId="{2777B803-8516-41E5-B724-5AE38837F084}">
      <dgm:prSet custT="1"/>
      <dgm:spPr/>
      <dgm:t>
        <a:bodyPr/>
        <a:lstStyle/>
        <a:p>
          <a:r>
            <a:rPr lang="en-US" sz="40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IP constraints</a:t>
          </a:r>
        </a:p>
      </dgm:t>
    </dgm:pt>
    <dgm:pt modelId="{08A869C6-75C3-4E95-903A-CAAFAE08FF1B}" type="parTrans" cxnId="{6FDED399-03D5-4093-85B0-865F54262A35}">
      <dgm:prSet/>
      <dgm:spPr/>
      <dgm:t>
        <a:bodyPr/>
        <a:lstStyle/>
        <a:p>
          <a:endParaRPr lang="en-US" sz="1800"/>
        </a:p>
      </dgm:t>
    </dgm:pt>
    <dgm:pt modelId="{9968FC66-172A-43C0-9D15-8404A1424A90}" type="sibTrans" cxnId="{6FDED399-03D5-4093-85B0-865F54262A35}">
      <dgm:prSet/>
      <dgm:spPr/>
      <dgm:t>
        <a:bodyPr/>
        <a:lstStyle/>
        <a:p>
          <a:endParaRPr lang="en-US" sz="1800"/>
        </a:p>
      </dgm:t>
    </dgm:pt>
    <dgm:pt modelId="{F395A8FF-8F42-4F2D-80E0-F45169567EB5}">
      <dgm:prSet custT="1"/>
      <dgm:spPr/>
      <dgm:t>
        <a:bodyPr/>
        <a:lstStyle/>
        <a:p>
          <a:r>
            <a:rPr lang="en-US" sz="40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Regenerate access keys</a:t>
          </a:r>
        </a:p>
      </dgm:t>
    </dgm:pt>
    <dgm:pt modelId="{50379AEB-7278-42C5-B6E8-422413FDF9A5}" type="parTrans" cxnId="{3C34F263-C21D-4D75-BB90-55A68A46C90E}">
      <dgm:prSet/>
      <dgm:spPr/>
      <dgm:t>
        <a:bodyPr/>
        <a:lstStyle/>
        <a:p>
          <a:endParaRPr lang="en-US" sz="1800"/>
        </a:p>
      </dgm:t>
    </dgm:pt>
    <dgm:pt modelId="{45E681FF-8B2B-4C56-BF2D-790A177677B7}" type="sibTrans" cxnId="{3C34F263-C21D-4D75-BB90-55A68A46C90E}">
      <dgm:prSet/>
      <dgm:spPr/>
      <dgm:t>
        <a:bodyPr/>
        <a:lstStyle/>
        <a:p>
          <a:endParaRPr lang="en-US" sz="1800"/>
        </a:p>
      </dgm:t>
    </dgm:pt>
    <dgm:pt modelId="{091B5C66-DB3F-4B21-8251-05C742CB20E7}">
      <dgm:prSet custT="1"/>
      <dgm:spPr/>
      <dgm:t>
        <a:bodyPr/>
        <a:lstStyle/>
        <a:p>
          <a:r>
            <a:rPr lang="en-US" sz="4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Auditing</a:t>
          </a:r>
        </a:p>
      </dgm:t>
    </dgm:pt>
    <dgm:pt modelId="{94AAE991-2479-4ACC-B3D1-A32DE06F9E0A}" type="parTrans" cxnId="{2151AD06-1478-47AF-9A77-29137146A958}">
      <dgm:prSet/>
      <dgm:spPr/>
      <dgm:t>
        <a:bodyPr/>
        <a:lstStyle/>
        <a:p>
          <a:endParaRPr lang="en-US" sz="1800"/>
        </a:p>
      </dgm:t>
    </dgm:pt>
    <dgm:pt modelId="{BF40F604-D726-4E9B-8D62-843EA6D3EEB0}" type="sibTrans" cxnId="{2151AD06-1478-47AF-9A77-29137146A958}">
      <dgm:prSet/>
      <dgm:spPr/>
      <dgm:t>
        <a:bodyPr/>
        <a:lstStyle/>
        <a:p>
          <a:endParaRPr lang="en-US" sz="1800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FB96E550-EEB1-4383-8CD8-469146EB655C}" type="pres">
      <dgm:prSet presAssocID="{3A59E237-6975-41BD-AB5D-6BED4DA44BF6}" presName="noChildren" presStyleCnt="0"/>
      <dgm:spPr/>
    </dgm:pt>
    <dgm:pt modelId="{064FFB4C-46C4-407B-9E2E-04D36FF14844}" type="pres">
      <dgm:prSet presAssocID="{3A59E237-6975-41BD-AB5D-6BED4DA44BF6}" presName="gap" presStyleCnt="0"/>
      <dgm:spPr/>
    </dgm:pt>
    <dgm:pt modelId="{3A80C5ED-5639-4BC6-B5FF-CEB9CE096BB4}" type="pres">
      <dgm:prSet presAssocID="{3A59E237-6975-41BD-AB5D-6BED4DA44BF6}" presName="medCircle2" presStyleLbl="vennNode1" presStyleIdx="0" presStyleCnt="5"/>
      <dgm:spPr>
        <a:solidFill>
          <a:srgbClr val="75B3AC"/>
        </a:solidFill>
      </dgm:spPr>
    </dgm:pt>
    <dgm:pt modelId="{097BFC28-50DC-44E4-930D-ACB159E5827E}" type="pres">
      <dgm:prSet presAssocID="{3A59E237-6975-41BD-AB5D-6BED4DA44BF6}" presName="txLvlOnly1" presStyleLbl="revTx" presStyleIdx="0" presStyleCnt="5"/>
      <dgm:spPr/>
    </dgm:pt>
    <dgm:pt modelId="{44EE3B03-D784-4E54-AC78-80DAAFD89FDC}" type="pres">
      <dgm:prSet presAssocID="{091B5C66-DB3F-4B21-8251-05C742CB20E7}" presName="noChildren" presStyleCnt="0"/>
      <dgm:spPr/>
    </dgm:pt>
    <dgm:pt modelId="{B4E6FF96-B3AA-4396-B1F5-6837EFF210CE}" type="pres">
      <dgm:prSet presAssocID="{091B5C66-DB3F-4B21-8251-05C742CB20E7}" presName="gap" presStyleCnt="0"/>
      <dgm:spPr/>
    </dgm:pt>
    <dgm:pt modelId="{A6E7E716-12B2-49C3-825E-4CDBA5291C5D}" type="pres">
      <dgm:prSet presAssocID="{091B5C66-DB3F-4B21-8251-05C742CB20E7}" presName="medCircle2" presStyleLbl="vennNode1" presStyleIdx="1" presStyleCnt="5"/>
      <dgm:spPr/>
    </dgm:pt>
    <dgm:pt modelId="{8E33AF6B-EF7B-413C-9A75-296C06686492}" type="pres">
      <dgm:prSet presAssocID="{091B5C66-DB3F-4B21-8251-05C742CB20E7}" presName="txLvlOnly1" presStyleLbl="revTx" presStyleIdx="1" presStyleCnt="5"/>
      <dgm:spPr/>
    </dgm:pt>
    <dgm:pt modelId="{156A5FC8-E965-4016-8E41-846159DBB212}" type="pres">
      <dgm:prSet presAssocID="{C7536D86-79CD-4655-8478-E1F46B08D6DC}" presName="noChildren" presStyleCnt="0"/>
      <dgm:spPr/>
    </dgm:pt>
    <dgm:pt modelId="{23F754A9-4D56-4C0D-A8B7-D86068F79C81}" type="pres">
      <dgm:prSet presAssocID="{C7536D86-79CD-4655-8478-E1F46B08D6DC}" presName="gap" presStyleCnt="0"/>
      <dgm:spPr/>
    </dgm:pt>
    <dgm:pt modelId="{E91ACE2C-776C-48B6-A077-40433004CC84}" type="pres">
      <dgm:prSet presAssocID="{C7536D86-79CD-4655-8478-E1F46B08D6DC}" presName="medCircle2" presStyleLbl="vennNode1" presStyleIdx="2" presStyleCnt="5"/>
      <dgm:spPr>
        <a:solidFill>
          <a:srgbClr val="75B3AC"/>
        </a:solidFill>
      </dgm:spPr>
    </dgm:pt>
    <dgm:pt modelId="{1440F6E3-CC2E-49CD-A475-74EDBDFFF103}" type="pres">
      <dgm:prSet presAssocID="{C7536D86-79CD-4655-8478-E1F46B08D6DC}" presName="txLvlOnly1" presStyleLbl="revTx" presStyleIdx="2" presStyleCnt="5"/>
      <dgm:spPr/>
    </dgm:pt>
    <dgm:pt modelId="{F2A028D7-10D1-4760-8549-847E90130709}" type="pres">
      <dgm:prSet presAssocID="{2777B803-8516-41E5-B724-5AE38837F084}" presName="noChildren" presStyleCnt="0"/>
      <dgm:spPr/>
    </dgm:pt>
    <dgm:pt modelId="{A91AD8FE-1536-4479-9100-6AC6BB5E8476}" type="pres">
      <dgm:prSet presAssocID="{2777B803-8516-41E5-B724-5AE38837F084}" presName="gap" presStyleCnt="0"/>
      <dgm:spPr/>
    </dgm:pt>
    <dgm:pt modelId="{49D6CA68-91BE-4D45-99D6-F92FA06C2FD2}" type="pres">
      <dgm:prSet presAssocID="{2777B803-8516-41E5-B724-5AE38837F084}" presName="medCircle2" presStyleLbl="vennNode1" presStyleIdx="3" presStyleCnt="5"/>
      <dgm:spPr>
        <a:solidFill>
          <a:srgbClr val="75B3AC"/>
        </a:solidFill>
      </dgm:spPr>
    </dgm:pt>
    <dgm:pt modelId="{FEE9B365-ADAB-4187-B87E-4718003042E3}" type="pres">
      <dgm:prSet presAssocID="{2777B803-8516-41E5-B724-5AE38837F084}" presName="txLvlOnly1" presStyleLbl="revTx" presStyleIdx="3" presStyleCnt="5"/>
      <dgm:spPr/>
    </dgm:pt>
    <dgm:pt modelId="{980657F4-0637-4E21-9B3C-36E6A5E48635}" type="pres">
      <dgm:prSet presAssocID="{F395A8FF-8F42-4F2D-80E0-F45169567EB5}" presName="noChildren" presStyleCnt="0"/>
      <dgm:spPr/>
    </dgm:pt>
    <dgm:pt modelId="{01CF3E72-E32F-4E95-BAA0-90DD54FF0DC1}" type="pres">
      <dgm:prSet presAssocID="{F395A8FF-8F42-4F2D-80E0-F45169567EB5}" presName="gap" presStyleCnt="0"/>
      <dgm:spPr/>
    </dgm:pt>
    <dgm:pt modelId="{D372161A-7194-49E0-9036-52882A3D2FAB}" type="pres">
      <dgm:prSet presAssocID="{F395A8FF-8F42-4F2D-80E0-F45169567EB5}" presName="medCircle2" presStyleLbl="vennNode1" presStyleIdx="4" presStyleCnt="5"/>
      <dgm:spPr>
        <a:solidFill>
          <a:srgbClr val="75B3AC"/>
        </a:solidFill>
      </dgm:spPr>
    </dgm:pt>
    <dgm:pt modelId="{24F2006D-71BE-4C98-85A6-088663BEBABC}" type="pres">
      <dgm:prSet presAssocID="{F395A8FF-8F42-4F2D-80E0-F45169567EB5}" presName="txLvlOnly1" presStyleLbl="revTx" presStyleIdx="4" presStyleCnt="5"/>
      <dgm:spPr/>
    </dgm:pt>
  </dgm:ptLst>
  <dgm:cxnLst>
    <dgm:cxn modelId="{2151AD06-1478-47AF-9A77-29137146A958}" srcId="{297F23E3-758A-46E3-AE73-A402E616A50A}" destId="{091B5C66-DB3F-4B21-8251-05C742CB20E7}" srcOrd="1" destOrd="0" parTransId="{94AAE991-2479-4ACC-B3D1-A32DE06F9E0A}" sibTransId="{BF40F604-D726-4E9B-8D62-843EA6D3EEB0}"/>
    <dgm:cxn modelId="{E076A13A-B74E-4462-BFF7-9502900B49C6}" type="presOf" srcId="{091B5C66-DB3F-4B21-8251-05C742CB20E7}" destId="{8E33AF6B-EF7B-413C-9A75-296C06686492}" srcOrd="0" destOrd="0" presId="urn:microsoft.com/office/officeart/2008/layout/VerticalCircleList"/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322EEE51-44D5-45C5-BFA4-6E16E48E6F47}" srcId="{297F23E3-758A-46E3-AE73-A402E616A50A}" destId="{3A59E237-6975-41BD-AB5D-6BED4DA44BF6}" srcOrd="0" destOrd="0" parTransId="{B25253A7-8090-4526-80C6-552B1F946138}" sibTransId="{D49087B6-74F0-4AB8-AB74-130B6F7946F0}"/>
    <dgm:cxn modelId="{28E25062-5595-4864-A6FF-655CA575D056}" type="presOf" srcId="{2777B803-8516-41E5-B724-5AE38837F084}" destId="{FEE9B365-ADAB-4187-B87E-4718003042E3}" srcOrd="0" destOrd="0" presId="urn:microsoft.com/office/officeart/2008/layout/VerticalCircleList"/>
    <dgm:cxn modelId="{3C34F263-C21D-4D75-BB90-55A68A46C90E}" srcId="{297F23E3-758A-46E3-AE73-A402E616A50A}" destId="{F395A8FF-8F42-4F2D-80E0-F45169567EB5}" srcOrd="4" destOrd="0" parTransId="{50379AEB-7278-42C5-B6E8-422413FDF9A5}" sibTransId="{45E681FF-8B2B-4C56-BF2D-790A177677B7}"/>
    <dgm:cxn modelId="{6FDED399-03D5-4093-85B0-865F54262A35}" srcId="{297F23E3-758A-46E3-AE73-A402E616A50A}" destId="{2777B803-8516-41E5-B724-5AE38837F084}" srcOrd="3" destOrd="0" parTransId="{08A869C6-75C3-4E95-903A-CAAFAE08FF1B}" sibTransId="{9968FC66-172A-43C0-9D15-8404A1424A90}"/>
    <dgm:cxn modelId="{FE4D05A6-8AE0-4AC2-8E3E-EDFB90F47D85}" type="presOf" srcId="{3A59E237-6975-41BD-AB5D-6BED4DA44BF6}" destId="{097BFC28-50DC-44E4-930D-ACB159E5827E}" srcOrd="0" destOrd="0" presId="urn:microsoft.com/office/officeart/2008/layout/VerticalCircleList"/>
    <dgm:cxn modelId="{17F09CCF-81FA-4EC7-B162-7093469DC231}" type="presOf" srcId="{F395A8FF-8F42-4F2D-80E0-F45169567EB5}" destId="{24F2006D-71BE-4C98-85A6-088663BEBABC}" srcOrd="0" destOrd="0" presId="urn:microsoft.com/office/officeart/2008/layout/VerticalCircleList"/>
    <dgm:cxn modelId="{E229E3CF-2558-4295-AB1E-8D6118610942}" type="presOf" srcId="{C7536D86-79CD-4655-8478-E1F46B08D6DC}" destId="{1440F6E3-CC2E-49CD-A475-74EDBDFFF103}" srcOrd="0" destOrd="0" presId="urn:microsoft.com/office/officeart/2008/layout/VerticalCircleList"/>
    <dgm:cxn modelId="{F86B72EA-7AC8-4197-806B-FD3E458CD073}" srcId="{297F23E3-758A-46E3-AE73-A402E616A50A}" destId="{C7536D86-79CD-4655-8478-E1F46B08D6DC}" srcOrd="2" destOrd="0" parTransId="{A7766EC6-134E-4B31-8D91-B329C9D5B0A2}" sibTransId="{0970A85B-AB5E-48BC-80E8-0650013357E0}"/>
    <dgm:cxn modelId="{54781D1D-2801-40FE-9605-AD377D612B52}" type="presParOf" srcId="{4B07E287-AD32-4959-9FC1-F353A7C7181E}" destId="{FB96E550-EEB1-4383-8CD8-469146EB655C}" srcOrd="0" destOrd="0" presId="urn:microsoft.com/office/officeart/2008/layout/VerticalCircleList"/>
    <dgm:cxn modelId="{292037CA-2B1B-4BF0-8D2F-286C12EC007D}" type="presParOf" srcId="{FB96E550-EEB1-4383-8CD8-469146EB655C}" destId="{064FFB4C-46C4-407B-9E2E-04D36FF14844}" srcOrd="0" destOrd="0" presId="urn:microsoft.com/office/officeart/2008/layout/VerticalCircleList"/>
    <dgm:cxn modelId="{7CF38B0D-010B-4D22-8CE4-273EB739F847}" type="presParOf" srcId="{FB96E550-EEB1-4383-8CD8-469146EB655C}" destId="{3A80C5ED-5639-4BC6-B5FF-CEB9CE096BB4}" srcOrd="1" destOrd="0" presId="urn:microsoft.com/office/officeart/2008/layout/VerticalCircleList"/>
    <dgm:cxn modelId="{54EA4BC5-E0D1-48CA-B59A-6775BC2B7504}" type="presParOf" srcId="{FB96E550-EEB1-4383-8CD8-469146EB655C}" destId="{097BFC28-50DC-44E4-930D-ACB159E5827E}" srcOrd="2" destOrd="0" presId="urn:microsoft.com/office/officeart/2008/layout/VerticalCircleList"/>
    <dgm:cxn modelId="{F3D5BB00-2484-432C-A0B1-9C6E9F7F4AEE}" type="presParOf" srcId="{4B07E287-AD32-4959-9FC1-F353A7C7181E}" destId="{44EE3B03-D784-4E54-AC78-80DAAFD89FDC}" srcOrd="1" destOrd="0" presId="urn:microsoft.com/office/officeart/2008/layout/VerticalCircleList"/>
    <dgm:cxn modelId="{690B1E81-ACF8-4CD2-A6B0-D74CC4E37BFD}" type="presParOf" srcId="{44EE3B03-D784-4E54-AC78-80DAAFD89FDC}" destId="{B4E6FF96-B3AA-4396-B1F5-6837EFF210CE}" srcOrd="0" destOrd="0" presId="urn:microsoft.com/office/officeart/2008/layout/VerticalCircleList"/>
    <dgm:cxn modelId="{751A3BA3-7852-4C8D-A35F-2D019C4900D5}" type="presParOf" srcId="{44EE3B03-D784-4E54-AC78-80DAAFD89FDC}" destId="{A6E7E716-12B2-49C3-825E-4CDBA5291C5D}" srcOrd="1" destOrd="0" presId="urn:microsoft.com/office/officeart/2008/layout/VerticalCircleList"/>
    <dgm:cxn modelId="{0D950EAC-34EC-410B-A914-E758050BFFC9}" type="presParOf" srcId="{44EE3B03-D784-4E54-AC78-80DAAFD89FDC}" destId="{8E33AF6B-EF7B-413C-9A75-296C06686492}" srcOrd="2" destOrd="0" presId="urn:microsoft.com/office/officeart/2008/layout/VerticalCircleList"/>
    <dgm:cxn modelId="{0B9121C0-48D5-4FB2-9ADD-29521F9F1210}" type="presParOf" srcId="{4B07E287-AD32-4959-9FC1-F353A7C7181E}" destId="{156A5FC8-E965-4016-8E41-846159DBB212}" srcOrd="2" destOrd="0" presId="urn:microsoft.com/office/officeart/2008/layout/VerticalCircleList"/>
    <dgm:cxn modelId="{DC1E3A18-5D69-4738-AC17-0C8CE431D033}" type="presParOf" srcId="{156A5FC8-E965-4016-8E41-846159DBB212}" destId="{23F754A9-4D56-4C0D-A8B7-D86068F79C81}" srcOrd="0" destOrd="0" presId="urn:microsoft.com/office/officeart/2008/layout/VerticalCircleList"/>
    <dgm:cxn modelId="{DA9B7D05-F464-415E-A2ED-E55D26135C99}" type="presParOf" srcId="{156A5FC8-E965-4016-8E41-846159DBB212}" destId="{E91ACE2C-776C-48B6-A077-40433004CC84}" srcOrd="1" destOrd="0" presId="urn:microsoft.com/office/officeart/2008/layout/VerticalCircleList"/>
    <dgm:cxn modelId="{6E813CF1-B5F2-4727-9F52-E82562CEA5FB}" type="presParOf" srcId="{156A5FC8-E965-4016-8E41-846159DBB212}" destId="{1440F6E3-CC2E-49CD-A475-74EDBDFFF103}" srcOrd="2" destOrd="0" presId="urn:microsoft.com/office/officeart/2008/layout/VerticalCircleList"/>
    <dgm:cxn modelId="{3F2DF4C7-C03A-425A-BBCC-E0E22EC752A9}" type="presParOf" srcId="{4B07E287-AD32-4959-9FC1-F353A7C7181E}" destId="{F2A028D7-10D1-4760-8549-847E90130709}" srcOrd="3" destOrd="0" presId="urn:microsoft.com/office/officeart/2008/layout/VerticalCircleList"/>
    <dgm:cxn modelId="{1298A634-6CC2-484F-9FB6-B7059E3F0135}" type="presParOf" srcId="{F2A028D7-10D1-4760-8549-847E90130709}" destId="{A91AD8FE-1536-4479-9100-6AC6BB5E8476}" srcOrd="0" destOrd="0" presId="urn:microsoft.com/office/officeart/2008/layout/VerticalCircleList"/>
    <dgm:cxn modelId="{CBBB4680-46B1-4CA0-93BD-1DEA88E5851C}" type="presParOf" srcId="{F2A028D7-10D1-4760-8549-847E90130709}" destId="{49D6CA68-91BE-4D45-99D6-F92FA06C2FD2}" srcOrd="1" destOrd="0" presId="urn:microsoft.com/office/officeart/2008/layout/VerticalCircleList"/>
    <dgm:cxn modelId="{A2F3C324-F859-433F-AC39-92293F07929E}" type="presParOf" srcId="{F2A028D7-10D1-4760-8549-847E90130709}" destId="{FEE9B365-ADAB-4187-B87E-4718003042E3}" srcOrd="2" destOrd="0" presId="urn:microsoft.com/office/officeart/2008/layout/VerticalCircleList"/>
    <dgm:cxn modelId="{89B7207D-E4BC-437E-8229-E5FE529A8F17}" type="presParOf" srcId="{4B07E287-AD32-4959-9FC1-F353A7C7181E}" destId="{980657F4-0637-4E21-9B3C-36E6A5E48635}" srcOrd="4" destOrd="0" presId="urn:microsoft.com/office/officeart/2008/layout/VerticalCircleList"/>
    <dgm:cxn modelId="{F711F053-CCDE-422C-BB84-2AAA7D872FD8}" type="presParOf" srcId="{980657F4-0637-4E21-9B3C-36E6A5E48635}" destId="{01CF3E72-E32F-4E95-BAA0-90DD54FF0DC1}" srcOrd="0" destOrd="0" presId="urn:microsoft.com/office/officeart/2008/layout/VerticalCircleList"/>
    <dgm:cxn modelId="{55257F7A-746F-4F1A-A781-9BBB01A5D399}" type="presParOf" srcId="{980657F4-0637-4E21-9B3C-36E6A5E48635}" destId="{D372161A-7194-49E0-9036-52882A3D2FAB}" srcOrd="1" destOrd="0" presId="urn:microsoft.com/office/officeart/2008/layout/VerticalCircleList"/>
    <dgm:cxn modelId="{C81B1EEE-EEE5-4818-840E-95895B2AC874}" type="presParOf" srcId="{980657F4-0637-4E21-9B3C-36E6A5E48635}" destId="{24F2006D-71BE-4C98-85A6-088663BEBAB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59E237-6975-41BD-AB5D-6BED4DA44BF6}">
      <dgm:prSet custT="1"/>
      <dgm:spPr/>
      <dgm:t>
        <a:bodyPr/>
        <a:lstStyle/>
        <a:p>
          <a:r>
            <a:rPr lang="en-US" sz="3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Trigger &amp; run history</a:t>
          </a:r>
        </a:p>
      </dgm:t>
    </dgm:pt>
    <dgm:pt modelId="{B25253A7-8090-4526-80C6-552B1F946138}" type="parTrans" cxnId="{322EEE51-44D5-45C5-BFA4-6E16E48E6F47}">
      <dgm:prSet/>
      <dgm:spPr/>
      <dgm:t>
        <a:bodyPr/>
        <a:lstStyle/>
        <a:p>
          <a:endParaRPr lang="en-US" sz="1400"/>
        </a:p>
      </dgm:t>
    </dgm:pt>
    <dgm:pt modelId="{D49087B6-74F0-4AB8-AB74-130B6F7946F0}" type="sibTrans" cxnId="{322EEE51-44D5-45C5-BFA4-6E16E48E6F47}">
      <dgm:prSet/>
      <dgm:spPr/>
      <dgm:t>
        <a:bodyPr/>
        <a:lstStyle/>
        <a:p>
          <a:endParaRPr lang="en-US" sz="1400"/>
        </a:p>
      </dgm:t>
    </dgm:pt>
    <dgm:pt modelId="{C7536D86-79CD-4655-8478-E1F46B08D6DC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Monitoring view</a:t>
          </a:r>
        </a:p>
      </dgm:t>
    </dgm:pt>
    <dgm:pt modelId="{A7766EC6-134E-4B31-8D91-B329C9D5B0A2}" type="parTrans" cxnId="{F86B72EA-7AC8-4197-806B-FD3E458CD073}">
      <dgm:prSet/>
      <dgm:spPr/>
      <dgm:t>
        <a:bodyPr/>
        <a:lstStyle/>
        <a:p>
          <a:endParaRPr lang="en-US"/>
        </a:p>
      </dgm:t>
    </dgm:pt>
    <dgm:pt modelId="{0970A85B-AB5E-48BC-80E8-0650013357E0}" type="sibTrans" cxnId="{F86B72EA-7AC8-4197-806B-FD3E458CD073}">
      <dgm:prSet/>
      <dgm:spPr/>
      <dgm:t>
        <a:bodyPr/>
        <a:lstStyle/>
        <a:p>
          <a:endParaRPr lang="en-US"/>
        </a:p>
      </dgm:t>
    </dgm:pt>
    <dgm:pt modelId="{2777B803-8516-41E5-B724-5AE38837F084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Version history &amp; Rollback</a:t>
          </a:r>
        </a:p>
      </dgm:t>
    </dgm:pt>
    <dgm:pt modelId="{08A869C6-75C3-4E95-903A-CAAFAE08FF1B}" type="parTrans" cxnId="{6FDED399-03D5-4093-85B0-865F54262A35}">
      <dgm:prSet/>
      <dgm:spPr/>
      <dgm:t>
        <a:bodyPr/>
        <a:lstStyle/>
        <a:p>
          <a:endParaRPr lang="en-US"/>
        </a:p>
      </dgm:t>
    </dgm:pt>
    <dgm:pt modelId="{9968FC66-172A-43C0-9D15-8404A1424A90}" type="sibTrans" cxnId="{6FDED399-03D5-4093-85B0-865F54262A35}">
      <dgm:prSet/>
      <dgm:spPr/>
      <dgm:t>
        <a:bodyPr/>
        <a:lstStyle/>
        <a:p>
          <a:endParaRPr lang="en-US"/>
        </a:p>
      </dgm:t>
    </dgm:pt>
    <dgm:pt modelId="{F395A8FF-8F42-4F2D-80E0-F45169567EB5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Diagnostics &amp; Alerts</a:t>
          </a:r>
        </a:p>
      </dgm:t>
    </dgm:pt>
    <dgm:pt modelId="{50379AEB-7278-42C5-B6E8-422413FDF9A5}" type="parTrans" cxnId="{3C34F263-C21D-4D75-BB90-55A68A46C90E}">
      <dgm:prSet/>
      <dgm:spPr/>
      <dgm:t>
        <a:bodyPr/>
        <a:lstStyle/>
        <a:p>
          <a:endParaRPr lang="en-US"/>
        </a:p>
      </dgm:t>
    </dgm:pt>
    <dgm:pt modelId="{45E681FF-8B2B-4C56-BF2D-790A177677B7}" type="sibTrans" cxnId="{3C34F263-C21D-4D75-BB90-55A68A46C90E}">
      <dgm:prSet/>
      <dgm:spPr/>
      <dgm:t>
        <a:bodyPr/>
        <a:lstStyle/>
        <a:p>
          <a:endParaRPr lang="en-US"/>
        </a:p>
      </dgm:t>
    </dgm:pt>
    <dgm:pt modelId="{E42D1777-9A7F-49DB-AD22-BF6DBCD40658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Operations Management Suite</a:t>
          </a:r>
        </a:p>
      </dgm:t>
    </dgm:pt>
    <dgm:pt modelId="{118B13CD-6159-4701-86EE-1DF112486441}" type="parTrans" cxnId="{B3D067FD-03C4-4D2E-9257-BEFED6C4DEB1}">
      <dgm:prSet/>
      <dgm:spPr/>
      <dgm:t>
        <a:bodyPr/>
        <a:lstStyle/>
        <a:p>
          <a:endParaRPr lang="en-US"/>
        </a:p>
      </dgm:t>
    </dgm:pt>
    <dgm:pt modelId="{DF1FAB4D-AF0C-4BB4-8FC9-0859CB51A402}" type="sibTrans" cxnId="{B3D067FD-03C4-4D2E-9257-BEFED6C4DEB1}">
      <dgm:prSet/>
      <dgm:spPr/>
      <dgm:t>
        <a:bodyPr/>
        <a:lstStyle/>
        <a:p>
          <a:endParaRPr lang="en-US"/>
        </a:p>
      </dgm:t>
    </dgm:pt>
    <dgm:pt modelId="{2732321A-48F4-4F99-AA76-A165BD53CDBB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Visual Studio tooling</a:t>
          </a:r>
        </a:p>
      </dgm:t>
    </dgm:pt>
    <dgm:pt modelId="{17B75AFB-0916-4E08-95F5-A0D5500A7529}" type="parTrans" cxnId="{E625D1C6-4A7B-48E9-9F3D-2D67489AE8C3}">
      <dgm:prSet/>
      <dgm:spPr/>
      <dgm:t>
        <a:bodyPr/>
        <a:lstStyle/>
        <a:p>
          <a:endParaRPr lang="en-US"/>
        </a:p>
      </dgm:t>
    </dgm:pt>
    <dgm:pt modelId="{9FD2E9E7-0FEF-4CDB-A075-DBF90684450E}" type="sibTrans" cxnId="{E625D1C6-4A7B-48E9-9F3D-2D67489AE8C3}">
      <dgm:prSet/>
      <dgm:spPr/>
      <dgm:t>
        <a:bodyPr/>
        <a:lstStyle/>
        <a:p>
          <a:endParaRPr lang="en-US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FB96E550-EEB1-4383-8CD8-469146EB655C}" type="pres">
      <dgm:prSet presAssocID="{3A59E237-6975-41BD-AB5D-6BED4DA44BF6}" presName="noChildren" presStyleCnt="0"/>
      <dgm:spPr/>
    </dgm:pt>
    <dgm:pt modelId="{064FFB4C-46C4-407B-9E2E-04D36FF14844}" type="pres">
      <dgm:prSet presAssocID="{3A59E237-6975-41BD-AB5D-6BED4DA44BF6}" presName="gap" presStyleCnt="0"/>
      <dgm:spPr/>
    </dgm:pt>
    <dgm:pt modelId="{3A80C5ED-5639-4BC6-B5FF-CEB9CE096BB4}" type="pres">
      <dgm:prSet presAssocID="{3A59E237-6975-41BD-AB5D-6BED4DA44BF6}" presName="medCircle2" presStyleLbl="vennNode1" presStyleIdx="0" presStyleCnt="6"/>
      <dgm:spPr>
        <a:solidFill>
          <a:srgbClr val="8665FF">
            <a:alpha val="50000"/>
          </a:srgbClr>
        </a:solidFill>
      </dgm:spPr>
    </dgm:pt>
    <dgm:pt modelId="{097BFC28-50DC-44E4-930D-ACB159E5827E}" type="pres">
      <dgm:prSet presAssocID="{3A59E237-6975-41BD-AB5D-6BED4DA44BF6}" presName="txLvlOnly1" presStyleLbl="revTx" presStyleIdx="0" presStyleCnt="6"/>
      <dgm:spPr/>
    </dgm:pt>
    <dgm:pt modelId="{156A5FC8-E965-4016-8E41-846159DBB212}" type="pres">
      <dgm:prSet presAssocID="{C7536D86-79CD-4655-8478-E1F46B08D6DC}" presName="noChildren" presStyleCnt="0"/>
      <dgm:spPr/>
    </dgm:pt>
    <dgm:pt modelId="{23F754A9-4D56-4C0D-A8B7-D86068F79C81}" type="pres">
      <dgm:prSet presAssocID="{C7536D86-79CD-4655-8478-E1F46B08D6DC}" presName="gap" presStyleCnt="0"/>
      <dgm:spPr/>
    </dgm:pt>
    <dgm:pt modelId="{E91ACE2C-776C-48B6-A077-40433004CC84}" type="pres">
      <dgm:prSet presAssocID="{C7536D86-79CD-4655-8478-E1F46B08D6DC}" presName="medCircle2" presStyleLbl="vennNode1" presStyleIdx="1" presStyleCnt="6"/>
      <dgm:spPr/>
    </dgm:pt>
    <dgm:pt modelId="{1440F6E3-CC2E-49CD-A475-74EDBDFFF103}" type="pres">
      <dgm:prSet presAssocID="{C7536D86-79CD-4655-8478-E1F46B08D6DC}" presName="txLvlOnly1" presStyleLbl="revTx" presStyleIdx="1" presStyleCnt="6"/>
      <dgm:spPr/>
    </dgm:pt>
    <dgm:pt modelId="{F2A028D7-10D1-4760-8549-847E90130709}" type="pres">
      <dgm:prSet presAssocID="{2777B803-8516-41E5-B724-5AE38837F084}" presName="noChildren" presStyleCnt="0"/>
      <dgm:spPr/>
    </dgm:pt>
    <dgm:pt modelId="{A91AD8FE-1536-4479-9100-6AC6BB5E8476}" type="pres">
      <dgm:prSet presAssocID="{2777B803-8516-41E5-B724-5AE38837F084}" presName="gap" presStyleCnt="0"/>
      <dgm:spPr/>
    </dgm:pt>
    <dgm:pt modelId="{49D6CA68-91BE-4D45-99D6-F92FA06C2FD2}" type="pres">
      <dgm:prSet presAssocID="{2777B803-8516-41E5-B724-5AE38837F084}" presName="medCircle2" presStyleLbl="vennNode1" presStyleIdx="2" presStyleCnt="6"/>
      <dgm:spPr/>
    </dgm:pt>
    <dgm:pt modelId="{FEE9B365-ADAB-4187-B87E-4718003042E3}" type="pres">
      <dgm:prSet presAssocID="{2777B803-8516-41E5-B724-5AE38837F084}" presName="txLvlOnly1" presStyleLbl="revTx" presStyleIdx="2" presStyleCnt="6"/>
      <dgm:spPr/>
    </dgm:pt>
    <dgm:pt modelId="{980657F4-0637-4E21-9B3C-36E6A5E48635}" type="pres">
      <dgm:prSet presAssocID="{F395A8FF-8F42-4F2D-80E0-F45169567EB5}" presName="noChildren" presStyleCnt="0"/>
      <dgm:spPr/>
    </dgm:pt>
    <dgm:pt modelId="{01CF3E72-E32F-4E95-BAA0-90DD54FF0DC1}" type="pres">
      <dgm:prSet presAssocID="{F395A8FF-8F42-4F2D-80E0-F45169567EB5}" presName="gap" presStyleCnt="0"/>
      <dgm:spPr/>
    </dgm:pt>
    <dgm:pt modelId="{D372161A-7194-49E0-9036-52882A3D2FAB}" type="pres">
      <dgm:prSet presAssocID="{F395A8FF-8F42-4F2D-80E0-F45169567EB5}" presName="medCircle2" presStyleLbl="vennNode1" presStyleIdx="3" presStyleCnt="6"/>
      <dgm:spPr/>
    </dgm:pt>
    <dgm:pt modelId="{24F2006D-71BE-4C98-85A6-088663BEBABC}" type="pres">
      <dgm:prSet presAssocID="{F395A8FF-8F42-4F2D-80E0-F45169567EB5}" presName="txLvlOnly1" presStyleLbl="revTx" presStyleIdx="3" presStyleCnt="6"/>
      <dgm:spPr/>
    </dgm:pt>
    <dgm:pt modelId="{4BC82EFF-8D69-4BF9-B58B-D0941C4FA759}" type="pres">
      <dgm:prSet presAssocID="{E42D1777-9A7F-49DB-AD22-BF6DBCD40658}" presName="noChildren" presStyleCnt="0"/>
      <dgm:spPr/>
    </dgm:pt>
    <dgm:pt modelId="{91285535-EB91-4801-920D-E2FE90D09686}" type="pres">
      <dgm:prSet presAssocID="{E42D1777-9A7F-49DB-AD22-BF6DBCD40658}" presName="gap" presStyleCnt="0"/>
      <dgm:spPr/>
    </dgm:pt>
    <dgm:pt modelId="{0AD4CBF5-875A-4CDD-A989-CAA58197B2B3}" type="pres">
      <dgm:prSet presAssocID="{E42D1777-9A7F-49DB-AD22-BF6DBCD40658}" presName="medCircle2" presStyleLbl="vennNode1" presStyleIdx="4" presStyleCnt="6"/>
      <dgm:spPr/>
    </dgm:pt>
    <dgm:pt modelId="{44397FAA-506B-4919-8556-6E83304AAE50}" type="pres">
      <dgm:prSet presAssocID="{E42D1777-9A7F-49DB-AD22-BF6DBCD40658}" presName="txLvlOnly1" presStyleLbl="revTx" presStyleIdx="4" presStyleCnt="6"/>
      <dgm:spPr/>
    </dgm:pt>
    <dgm:pt modelId="{C9851EF5-27A2-4857-BCEF-7C62FC436BBC}" type="pres">
      <dgm:prSet presAssocID="{2732321A-48F4-4F99-AA76-A165BD53CDBB}" presName="noChildren" presStyleCnt="0"/>
      <dgm:spPr/>
    </dgm:pt>
    <dgm:pt modelId="{01FCEC04-784E-4954-964A-596925FB52A1}" type="pres">
      <dgm:prSet presAssocID="{2732321A-48F4-4F99-AA76-A165BD53CDBB}" presName="gap" presStyleCnt="0"/>
      <dgm:spPr/>
    </dgm:pt>
    <dgm:pt modelId="{09C85E43-5282-4055-B70D-EE9D811E7F4F}" type="pres">
      <dgm:prSet presAssocID="{2732321A-48F4-4F99-AA76-A165BD53CDBB}" presName="medCircle2" presStyleLbl="vennNode1" presStyleIdx="5" presStyleCnt="6"/>
      <dgm:spPr>
        <a:solidFill>
          <a:srgbClr val="FF0000">
            <a:alpha val="50000"/>
          </a:srgbClr>
        </a:solidFill>
      </dgm:spPr>
    </dgm:pt>
    <dgm:pt modelId="{93462A8B-7CB3-4B0E-AA35-8F50099BE5E0}" type="pres">
      <dgm:prSet presAssocID="{2732321A-48F4-4F99-AA76-A165BD53CDBB}" presName="txLvlOnly1" presStyleLbl="revTx" presStyleIdx="5" presStyleCnt="6"/>
      <dgm:spPr/>
    </dgm:pt>
  </dgm:ptLst>
  <dgm:cxnLst>
    <dgm:cxn modelId="{FD36B517-2920-4CBC-AB56-BA295EF287A4}" type="presOf" srcId="{E42D1777-9A7F-49DB-AD22-BF6DBCD40658}" destId="{44397FAA-506B-4919-8556-6E83304AAE50}" srcOrd="0" destOrd="0" presId="urn:microsoft.com/office/officeart/2008/layout/VerticalCircleList"/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322EEE51-44D5-45C5-BFA4-6E16E48E6F47}" srcId="{297F23E3-758A-46E3-AE73-A402E616A50A}" destId="{3A59E237-6975-41BD-AB5D-6BED4DA44BF6}" srcOrd="0" destOrd="0" parTransId="{B25253A7-8090-4526-80C6-552B1F946138}" sibTransId="{D49087B6-74F0-4AB8-AB74-130B6F7946F0}"/>
    <dgm:cxn modelId="{6BF59960-A37E-4B2F-B2D5-D1C08EC413E4}" type="presOf" srcId="{2732321A-48F4-4F99-AA76-A165BD53CDBB}" destId="{93462A8B-7CB3-4B0E-AA35-8F50099BE5E0}" srcOrd="0" destOrd="0" presId="urn:microsoft.com/office/officeart/2008/layout/VerticalCircleList"/>
    <dgm:cxn modelId="{28E25062-5595-4864-A6FF-655CA575D056}" type="presOf" srcId="{2777B803-8516-41E5-B724-5AE38837F084}" destId="{FEE9B365-ADAB-4187-B87E-4718003042E3}" srcOrd="0" destOrd="0" presId="urn:microsoft.com/office/officeart/2008/layout/VerticalCircleList"/>
    <dgm:cxn modelId="{3C34F263-C21D-4D75-BB90-55A68A46C90E}" srcId="{297F23E3-758A-46E3-AE73-A402E616A50A}" destId="{F395A8FF-8F42-4F2D-80E0-F45169567EB5}" srcOrd="3" destOrd="0" parTransId="{50379AEB-7278-42C5-B6E8-422413FDF9A5}" sibTransId="{45E681FF-8B2B-4C56-BF2D-790A177677B7}"/>
    <dgm:cxn modelId="{6FDED399-03D5-4093-85B0-865F54262A35}" srcId="{297F23E3-758A-46E3-AE73-A402E616A50A}" destId="{2777B803-8516-41E5-B724-5AE38837F084}" srcOrd="2" destOrd="0" parTransId="{08A869C6-75C3-4E95-903A-CAAFAE08FF1B}" sibTransId="{9968FC66-172A-43C0-9D15-8404A1424A90}"/>
    <dgm:cxn modelId="{FE4D05A6-8AE0-4AC2-8E3E-EDFB90F47D85}" type="presOf" srcId="{3A59E237-6975-41BD-AB5D-6BED4DA44BF6}" destId="{097BFC28-50DC-44E4-930D-ACB159E5827E}" srcOrd="0" destOrd="0" presId="urn:microsoft.com/office/officeart/2008/layout/VerticalCircleList"/>
    <dgm:cxn modelId="{E625D1C6-4A7B-48E9-9F3D-2D67489AE8C3}" srcId="{297F23E3-758A-46E3-AE73-A402E616A50A}" destId="{2732321A-48F4-4F99-AA76-A165BD53CDBB}" srcOrd="5" destOrd="0" parTransId="{17B75AFB-0916-4E08-95F5-A0D5500A7529}" sibTransId="{9FD2E9E7-0FEF-4CDB-A075-DBF90684450E}"/>
    <dgm:cxn modelId="{17F09CCF-81FA-4EC7-B162-7093469DC231}" type="presOf" srcId="{F395A8FF-8F42-4F2D-80E0-F45169567EB5}" destId="{24F2006D-71BE-4C98-85A6-088663BEBABC}" srcOrd="0" destOrd="0" presId="urn:microsoft.com/office/officeart/2008/layout/VerticalCircleList"/>
    <dgm:cxn modelId="{E229E3CF-2558-4295-AB1E-8D6118610942}" type="presOf" srcId="{C7536D86-79CD-4655-8478-E1F46B08D6DC}" destId="{1440F6E3-CC2E-49CD-A475-74EDBDFFF103}" srcOrd="0" destOrd="0" presId="urn:microsoft.com/office/officeart/2008/layout/VerticalCircleList"/>
    <dgm:cxn modelId="{F86B72EA-7AC8-4197-806B-FD3E458CD073}" srcId="{297F23E3-758A-46E3-AE73-A402E616A50A}" destId="{C7536D86-79CD-4655-8478-E1F46B08D6DC}" srcOrd="1" destOrd="0" parTransId="{A7766EC6-134E-4B31-8D91-B329C9D5B0A2}" sibTransId="{0970A85B-AB5E-48BC-80E8-0650013357E0}"/>
    <dgm:cxn modelId="{B3D067FD-03C4-4D2E-9257-BEFED6C4DEB1}" srcId="{297F23E3-758A-46E3-AE73-A402E616A50A}" destId="{E42D1777-9A7F-49DB-AD22-BF6DBCD40658}" srcOrd="4" destOrd="0" parTransId="{118B13CD-6159-4701-86EE-1DF112486441}" sibTransId="{DF1FAB4D-AF0C-4BB4-8FC9-0859CB51A402}"/>
    <dgm:cxn modelId="{54781D1D-2801-40FE-9605-AD377D612B52}" type="presParOf" srcId="{4B07E287-AD32-4959-9FC1-F353A7C7181E}" destId="{FB96E550-EEB1-4383-8CD8-469146EB655C}" srcOrd="0" destOrd="0" presId="urn:microsoft.com/office/officeart/2008/layout/VerticalCircleList"/>
    <dgm:cxn modelId="{292037CA-2B1B-4BF0-8D2F-286C12EC007D}" type="presParOf" srcId="{FB96E550-EEB1-4383-8CD8-469146EB655C}" destId="{064FFB4C-46C4-407B-9E2E-04D36FF14844}" srcOrd="0" destOrd="0" presId="urn:microsoft.com/office/officeart/2008/layout/VerticalCircleList"/>
    <dgm:cxn modelId="{7CF38B0D-010B-4D22-8CE4-273EB739F847}" type="presParOf" srcId="{FB96E550-EEB1-4383-8CD8-469146EB655C}" destId="{3A80C5ED-5639-4BC6-B5FF-CEB9CE096BB4}" srcOrd="1" destOrd="0" presId="urn:microsoft.com/office/officeart/2008/layout/VerticalCircleList"/>
    <dgm:cxn modelId="{54EA4BC5-E0D1-48CA-B59A-6775BC2B7504}" type="presParOf" srcId="{FB96E550-EEB1-4383-8CD8-469146EB655C}" destId="{097BFC28-50DC-44E4-930D-ACB159E5827E}" srcOrd="2" destOrd="0" presId="urn:microsoft.com/office/officeart/2008/layout/VerticalCircleList"/>
    <dgm:cxn modelId="{0B9121C0-48D5-4FB2-9ADD-29521F9F1210}" type="presParOf" srcId="{4B07E287-AD32-4959-9FC1-F353A7C7181E}" destId="{156A5FC8-E965-4016-8E41-846159DBB212}" srcOrd="1" destOrd="0" presId="urn:microsoft.com/office/officeart/2008/layout/VerticalCircleList"/>
    <dgm:cxn modelId="{DC1E3A18-5D69-4738-AC17-0C8CE431D033}" type="presParOf" srcId="{156A5FC8-E965-4016-8E41-846159DBB212}" destId="{23F754A9-4D56-4C0D-A8B7-D86068F79C81}" srcOrd="0" destOrd="0" presId="urn:microsoft.com/office/officeart/2008/layout/VerticalCircleList"/>
    <dgm:cxn modelId="{DA9B7D05-F464-415E-A2ED-E55D26135C99}" type="presParOf" srcId="{156A5FC8-E965-4016-8E41-846159DBB212}" destId="{E91ACE2C-776C-48B6-A077-40433004CC84}" srcOrd="1" destOrd="0" presId="urn:microsoft.com/office/officeart/2008/layout/VerticalCircleList"/>
    <dgm:cxn modelId="{6E813CF1-B5F2-4727-9F52-E82562CEA5FB}" type="presParOf" srcId="{156A5FC8-E965-4016-8E41-846159DBB212}" destId="{1440F6E3-CC2E-49CD-A475-74EDBDFFF103}" srcOrd="2" destOrd="0" presId="urn:microsoft.com/office/officeart/2008/layout/VerticalCircleList"/>
    <dgm:cxn modelId="{3F2DF4C7-C03A-425A-BBCC-E0E22EC752A9}" type="presParOf" srcId="{4B07E287-AD32-4959-9FC1-F353A7C7181E}" destId="{F2A028D7-10D1-4760-8549-847E90130709}" srcOrd="2" destOrd="0" presId="urn:microsoft.com/office/officeart/2008/layout/VerticalCircleList"/>
    <dgm:cxn modelId="{1298A634-6CC2-484F-9FB6-B7059E3F0135}" type="presParOf" srcId="{F2A028D7-10D1-4760-8549-847E90130709}" destId="{A91AD8FE-1536-4479-9100-6AC6BB5E8476}" srcOrd="0" destOrd="0" presId="urn:microsoft.com/office/officeart/2008/layout/VerticalCircleList"/>
    <dgm:cxn modelId="{CBBB4680-46B1-4CA0-93BD-1DEA88E5851C}" type="presParOf" srcId="{F2A028D7-10D1-4760-8549-847E90130709}" destId="{49D6CA68-91BE-4D45-99D6-F92FA06C2FD2}" srcOrd="1" destOrd="0" presId="urn:microsoft.com/office/officeart/2008/layout/VerticalCircleList"/>
    <dgm:cxn modelId="{A2F3C324-F859-433F-AC39-92293F07929E}" type="presParOf" srcId="{F2A028D7-10D1-4760-8549-847E90130709}" destId="{FEE9B365-ADAB-4187-B87E-4718003042E3}" srcOrd="2" destOrd="0" presId="urn:microsoft.com/office/officeart/2008/layout/VerticalCircleList"/>
    <dgm:cxn modelId="{89B7207D-E4BC-437E-8229-E5FE529A8F17}" type="presParOf" srcId="{4B07E287-AD32-4959-9FC1-F353A7C7181E}" destId="{980657F4-0637-4E21-9B3C-36E6A5E48635}" srcOrd="3" destOrd="0" presId="urn:microsoft.com/office/officeart/2008/layout/VerticalCircleList"/>
    <dgm:cxn modelId="{F711F053-CCDE-422C-BB84-2AAA7D872FD8}" type="presParOf" srcId="{980657F4-0637-4E21-9B3C-36E6A5E48635}" destId="{01CF3E72-E32F-4E95-BAA0-90DD54FF0DC1}" srcOrd="0" destOrd="0" presId="urn:microsoft.com/office/officeart/2008/layout/VerticalCircleList"/>
    <dgm:cxn modelId="{55257F7A-746F-4F1A-A781-9BBB01A5D399}" type="presParOf" srcId="{980657F4-0637-4E21-9B3C-36E6A5E48635}" destId="{D372161A-7194-49E0-9036-52882A3D2FAB}" srcOrd="1" destOrd="0" presId="urn:microsoft.com/office/officeart/2008/layout/VerticalCircleList"/>
    <dgm:cxn modelId="{C81B1EEE-EEE5-4818-840E-95895B2AC874}" type="presParOf" srcId="{980657F4-0637-4E21-9B3C-36E6A5E48635}" destId="{24F2006D-71BE-4C98-85A6-088663BEBABC}" srcOrd="2" destOrd="0" presId="urn:microsoft.com/office/officeart/2008/layout/VerticalCircleList"/>
    <dgm:cxn modelId="{6C069BDE-BE8C-45E7-9EBA-2079EB27903D}" type="presParOf" srcId="{4B07E287-AD32-4959-9FC1-F353A7C7181E}" destId="{4BC82EFF-8D69-4BF9-B58B-D0941C4FA759}" srcOrd="4" destOrd="0" presId="urn:microsoft.com/office/officeart/2008/layout/VerticalCircleList"/>
    <dgm:cxn modelId="{19361261-57EE-4156-A9B6-AB07FBA82F80}" type="presParOf" srcId="{4BC82EFF-8D69-4BF9-B58B-D0941C4FA759}" destId="{91285535-EB91-4801-920D-E2FE90D09686}" srcOrd="0" destOrd="0" presId="urn:microsoft.com/office/officeart/2008/layout/VerticalCircleList"/>
    <dgm:cxn modelId="{B784B822-13F2-4F54-BB2B-9914560A35B9}" type="presParOf" srcId="{4BC82EFF-8D69-4BF9-B58B-D0941C4FA759}" destId="{0AD4CBF5-875A-4CDD-A989-CAA58197B2B3}" srcOrd="1" destOrd="0" presId="urn:microsoft.com/office/officeart/2008/layout/VerticalCircleList"/>
    <dgm:cxn modelId="{32E40939-7FA0-441E-A8B6-EC31205CE47E}" type="presParOf" srcId="{4BC82EFF-8D69-4BF9-B58B-D0941C4FA759}" destId="{44397FAA-506B-4919-8556-6E83304AAE50}" srcOrd="2" destOrd="0" presId="urn:microsoft.com/office/officeart/2008/layout/VerticalCircleList"/>
    <dgm:cxn modelId="{72F6B621-4A28-4A2C-ADF0-4ADFA2F7DF75}" type="presParOf" srcId="{4B07E287-AD32-4959-9FC1-F353A7C7181E}" destId="{C9851EF5-27A2-4857-BCEF-7C62FC436BBC}" srcOrd="5" destOrd="0" presId="urn:microsoft.com/office/officeart/2008/layout/VerticalCircleList"/>
    <dgm:cxn modelId="{EB492874-2A29-48C0-8F31-666E0847AB7C}" type="presParOf" srcId="{C9851EF5-27A2-4857-BCEF-7C62FC436BBC}" destId="{01FCEC04-784E-4954-964A-596925FB52A1}" srcOrd="0" destOrd="0" presId="urn:microsoft.com/office/officeart/2008/layout/VerticalCircleList"/>
    <dgm:cxn modelId="{38955C92-2E43-407F-BB7E-C52F052AFA5E}" type="presParOf" srcId="{C9851EF5-27A2-4857-BCEF-7C62FC436BBC}" destId="{09C85E43-5282-4055-B70D-EE9D811E7F4F}" srcOrd="1" destOrd="0" presId="urn:microsoft.com/office/officeart/2008/layout/VerticalCircleList"/>
    <dgm:cxn modelId="{A9558B71-3D4D-488A-9339-5CBE99BB526D}" type="presParOf" srcId="{C9851EF5-27A2-4857-BCEF-7C62FC436BBC}" destId="{93462A8B-7CB3-4B0E-AA35-8F50099BE5E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59E237-6975-41BD-AB5D-6BED4DA44BF6}">
      <dgm:prSet custT="1"/>
      <dgm:spPr/>
      <dgm:t>
        <a:bodyPr/>
        <a:lstStyle/>
        <a:p>
          <a:r>
            <a:rPr lang="en-US" sz="3600" kern="1200" dirty="0"/>
            <a:t>Drummond AS2</a:t>
          </a:r>
          <a:endParaRPr lang="en-US" sz="3600" kern="1200" dirty="0">
            <a:gradFill>
              <a:gsLst>
                <a:gs pos="1299">
                  <a:srgbClr val="505050"/>
                </a:gs>
                <a:gs pos="100000">
                  <a:srgbClr val="505050"/>
                </a:gs>
              </a:gsLst>
              <a:lin ang="5400000" scaled="0"/>
            </a:gradFill>
            <a:latin typeface="Segoe UI Semilight"/>
            <a:ea typeface="+mn-ea"/>
            <a:cs typeface="+mn-cs"/>
          </a:endParaRPr>
        </a:p>
      </dgm:t>
    </dgm:pt>
    <dgm:pt modelId="{B25253A7-8090-4526-80C6-552B1F946138}" type="parTrans" cxnId="{322EEE51-44D5-45C5-BFA4-6E16E48E6F47}">
      <dgm:prSet/>
      <dgm:spPr/>
      <dgm:t>
        <a:bodyPr/>
        <a:lstStyle/>
        <a:p>
          <a:endParaRPr lang="en-US" sz="1400"/>
        </a:p>
      </dgm:t>
    </dgm:pt>
    <dgm:pt modelId="{D49087B6-74F0-4AB8-AB74-130B6F7946F0}" type="sibTrans" cxnId="{322EEE51-44D5-45C5-BFA4-6E16E48E6F47}">
      <dgm:prSet/>
      <dgm:spPr/>
      <dgm:t>
        <a:bodyPr/>
        <a:lstStyle/>
        <a:p>
          <a:endParaRPr lang="en-US" sz="1400"/>
        </a:p>
      </dgm:t>
    </dgm:pt>
    <dgm:pt modelId="{5F1ABB8D-B8DA-4385-A9C8-D4692C50DBB0}">
      <dgm:prSet custT="1"/>
      <dgm:spPr/>
      <dgm:t>
        <a:bodyPr/>
        <a:lstStyle/>
        <a:p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ISO 27001</a:t>
          </a:r>
        </a:p>
      </dgm:t>
    </dgm:pt>
    <dgm:pt modelId="{B86A8BFE-3171-4321-AD6A-20AA4ECDA627}" type="parTrans" cxnId="{C5A8C291-50D9-47B7-8CE5-C149A5CD02CB}">
      <dgm:prSet/>
      <dgm:spPr/>
      <dgm:t>
        <a:bodyPr/>
        <a:lstStyle/>
        <a:p>
          <a:endParaRPr lang="en-US"/>
        </a:p>
      </dgm:t>
    </dgm:pt>
    <dgm:pt modelId="{BACF4E1A-52A5-48CF-9E25-C25FB10C1532}" type="sibTrans" cxnId="{C5A8C291-50D9-47B7-8CE5-C149A5CD02CB}">
      <dgm:prSet/>
      <dgm:spPr/>
      <dgm:t>
        <a:bodyPr/>
        <a:lstStyle/>
        <a:p>
          <a:endParaRPr lang="en-US"/>
        </a:p>
      </dgm:t>
    </dgm:pt>
    <dgm:pt modelId="{ABC72ACD-F935-4E27-AF32-8801DBB37754}">
      <dgm:prSet custT="1"/>
      <dgm:spPr/>
      <dgm:t>
        <a:bodyPr/>
        <a:lstStyle/>
        <a:p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SOC (I, II, II)</a:t>
          </a:r>
        </a:p>
      </dgm:t>
    </dgm:pt>
    <dgm:pt modelId="{D1EAAF5E-C7AD-4676-A81F-B63B38AC1C86}" type="parTrans" cxnId="{039ADEBE-D6CA-4E5E-9401-DB6CBF249838}">
      <dgm:prSet/>
      <dgm:spPr/>
      <dgm:t>
        <a:bodyPr/>
        <a:lstStyle/>
        <a:p>
          <a:endParaRPr lang="en-US"/>
        </a:p>
      </dgm:t>
    </dgm:pt>
    <dgm:pt modelId="{745FC314-4A99-44E8-A0F5-E5A8A1BCA2D0}" type="sibTrans" cxnId="{039ADEBE-D6CA-4E5E-9401-DB6CBF249838}">
      <dgm:prSet/>
      <dgm:spPr/>
      <dgm:t>
        <a:bodyPr/>
        <a:lstStyle/>
        <a:p>
          <a:endParaRPr lang="en-US"/>
        </a:p>
      </dgm:t>
    </dgm:pt>
    <dgm:pt modelId="{6F4EFEDA-DD8F-414E-BE82-70E9D484178E}">
      <dgm:prSet custT="1"/>
      <dgm:spPr/>
      <dgm:t>
        <a:bodyPr/>
        <a:lstStyle/>
        <a:p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HIPAA</a:t>
          </a:r>
        </a:p>
      </dgm:t>
    </dgm:pt>
    <dgm:pt modelId="{607541BE-130C-419B-B20E-C61761836FF0}" type="parTrans" cxnId="{55290FE7-A51E-4DEA-976B-024A931C70B5}">
      <dgm:prSet/>
      <dgm:spPr/>
      <dgm:t>
        <a:bodyPr/>
        <a:lstStyle/>
        <a:p>
          <a:endParaRPr lang="en-US"/>
        </a:p>
      </dgm:t>
    </dgm:pt>
    <dgm:pt modelId="{F890809D-F367-4CA8-A067-87C6C2ACF7FC}" type="sibTrans" cxnId="{55290FE7-A51E-4DEA-976B-024A931C70B5}">
      <dgm:prSet/>
      <dgm:spPr/>
      <dgm:t>
        <a:bodyPr/>
        <a:lstStyle/>
        <a:p>
          <a:endParaRPr lang="en-US"/>
        </a:p>
      </dgm:t>
    </dgm:pt>
    <dgm:pt modelId="{BB4E052D-DCD0-412D-A033-F6B7E73F84E9}">
      <dgm:prSet custT="1"/>
      <dgm:spPr/>
      <dgm:t>
        <a:bodyPr/>
        <a:lstStyle/>
        <a:p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PCI DSS</a:t>
          </a:r>
        </a:p>
      </dgm:t>
    </dgm:pt>
    <dgm:pt modelId="{159060D5-44BA-4631-94FA-9314F4D1AE0D}" type="parTrans" cxnId="{7086CC52-837A-42F4-A2C4-6CA4C597988D}">
      <dgm:prSet/>
      <dgm:spPr/>
      <dgm:t>
        <a:bodyPr/>
        <a:lstStyle/>
        <a:p>
          <a:endParaRPr lang="en-US"/>
        </a:p>
      </dgm:t>
    </dgm:pt>
    <dgm:pt modelId="{EA345989-FC01-4454-B96B-8ABE6ED7636C}" type="sibTrans" cxnId="{7086CC52-837A-42F4-A2C4-6CA4C597988D}">
      <dgm:prSet/>
      <dgm:spPr/>
      <dgm:t>
        <a:bodyPr/>
        <a:lstStyle/>
        <a:p>
          <a:endParaRPr lang="en-US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FB96E550-EEB1-4383-8CD8-469146EB655C}" type="pres">
      <dgm:prSet presAssocID="{3A59E237-6975-41BD-AB5D-6BED4DA44BF6}" presName="noChildren" presStyleCnt="0"/>
      <dgm:spPr/>
    </dgm:pt>
    <dgm:pt modelId="{064FFB4C-46C4-407B-9E2E-04D36FF14844}" type="pres">
      <dgm:prSet presAssocID="{3A59E237-6975-41BD-AB5D-6BED4DA44BF6}" presName="gap" presStyleCnt="0"/>
      <dgm:spPr/>
    </dgm:pt>
    <dgm:pt modelId="{3A80C5ED-5639-4BC6-B5FF-CEB9CE096BB4}" type="pres">
      <dgm:prSet presAssocID="{3A59E237-6975-41BD-AB5D-6BED4DA44BF6}" presName="medCircle2" presStyleLbl="vennNode1" presStyleIdx="0" presStyleCnt="5"/>
      <dgm:spPr>
        <a:solidFill>
          <a:srgbClr val="00B294">
            <a:alpha val="50000"/>
          </a:srgbClr>
        </a:solidFill>
      </dgm:spPr>
    </dgm:pt>
    <dgm:pt modelId="{097BFC28-50DC-44E4-930D-ACB159E5827E}" type="pres">
      <dgm:prSet presAssocID="{3A59E237-6975-41BD-AB5D-6BED4DA44BF6}" presName="txLvlOnly1" presStyleLbl="revTx" presStyleIdx="0" presStyleCnt="5"/>
      <dgm:spPr/>
    </dgm:pt>
    <dgm:pt modelId="{419078BB-BC78-4F82-A552-4D386CC172B0}" type="pres">
      <dgm:prSet presAssocID="{5F1ABB8D-B8DA-4385-A9C8-D4692C50DBB0}" presName="noChildren" presStyleCnt="0"/>
      <dgm:spPr/>
    </dgm:pt>
    <dgm:pt modelId="{AAEF12B1-AEAA-4FC5-B9B6-D4A9CAF71A64}" type="pres">
      <dgm:prSet presAssocID="{5F1ABB8D-B8DA-4385-A9C8-D4692C50DBB0}" presName="gap" presStyleCnt="0"/>
      <dgm:spPr/>
    </dgm:pt>
    <dgm:pt modelId="{0580F186-0314-4465-BF15-CB10695C5794}" type="pres">
      <dgm:prSet presAssocID="{5F1ABB8D-B8DA-4385-A9C8-D4692C50DBB0}" presName="medCircle2" presStyleLbl="vennNode1" presStyleIdx="1" presStyleCnt="5"/>
      <dgm:spPr>
        <a:solidFill>
          <a:srgbClr val="00B294">
            <a:alpha val="50000"/>
          </a:srgbClr>
        </a:solidFill>
      </dgm:spPr>
    </dgm:pt>
    <dgm:pt modelId="{B8977723-8830-4D37-83FB-747AA30E4A0F}" type="pres">
      <dgm:prSet presAssocID="{5F1ABB8D-B8DA-4385-A9C8-D4692C50DBB0}" presName="txLvlOnly1" presStyleLbl="revTx" presStyleIdx="1" presStyleCnt="5"/>
      <dgm:spPr/>
    </dgm:pt>
    <dgm:pt modelId="{1FEDED41-F419-4CC7-88F6-7DA4A5E8E600}" type="pres">
      <dgm:prSet presAssocID="{ABC72ACD-F935-4E27-AF32-8801DBB37754}" presName="noChildren" presStyleCnt="0"/>
      <dgm:spPr/>
    </dgm:pt>
    <dgm:pt modelId="{8BF24019-997C-401C-8ABD-2440C813EBF5}" type="pres">
      <dgm:prSet presAssocID="{ABC72ACD-F935-4E27-AF32-8801DBB37754}" presName="gap" presStyleCnt="0"/>
      <dgm:spPr/>
    </dgm:pt>
    <dgm:pt modelId="{25687664-F086-4B24-8A2E-A407D55F7D7B}" type="pres">
      <dgm:prSet presAssocID="{ABC72ACD-F935-4E27-AF32-8801DBB37754}" presName="medCircle2" presStyleLbl="vennNode1" presStyleIdx="2" presStyleCnt="5"/>
      <dgm:spPr>
        <a:solidFill>
          <a:srgbClr val="00B294">
            <a:alpha val="50000"/>
          </a:srgbClr>
        </a:solidFill>
      </dgm:spPr>
    </dgm:pt>
    <dgm:pt modelId="{731441B2-12B1-45A1-B2D0-470AD41CFD29}" type="pres">
      <dgm:prSet presAssocID="{ABC72ACD-F935-4E27-AF32-8801DBB37754}" presName="txLvlOnly1" presStyleLbl="revTx" presStyleIdx="2" presStyleCnt="5"/>
      <dgm:spPr/>
    </dgm:pt>
    <dgm:pt modelId="{C42E6EF6-2765-4426-82DB-9E55614F9566}" type="pres">
      <dgm:prSet presAssocID="{6F4EFEDA-DD8F-414E-BE82-70E9D484178E}" presName="noChildren" presStyleCnt="0"/>
      <dgm:spPr/>
    </dgm:pt>
    <dgm:pt modelId="{02878EF3-D682-469E-973A-700A1D92180A}" type="pres">
      <dgm:prSet presAssocID="{6F4EFEDA-DD8F-414E-BE82-70E9D484178E}" presName="gap" presStyleCnt="0"/>
      <dgm:spPr/>
    </dgm:pt>
    <dgm:pt modelId="{A3E8E9CC-5B22-40C4-819D-7D2A6AB40F32}" type="pres">
      <dgm:prSet presAssocID="{6F4EFEDA-DD8F-414E-BE82-70E9D484178E}" presName="medCircle2" presStyleLbl="vennNode1" presStyleIdx="3" presStyleCnt="5"/>
      <dgm:spPr>
        <a:solidFill>
          <a:srgbClr val="00B294">
            <a:alpha val="50000"/>
          </a:srgbClr>
        </a:solidFill>
      </dgm:spPr>
    </dgm:pt>
    <dgm:pt modelId="{B1DA2FC6-5AAA-44C4-9BDD-A8E62E41CF14}" type="pres">
      <dgm:prSet presAssocID="{6F4EFEDA-DD8F-414E-BE82-70E9D484178E}" presName="txLvlOnly1" presStyleLbl="revTx" presStyleIdx="3" presStyleCnt="5"/>
      <dgm:spPr/>
    </dgm:pt>
    <dgm:pt modelId="{AFE900F8-E0DC-440A-9D2A-62A6096FC6A9}" type="pres">
      <dgm:prSet presAssocID="{BB4E052D-DCD0-412D-A033-F6B7E73F84E9}" presName="noChildren" presStyleCnt="0"/>
      <dgm:spPr/>
    </dgm:pt>
    <dgm:pt modelId="{DEEFCA6B-448F-448B-BDF0-ADCAC0DF5D3A}" type="pres">
      <dgm:prSet presAssocID="{BB4E052D-DCD0-412D-A033-F6B7E73F84E9}" presName="gap" presStyleCnt="0"/>
      <dgm:spPr/>
    </dgm:pt>
    <dgm:pt modelId="{CD35C56F-094C-44D4-A67C-2D33A7BF2666}" type="pres">
      <dgm:prSet presAssocID="{BB4E052D-DCD0-412D-A033-F6B7E73F84E9}" presName="medCircle2" presStyleLbl="vennNode1" presStyleIdx="4" presStyleCnt="5"/>
      <dgm:spPr>
        <a:solidFill>
          <a:srgbClr val="00B294">
            <a:alpha val="50000"/>
          </a:srgbClr>
        </a:solidFill>
      </dgm:spPr>
    </dgm:pt>
    <dgm:pt modelId="{900FD766-14EC-4464-A2C3-FD6E97963A5E}" type="pres">
      <dgm:prSet presAssocID="{BB4E052D-DCD0-412D-A033-F6B7E73F84E9}" presName="txLvlOnly1" presStyleLbl="revTx" presStyleIdx="4" presStyleCnt="5"/>
      <dgm:spPr/>
    </dgm:pt>
  </dgm:ptLst>
  <dgm:cxnLst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322EEE51-44D5-45C5-BFA4-6E16E48E6F47}" srcId="{297F23E3-758A-46E3-AE73-A402E616A50A}" destId="{3A59E237-6975-41BD-AB5D-6BED4DA44BF6}" srcOrd="0" destOrd="0" parTransId="{B25253A7-8090-4526-80C6-552B1F946138}" sibTransId="{D49087B6-74F0-4AB8-AB74-130B6F7946F0}"/>
    <dgm:cxn modelId="{7086CC52-837A-42F4-A2C4-6CA4C597988D}" srcId="{297F23E3-758A-46E3-AE73-A402E616A50A}" destId="{BB4E052D-DCD0-412D-A033-F6B7E73F84E9}" srcOrd="4" destOrd="0" parTransId="{159060D5-44BA-4631-94FA-9314F4D1AE0D}" sibTransId="{EA345989-FC01-4454-B96B-8ABE6ED7636C}"/>
    <dgm:cxn modelId="{52B7E982-7AE2-47E0-871F-B2F1E32D61B0}" type="presOf" srcId="{ABC72ACD-F935-4E27-AF32-8801DBB37754}" destId="{731441B2-12B1-45A1-B2D0-470AD41CFD29}" srcOrd="0" destOrd="0" presId="urn:microsoft.com/office/officeart/2008/layout/VerticalCircleList"/>
    <dgm:cxn modelId="{C5A8C291-50D9-47B7-8CE5-C149A5CD02CB}" srcId="{297F23E3-758A-46E3-AE73-A402E616A50A}" destId="{5F1ABB8D-B8DA-4385-A9C8-D4692C50DBB0}" srcOrd="1" destOrd="0" parTransId="{B86A8BFE-3171-4321-AD6A-20AA4ECDA627}" sibTransId="{BACF4E1A-52A5-48CF-9E25-C25FB10C1532}"/>
    <dgm:cxn modelId="{FE4D05A6-8AE0-4AC2-8E3E-EDFB90F47D85}" type="presOf" srcId="{3A59E237-6975-41BD-AB5D-6BED4DA44BF6}" destId="{097BFC28-50DC-44E4-930D-ACB159E5827E}" srcOrd="0" destOrd="0" presId="urn:microsoft.com/office/officeart/2008/layout/VerticalCircleList"/>
    <dgm:cxn modelId="{039ADEBE-D6CA-4E5E-9401-DB6CBF249838}" srcId="{297F23E3-758A-46E3-AE73-A402E616A50A}" destId="{ABC72ACD-F935-4E27-AF32-8801DBB37754}" srcOrd="2" destOrd="0" parTransId="{D1EAAF5E-C7AD-4676-A81F-B63B38AC1C86}" sibTransId="{745FC314-4A99-44E8-A0F5-E5A8A1BCA2D0}"/>
    <dgm:cxn modelId="{7091BDE0-79BA-4A31-B4A2-CE043672053D}" type="presOf" srcId="{BB4E052D-DCD0-412D-A033-F6B7E73F84E9}" destId="{900FD766-14EC-4464-A2C3-FD6E97963A5E}" srcOrd="0" destOrd="0" presId="urn:microsoft.com/office/officeart/2008/layout/VerticalCircleList"/>
    <dgm:cxn modelId="{55290FE7-A51E-4DEA-976B-024A931C70B5}" srcId="{297F23E3-758A-46E3-AE73-A402E616A50A}" destId="{6F4EFEDA-DD8F-414E-BE82-70E9D484178E}" srcOrd="3" destOrd="0" parTransId="{607541BE-130C-419B-B20E-C61761836FF0}" sibTransId="{F890809D-F367-4CA8-A067-87C6C2ACF7FC}"/>
    <dgm:cxn modelId="{939A68F8-FD11-4BDE-AA5B-EA3AB927B85E}" type="presOf" srcId="{5F1ABB8D-B8DA-4385-A9C8-D4692C50DBB0}" destId="{B8977723-8830-4D37-83FB-747AA30E4A0F}" srcOrd="0" destOrd="0" presId="urn:microsoft.com/office/officeart/2008/layout/VerticalCircleList"/>
    <dgm:cxn modelId="{42DC6DF8-5D5D-44A4-8C1F-83B017D9342C}" type="presOf" srcId="{6F4EFEDA-DD8F-414E-BE82-70E9D484178E}" destId="{B1DA2FC6-5AAA-44C4-9BDD-A8E62E41CF14}" srcOrd="0" destOrd="0" presId="urn:microsoft.com/office/officeart/2008/layout/VerticalCircleList"/>
    <dgm:cxn modelId="{54781D1D-2801-40FE-9605-AD377D612B52}" type="presParOf" srcId="{4B07E287-AD32-4959-9FC1-F353A7C7181E}" destId="{FB96E550-EEB1-4383-8CD8-469146EB655C}" srcOrd="0" destOrd="0" presId="urn:microsoft.com/office/officeart/2008/layout/VerticalCircleList"/>
    <dgm:cxn modelId="{292037CA-2B1B-4BF0-8D2F-286C12EC007D}" type="presParOf" srcId="{FB96E550-EEB1-4383-8CD8-469146EB655C}" destId="{064FFB4C-46C4-407B-9E2E-04D36FF14844}" srcOrd="0" destOrd="0" presId="urn:microsoft.com/office/officeart/2008/layout/VerticalCircleList"/>
    <dgm:cxn modelId="{7CF38B0D-010B-4D22-8CE4-273EB739F847}" type="presParOf" srcId="{FB96E550-EEB1-4383-8CD8-469146EB655C}" destId="{3A80C5ED-5639-4BC6-B5FF-CEB9CE096BB4}" srcOrd="1" destOrd="0" presId="urn:microsoft.com/office/officeart/2008/layout/VerticalCircleList"/>
    <dgm:cxn modelId="{54EA4BC5-E0D1-48CA-B59A-6775BC2B7504}" type="presParOf" srcId="{FB96E550-EEB1-4383-8CD8-469146EB655C}" destId="{097BFC28-50DC-44E4-930D-ACB159E5827E}" srcOrd="2" destOrd="0" presId="urn:microsoft.com/office/officeart/2008/layout/VerticalCircleList"/>
    <dgm:cxn modelId="{016AA4A2-F2CA-4B7D-B05E-42B48A4A7FD3}" type="presParOf" srcId="{4B07E287-AD32-4959-9FC1-F353A7C7181E}" destId="{419078BB-BC78-4F82-A552-4D386CC172B0}" srcOrd="1" destOrd="0" presId="urn:microsoft.com/office/officeart/2008/layout/VerticalCircleList"/>
    <dgm:cxn modelId="{79ECEFB3-001B-4457-9B20-D01270002D2D}" type="presParOf" srcId="{419078BB-BC78-4F82-A552-4D386CC172B0}" destId="{AAEF12B1-AEAA-4FC5-B9B6-D4A9CAF71A64}" srcOrd="0" destOrd="0" presId="urn:microsoft.com/office/officeart/2008/layout/VerticalCircleList"/>
    <dgm:cxn modelId="{35975AFE-356D-454E-8500-D7759834EB73}" type="presParOf" srcId="{419078BB-BC78-4F82-A552-4D386CC172B0}" destId="{0580F186-0314-4465-BF15-CB10695C5794}" srcOrd="1" destOrd="0" presId="urn:microsoft.com/office/officeart/2008/layout/VerticalCircleList"/>
    <dgm:cxn modelId="{4836F7FF-21F5-4454-A478-B07322647C99}" type="presParOf" srcId="{419078BB-BC78-4F82-A552-4D386CC172B0}" destId="{B8977723-8830-4D37-83FB-747AA30E4A0F}" srcOrd="2" destOrd="0" presId="urn:microsoft.com/office/officeart/2008/layout/VerticalCircleList"/>
    <dgm:cxn modelId="{FD972A50-6067-4D54-A7DB-A8D9DE18F4CC}" type="presParOf" srcId="{4B07E287-AD32-4959-9FC1-F353A7C7181E}" destId="{1FEDED41-F419-4CC7-88F6-7DA4A5E8E600}" srcOrd="2" destOrd="0" presId="urn:microsoft.com/office/officeart/2008/layout/VerticalCircleList"/>
    <dgm:cxn modelId="{D68F6F4F-52F6-42DA-8C8E-930033C84471}" type="presParOf" srcId="{1FEDED41-F419-4CC7-88F6-7DA4A5E8E600}" destId="{8BF24019-997C-401C-8ABD-2440C813EBF5}" srcOrd="0" destOrd="0" presId="urn:microsoft.com/office/officeart/2008/layout/VerticalCircleList"/>
    <dgm:cxn modelId="{F812191D-348A-4D77-8979-7808B6D5B2EE}" type="presParOf" srcId="{1FEDED41-F419-4CC7-88F6-7DA4A5E8E600}" destId="{25687664-F086-4B24-8A2E-A407D55F7D7B}" srcOrd="1" destOrd="0" presId="urn:microsoft.com/office/officeart/2008/layout/VerticalCircleList"/>
    <dgm:cxn modelId="{8519D2A2-20FC-4BEA-B62E-6EA46A06EAED}" type="presParOf" srcId="{1FEDED41-F419-4CC7-88F6-7DA4A5E8E600}" destId="{731441B2-12B1-45A1-B2D0-470AD41CFD29}" srcOrd="2" destOrd="0" presId="urn:microsoft.com/office/officeart/2008/layout/VerticalCircleList"/>
    <dgm:cxn modelId="{4BB876E2-030B-4CB6-ADBC-E7E0148A1EDD}" type="presParOf" srcId="{4B07E287-AD32-4959-9FC1-F353A7C7181E}" destId="{C42E6EF6-2765-4426-82DB-9E55614F9566}" srcOrd="3" destOrd="0" presId="urn:microsoft.com/office/officeart/2008/layout/VerticalCircleList"/>
    <dgm:cxn modelId="{57873016-41EE-42CC-B390-9D534F419F66}" type="presParOf" srcId="{C42E6EF6-2765-4426-82DB-9E55614F9566}" destId="{02878EF3-D682-469E-973A-700A1D92180A}" srcOrd="0" destOrd="0" presId="urn:microsoft.com/office/officeart/2008/layout/VerticalCircleList"/>
    <dgm:cxn modelId="{52C7F628-9E04-46F8-8850-ACEE1BC684F8}" type="presParOf" srcId="{C42E6EF6-2765-4426-82DB-9E55614F9566}" destId="{A3E8E9CC-5B22-40C4-819D-7D2A6AB40F32}" srcOrd="1" destOrd="0" presId="urn:microsoft.com/office/officeart/2008/layout/VerticalCircleList"/>
    <dgm:cxn modelId="{66C6E082-2311-48EC-BCC9-8F216D12DFB2}" type="presParOf" srcId="{C42E6EF6-2765-4426-82DB-9E55614F9566}" destId="{B1DA2FC6-5AAA-44C4-9BDD-A8E62E41CF14}" srcOrd="2" destOrd="0" presId="urn:microsoft.com/office/officeart/2008/layout/VerticalCircleList"/>
    <dgm:cxn modelId="{8BF216CF-766C-49A1-9B45-A462300A0423}" type="presParOf" srcId="{4B07E287-AD32-4959-9FC1-F353A7C7181E}" destId="{AFE900F8-E0DC-440A-9D2A-62A6096FC6A9}" srcOrd="4" destOrd="0" presId="urn:microsoft.com/office/officeart/2008/layout/VerticalCircleList"/>
    <dgm:cxn modelId="{0D53F360-4600-4EFD-B747-F96089405F99}" type="presParOf" srcId="{AFE900F8-E0DC-440A-9D2A-62A6096FC6A9}" destId="{DEEFCA6B-448F-448B-BDF0-ADCAC0DF5D3A}" srcOrd="0" destOrd="0" presId="urn:microsoft.com/office/officeart/2008/layout/VerticalCircleList"/>
    <dgm:cxn modelId="{D7DE4CF7-9B1C-4EEB-A820-BE6433FD4FD1}" type="presParOf" srcId="{AFE900F8-E0DC-440A-9D2A-62A6096FC6A9}" destId="{CD35C56F-094C-44D4-A67C-2D33A7BF2666}" srcOrd="1" destOrd="0" presId="urn:microsoft.com/office/officeart/2008/layout/VerticalCircleList"/>
    <dgm:cxn modelId="{36BF62B1-86D0-45C2-8EC1-6CF0D2FF3493}" type="presParOf" srcId="{AFE900F8-E0DC-440A-9D2A-62A6096FC6A9}" destId="{900FD766-14EC-4464-A2C3-FD6E97963A5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0C543-65FF-4429-BBDA-EFF49F2E29F7}">
      <dsp:nvSpPr>
        <dsp:cNvPr id="0" name=""/>
        <dsp:cNvSpPr/>
      </dsp:nvSpPr>
      <dsp:spPr>
        <a:xfrm>
          <a:off x="323626" y="229972"/>
          <a:ext cx="1234296" cy="1234296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0F6C2A-6227-49F8-9AE3-C0B905108505}">
      <dsp:nvSpPr>
        <dsp:cNvPr id="0" name=""/>
        <dsp:cNvSpPr/>
      </dsp:nvSpPr>
      <dsp:spPr>
        <a:xfrm>
          <a:off x="940774" y="229972"/>
          <a:ext cx="6585424" cy="123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/>
            <a:t>Recurrence &amp; Adv. Scheduling</a:t>
          </a:r>
          <a:endParaRPr lang="en-US" sz="3600" kern="1200" dirty="0"/>
        </a:p>
      </dsp:txBody>
      <dsp:txXfrm>
        <a:off x="940774" y="229972"/>
        <a:ext cx="6585424" cy="1234296"/>
      </dsp:txXfrm>
    </dsp:sp>
    <dsp:sp modelId="{DD172FE1-CEAC-497F-B555-A55F251B90C4}">
      <dsp:nvSpPr>
        <dsp:cNvPr id="0" name=""/>
        <dsp:cNvSpPr/>
      </dsp:nvSpPr>
      <dsp:spPr>
        <a:xfrm>
          <a:off x="323626" y="1464269"/>
          <a:ext cx="1234296" cy="1234296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54BCA1-9EDF-458F-A5CD-01C0DC5F1F4A}">
      <dsp:nvSpPr>
        <dsp:cNvPr id="0" name=""/>
        <dsp:cNvSpPr/>
      </dsp:nvSpPr>
      <dsp:spPr>
        <a:xfrm>
          <a:off x="940774" y="1464269"/>
          <a:ext cx="6585424" cy="123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/>
            <a:t>Polling</a:t>
          </a:r>
          <a:endParaRPr lang="en-US" sz="3600" kern="1200" dirty="0"/>
        </a:p>
      </dsp:txBody>
      <dsp:txXfrm>
        <a:off x="940774" y="1464269"/>
        <a:ext cx="6585424" cy="1234296"/>
      </dsp:txXfrm>
    </dsp:sp>
    <dsp:sp modelId="{35D452A0-7DBB-4C4B-90FE-DA8B1AB4B875}">
      <dsp:nvSpPr>
        <dsp:cNvPr id="0" name=""/>
        <dsp:cNvSpPr/>
      </dsp:nvSpPr>
      <dsp:spPr>
        <a:xfrm>
          <a:off x="323626" y="2698566"/>
          <a:ext cx="1234296" cy="1234296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B29FF5-9D09-49EE-8D65-1F8F7728134F}">
      <dsp:nvSpPr>
        <dsp:cNvPr id="0" name=""/>
        <dsp:cNvSpPr/>
      </dsp:nvSpPr>
      <dsp:spPr>
        <a:xfrm>
          <a:off x="940774" y="2698566"/>
          <a:ext cx="6585424" cy="123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 err="1"/>
            <a:t>Webhook</a:t>
          </a:r>
          <a:endParaRPr lang="en-US" sz="3600" kern="1200" dirty="0"/>
        </a:p>
      </dsp:txBody>
      <dsp:txXfrm>
        <a:off x="940774" y="2698566"/>
        <a:ext cx="6585424" cy="1234296"/>
      </dsp:txXfrm>
    </dsp:sp>
    <dsp:sp modelId="{4FD2E570-12A0-4993-A095-556D06D02483}">
      <dsp:nvSpPr>
        <dsp:cNvPr id="0" name=""/>
        <dsp:cNvSpPr/>
      </dsp:nvSpPr>
      <dsp:spPr>
        <a:xfrm>
          <a:off x="323626" y="3932862"/>
          <a:ext cx="1234296" cy="1234296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7ACBDE-C594-442E-84A9-3895F6DAB7A1}">
      <dsp:nvSpPr>
        <dsp:cNvPr id="0" name=""/>
        <dsp:cNvSpPr/>
      </dsp:nvSpPr>
      <dsp:spPr>
        <a:xfrm>
          <a:off x="940774" y="3932862"/>
          <a:ext cx="6585424" cy="123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/>
            <a:t>Request</a:t>
          </a:r>
          <a:endParaRPr lang="en-US" sz="3600" kern="1200" dirty="0"/>
        </a:p>
      </dsp:txBody>
      <dsp:txXfrm>
        <a:off x="940774" y="3932862"/>
        <a:ext cx="6585424" cy="123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3720D-7BF0-451A-A5C2-33F557E18322}">
      <dsp:nvSpPr>
        <dsp:cNvPr id="0" name=""/>
        <dsp:cNvSpPr/>
      </dsp:nvSpPr>
      <dsp:spPr>
        <a:xfrm>
          <a:off x="3004503" y="2225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E2FB84-CB16-461B-8860-1FC283553308}">
      <dsp:nvSpPr>
        <dsp:cNvPr id="0" name=""/>
        <dsp:cNvSpPr/>
      </dsp:nvSpPr>
      <dsp:spPr>
        <a:xfrm>
          <a:off x="3464792" y="2225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Invoke APIs &amp; Services</a:t>
          </a:r>
          <a:endParaRPr lang="en-US" sz="4000" kern="1200" dirty="0"/>
        </a:p>
      </dsp:txBody>
      <dsp:txXfrm>
        <a:off x="3464792" y="2225"/>
        <a:ext cx="4911629" cy="920579"/>
      </dsp:txXfrm>
    </dsp:sp>
    <dsp:sp modelId="{99224BC5-B2BF-467F-86DC-B6D5DC049CD9}">
      <dsp:nvSpPr>
        <dsp:cNvPr id="0" name=""/>
        <dsp:cNvSpPr/>
      </dsp:nvSpPr>
      <dsp:spPr>
        <a:xfrm>
          <a:off x="3004503" y="922805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2FBF2E-51BB-4CCF-8B60-8025F39A4577}">
      <dsp:nvSpPr>
        <dsp:cNvPr id="0" name=""/>
        <dsp:cNvSpPr/>
      </dsp:nvSpPr>
      <dsp:spPr>
        <a:xfrm>
          <a:off x="3464792" y="922805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Behaviors</a:t>
          </a:r>
          <a:endParaRPr lang="en-US" sz="4000" kern="1200" dirty="0"/>
        </a:p>
      </dsp:txBody>
      <dsp:txXfrm>
        <a:off x="3464792" y="922805"/>
        <a:ext cx="4911629" cy="920579"/>
      </dsp:txXfrm>
    </dsp:sp>
    <dsp:sp modelId="{82BF65CF-F947-401C-9CFF-70C61A9520F1}">
      <dsp:nvSpPr>
        <dsp:cNvPr id="0" name=""/>
        <dsp:cNvSpPr/>
      </dsp:nvSpPr>
      <dsp:spPr>
        <a:xfrm>
          <a:off x="3004503" y="1843384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AF8B06-298A-42D7-A202-25DCD38EFEB3}">
      <dsp:nvSpPr>
        <dsp:cNvPr id="0" name=""/>
        <dsp:cNvSpPr/>
      </dsp:nvSpPr>
      <dsp:spPr>
        <a:xfrm>
          <a:off x="3464792" y="1843384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Flow Control</a:t>
          </a:r>
          <a:endParaRPr lang="en-US" sz="4000" kern="1200" dirty="0"/>
        </a:p>
      </dsp:txBody>
      <dsp:txXfrm>
        <a:off x="3464792" y="1843384"/>
        <a:ext cx="4911629" cy="920579"/>
      </dsp:txXfrm>
    </dsp:sp>
    <dsp:sp modelId="{B16C3981-A721-4CDD-B983-40BECD2928B0}">
      <dsp:nvSpPr>
        <dsp:cNvPr id="0" name=""/>
        <dsp:cNvSpPr/>
      </dsp:nvSpPr>
      <dsp:spPr>
        <a:xfrm>
          <a:off x="3004503" y="2763964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8A4ADA-EE75-4CD5-8B8C-C744AF81C9CF}">
      <dsp:nvSpPr>
        <dsp:cNvPr id="0" name=""/>
        <dsp:cNvSpPr/>
      </dsp:nvSpPr>
      <dsp:spPr>
        <a:xfrm>
          <a:off x="3464792" y="2763964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Variables</a:t>
          </a:r>
        </a:p>
      </dsp:txBody>
      <dsp:txXfrm>
        <a:off x="3464792" y="2763964"/>
        <a:ext cx="4911629" cy="920579"/>
      </dsp:txXfrm>
    </dsp:sp>
    <dsp:sp modelId="{E51B2B2F-212E-49C9-8844-66B29374BC3B}">
      <dsp:nvSpPr>
        <dsp:cNvPr id="0" name=""/>
        <dsp:cNvSpPr/>
      </dsp:nvSpPr>
      <dsp:spPr>
        <a:xfrm>
          <a:off x="3004503" y="3684544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B12435-93B6-4EBA-A6FE-F7188903E454}">
      <dsp:nvSpPr>
        <dsp:cNvPr id="0" name=""/>
        <dsp:cNvSpPr/>
      </dsp:nvSpPr>
      <dsp:spPr>
        <a:xfrm>
          <a:off x="3464792" y="3684544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Message Handling</a:t>
          </a:r>
          <a:endParaRPr lang="en-US" sz="4000" kern="1200" dirty="0"/>
        </a:p>
      </dsp:txBody>
      <dsp:txXfrm>
        <a:off x="3464792" y="3684544"/>
        <a:ext cx="4911629" cy="920579"/>
      </dsp:txXfrm>
    </dsp:sp>
    <dsp:sp modelId="{08C67174-C461-4BE5-8AB0-0A879A3A28F3}">
      <dsp:nvSpPr>
        <dsp:cNvPr id="0" name=""/>
        <dsp:cNvSpPr/>
      </dsp:nvSpPr>
      <dsp:spPr>
        <a:xfrm>
          <a:off x="3025693" y="4607349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EEB1C88-4162-49D3-B862-B55154EA4B47}">
      <dsp:nvSpPr>
        <dsp:cNvPr id="0" name=""/>
        <dsp:cNvSpPr/>
      </dsp:nvSpPr>
      <dsp:spPr>
        <a:xfrm>
          <a:off x="3505743" y="4605841"/>
          <a:ext cx="5955792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Expressions &amp; Operators</a:t>
          </a:r>
          <a:endParaRPr lang="en-US" sz="4000" kern="1200" dirty="0"/>
        </a:p>
      </dsp:txBody>
      <dsp:txXfrm>
        <a:off x="3505743" y="4605841"/>
        <a:ext cx="5955792" cy="920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C5ED-5639-4BC6-B5FF-CEB9CE096BB4}">
      <dsp:nvSpPr>
        <dsp:cNvPr id="0" name=""/>
        <dsp:cNvSpPr/>
      </dsp:nvSpPr>
      <dsp:spPr>
        <a:xfrm>
          <a:off x="707446" y="1309"/>
          <a:ext cx="1104755" cy="1104755"/>
        </a:xfrm>
        <a:prstGeom prst="ellipse">
          <a:avLst/>
        </a:prstGeom>
        <a:solidFill>
          <a:srgbClr val="8665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7BFC28-50DC-44E4-930D-ACB159E5827E}">
      <dsp:nvSpPr>
        <dsp:cNvPr id="0" name=""/>
        <dsp:cNvSpPr/>
      </dsp:nvSpPr>
      <dsp:spPr>
        <a:xfrm>
          <a:off x="1259823" y="1309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Trading Partners</a:t>
          </a:r>
        </a:p>
      </dsp:txBody>
      <dsp:txXfrm>
        <a:off x="1259823" y="1309"/>
        <a:ext cx="5894275" cy="1104755"/>
      </dsp:txXfrm>
    </dsp:sp>
    <dsp:sp modelId="{CE43720D-7BF0-451A-A5C2-33F557E18322}">
      <dsp:nvSpPr>
        <dsp:cNvPr id="0" name=""/>
        <dsp:cNvSpPr/>
      </dsp:nvSpPr>
      <dsp:spPr>
        <a:xfrm>
          <a:off x="707446" y="1106065"/>
          <a:ext cx="1104755" cy="1104755"/>
        </a:xfrm>
        <a:prstGeom prst="ellipse">
          <a:avLst/>
        </a:prstGeom>
        <a:solidFill>
          <a:srgbClr val="8665FF">
            <a:alpha val="49804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E2FB84-CB16-461B-8860-1FC283553308}">
      <dsp:nvSpPr>
        <dsp:cNvPr id="0" name=""/>
        <dsp:cNvSpPr/>
      </dsp:nvSpPr>
      <dsp:spPr>
        <a:xfrm>
          <a:off x="1259823" y="1106065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EDI</a:t>
          </a:r>
          <a:endParaRPr lang="en-US" sz="4000" kern="1200" dirty="0"/>
        </a:p>
      </dsp:txBody>
      <dsp:txXfrm>
        <a:off x="1259823" y="1106065"/>
        <a:ext cx="5894275" cy="1104755"/>
      </dsp:txXfrm>
    </dsp:sp>
    <dsp:sp modelId="{99224BC5-B2BF-467F-86DC-B6D5DC049CD9}">
      <dsp:nvSpPr>
        <dsp:cNvPr id="0" name=""/>
        <dsp:cNvSpPr/>
      </dsp:nvSpPr>
      <dsp:spPr>
        <a:xfrm>
          <a:off x="707446" y="2210820"/>
          <a:ext cx="1104755" cy="1104755"/>
        </a:xfrm>
        <a:prstGeom prst="ellipse">
          <a:avLst/>
        </a:prstGeom>
        <a:solidFill>
          <a:srgbClr val="8665FF">
            <a:alpha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2FBF2E-51BB-4CCF-8B60-8025F39A4577}">
      <dsp:nvSpPr>
        <dsp:cNvPr id="0" name=""/>
        <dsp:cNvSpPr/>
      </dsp:nvSpPr>
      <dsp:spPr>
        <a:xfrm>
          <a:off x="1259823" y="2210820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XML handling</a:t>
          </a:r>
        </a:p>
      </dsp:txBody>
      <dsp:txXfrm>
        <a:off x="1259823" y="2210820"/>
        <a:ext cx="5894275" cy="1104755"/>
      </dsp:txXfrm>
    </dsp:sp>
    <dsp:sp modelId="{5B111D94-3850-44C6-A99B-FAFF3E8DF614}">
      <dsp:nvSpPr>
        <dsp:cNvPr id="0" name=""/>
        <dsp:cNvSpPr/>
      </dsp:nvSpPr>
      <dsp:spPr>
        <a:xfrm>
          <a:off x="707446" y="3315576"/>
          <a:ext cx="1104755" cy="1104755"/>
        </a:xfrm>
        <a:prstGeom prst="ellipse">
          <a:avLst/>
        </a:prstGeom>
        <a:solidFill>
          <a:srgbClr val="8665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4936135-5D58-42EA-8FE0-6056467D686E}">
      <dsp:nvSpPr>
        <dsp:cNvPr id="0" name=""/>
        <dsp:cNvSpPr/>
      </dsp:nvSpPr>
      <dsp:spPr>
        <a:xfrm>
          <a:off x="1259823" y="3315576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Flat File handling</a:t>
          </a:r>
        </a:p>
      </dsp:txBody>
      <dsp:txXfrm>
        <a:off x="1259823" y="3315576"/>
        <a:ext cx="5894275" cy="1104755"/>
      </dsp:txXfrm>
    </dsp:sp>
    <dsp:sp modelId="{82BF65CF-F947-401C-9CFF-70C61A9520F1}">
      <dsp:nvSpPr>
        <dsp:cNvPr id="0" name=""/>
        <dsp:cNvSpPr/>
      </dsp:nvSpPr>
      <dsp:spPr>
        <a:xfrm>
          <a:off x="707446" y="4420331"/>
          <a:ext cx="1104755" cy="1104755"/>
        </a:xfrm>
        <a:prstGeom prst="ellipse">
          <a:avLst/>
        </a:prstGeom>
        <a:solidFill>
          <a:srgbClr val="8665FF">
            <a:alpha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AF8B06-298A-42D7-A202-25DCD38EFEB3}">
      <dsp:nvSpPr>
        <dsp:cNvPr id="0" name=""/>
        <dsp:cNvSpPr/>
      </dsp:nvSpPr>
      <dsp:spPr>
        <a:xfrm>
          <a:off x="1259823" y="4420331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tracking</a:t>
          </a:r>
        </a:p>
      </dsp:txBody>
      <dsp:txXfrm>
        <a:off x="1259823" y="4420331"/>
        <a:ext cx="5894275" cy="1104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C5ED-5639-4BC6-B5FF-CEB9CE096BB4}">
      <dsp:nvSpPr>
        <dsp:cNvPr id="0" name=""/>
        <dsp:cNvSpPr/>
      </dsp:nvSpPr>
      <dsp:spPr>
        <a:xfrm>
          <a:off x="707446" y="1309"/>
          <a:ext cx="1104755" cy="1104755"/>
        </a:xfrm>
        <a:prstGeom prst="ellipse">
          <a:avLst/>
        </a:prstGeom>
        <a:solidFill>
          <a:srgbClr val="75B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7BFC28-50DC-44E4-930D-ACB159E5827E}">
      <dsp:nvSpPr>
        <dsp:cNvPr id="0" name=""/>
        <dsp:cNvSpPr/>
      </dsp:nvSpPr>
      <dsp:spPr>
        <a:xfrm>
          <a:off x="1259823" y="1309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RBAC</a:t>
          </a:r>
        </a:p>
      </dsp:txBody>
      <dsp:txXfrm>
        <a:off x="1259823" y="1309"/>
        <a:ext cx="5894275" cy="1104755"/>
      </dsp:txXfrm>
    </dsp:sp>
    <dsp:sp modelId="{A6E7E716-12B2-49C3-825E-4CDBA5291C5D}">
      <dsp:nvSpPr>
        <dsp:cNvPr id="0" name=""/>
        <dsp:cNvSpPr/>
      </dsp:nvSpPr>
      <dsp:spPr>
        <a:xfrm>
          <a:off x="707446" y="1106065"/>
          <a:ext cx="1104755" cy="1104755"/>
        </a:xfrm>
        <a:prstGeom prst="ellipse">
          <a:avLst/>
        </a:prstGeom>
        <a:solidFill>
          <a:schemeClr val="accent4">
            <a:alpha val="50000"/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33AF6B-EF7B-413C-9A75-296C06686492}">
      <dsp:nvSpPr>
        <dsp:cNvPr id="0" name=""/>
        <dsp:cNvSpPr/>
      </dsp:nvSpPr>
      <dsp:spPr>
        <a:xfrm>
          <a:off x="1259823" y="1106065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Auditing</a:t>
          </a:r>
        </a:p>
      </dsp:txBody>
      <dsp:txXfrm>
        <a:off x="1259823" y="1106065"/>
        <a:ext cx="5894275" cy="1104755"/>
      </dsp:txXfrm>
    </dsp:sp>
    <dsp:sp modelId="{E91ACE2C-776C-48B6-A077-40433004CC84}">
      <dsp:nvSpPr>
        <dsp:cNvPr id="0" name=""/>
        <dsp:cNvSpPr/>
      </dsp:nvSpPr>
      <dsp:spPr>
        <a:xfrm>
          <a:off x="707446" y="2210820"/>
          <a:ext cx="1104755" cy="1104755"/>
        </a:xfrm>
        <a:prstGeom prst="ellipse">
          <a:avLst/>
        </a:prstGeom>
        <a:solidFill>
          <a:srgbClr val="75B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40F6E3-CC2E-49CD-A475-74EDBDFFF103}">
      <dsp:nvSpPr>
        <dsp:cNvPr id="0" name=""/>
        <dsp:cNvSpPr/>
      </dsp:nvSpPr>
      <dsp:spPr>
        <a:xfrm>
          <a:off x="1259823" y="2210820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Static IPs</a:t>
          </a:r>
        </a:p>
      </dsp:txBody>
      <dsp:txXfrm>
        <a:off x="1259823" y="2210820"/>
        <a:ext cx="5894275" cy="1104755"/>
      </dsp:txXfrm>
    </dsp:sp>
    <dsp:sp modelId="{49D6CA68-91BE-4D45-99D6-F92FA06C2FD2}">
      <dsp:nvSpPr>
        <dsp:cNvPr id="0" name=""/>
        <dsp:cNvSpPr/>
      </dsp:nvSpPr>
      <dsp:spPr>
        <a:xfrm>
          <a:off x="707446" y="3315576"/>
          <a:ext cx="1104755" cy="1104755"/>
        </a:xfrm>
        <a:prstGeom prst="ellipse">
          <a:avLst/>
        </a:prstGeom>
        <a:solidFill>
          <a:srgbClr val="75B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E9B365-ADAB-4187-B87E-4718003042E3}">
      <dsp:nvSpPr>
        <dsp:cNvPr id="0" name=""/>
        <dsp:cNvSpPr/>
      </dsp:nvSpPr>
      <dsp:spPr>
        <a:xfrm>
          <a:off x="1259823" y="3315576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IP constraints</a:t>
          </a:r>
        </a:p>
      </dsp:txBody>
      <dsp:txXfrm>
        <a:off x="1259823" y="3315576"/>
        <a:ext cx="5894275" cy="1104755"/>
      </dsp:txXfrm>
    </dsp:sp>
    <dsp:sp modelId="{D372161A-7194-49E0-9036-52882A3D2FAB}">
      <dsp:nvSpPr>
        <dsp:cNvPr id="0" name=""/>
        <dsp:cNvSpPr/>
      </dsp:nvSpPr>
      <dsp:spPr>
        <a:xfrm>
          <a:off x="707446" y="4420331"/>
          <a:ext cx="1104755" cy="1104755"/>
        </a:xfrm>
        <a:prstGeom prst="ellipse">
          <a:avLst/>
        </a:prstGeom>
        <a:solidFill>
          <a:srgbClr val="75B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F2006D-71BE-4C98-85A6-088663BEBABC}">
      <dsp:nvSpPr>
        <dsp:cNvPr id="0" name=""/>
        <dsp:cNvSpPr/>
      </dsp:nvSpPr>
      <dsp:spPr>
        <a:xfrm>
          <a:off x="1259823" y="4420331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Regenerate access keys</a:t>
          </a:r>
        </a:p>
      </dsp:txBody>
      <dsp:txXfrm>
        <a:off x="1259823" y="4420331"/>
        <a:ext cx="5894275" cy="1104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C5ED-5639-4BC6-B5FF-CEB9CE096BB4}">
      <dsp:nvSpPr>
        <dsp:cNvPr id="0" name=""/>
        <dsp:cNvSpPr/>
      </dsp:nvSpPr>
      <dsp:spPr>
        <a:xfrm>
          <a:off x="1221092" y="1915"/>
          <a:ext cx="920427" cy="920427"/>
        </a:xfrm>
        <a:prstGeom prst="ellipse">
          <a:avLst/>
        </a:prstGeom>
        <a:solidFill>
          <a:srgbClr val="8665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7BFC28-50DC-44E4-930D-ACB159E5827E}">
      <dsp:nvSpPr>
        <dsp:cNvPr id="0" name=""/>
        <dsp:cNvSpPr/>
      </dsp:nvSpPr>
      <dsp:spPr>
        <a:xfrm>
          <a:off x="1681305" y="1915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Trigger &amp; run history</a:t>
          </a:r>
        </a:p>
      </dsp:txBody>
      <dsp:txXfrm>
        <a:off x="1681305" y="1915"/>
        <a:ext cx="4910817" cy="920427"/>
      </dsp:txXfrm>
    </dsp:sp>
    <dsp:sp modelId="{E91ACE2C-776C-48B6-A077-40433004CC84}">
      <dsp:nvSpPr>
        <dsp:cNvPr id="0" name=""/>
        <dsp:cNvSpPr/>
      </dsp:nvSpPr>
      <dsp:spPr>
        <a:xfrm>
          <a:off x="1221092" y="922343"/>
          <a:ext cx="920427" cy="920427"/>
        </a:xfrm>
        <a:prstGeom prst="ellipse">
          <a:avLst/>
        </a:prstGeom>
        <a:solidFill>
          <a:schemeClr val="accent4">
            <a:alpha val="50000"/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40F6E3-CC2E-49CD-A475-74EDBDFFF103}">
      <dsp:nvSpPr>
        <dsp:cNvPr id="0" name=""/>
        <dsp:cNvSpPr/>
      </dsp:nvSpPr>
      <dsp:spPr>
        <a:xfrm>
          <a:off x="1681305" y="922343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Monitoring view</a:t>
          </a:r>
        </a:p>
      </dsp:txBody>
      <dsp:txXfrm>
        <a:off x="1681305" y="922343"/>
        <a:ext cx="4910817" cy="920427"/>
      </dsp:txXfrm>
    </dsp:sp>
    <dsp:sp modelId="{49D6CA68-91BE-4D45-99D6-F92FA06C2FD2}">
      <dsp:nvSpPr>
        <dsp:cNvPr id="0" name=""/>
        <dsp:cNvSpPr/>
      </dsp:nvSpPr>
      <dsp:spPr>
        <a:xfrm>
          <a:off x="1221092" y="1842770"/>
          <a:ext cx="920427" cy="920427"/>
        </a:xfrm>
        <a:prstGeom prst="ellipse">
          <a:avLst/>
        </a:prstGeom>
        <a:solidFill>
          <a:schemeClr val="accent4">
            <a:alpha val="50000"/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E9B365-ADAB-4187-B87E-4718003042E3}">
      <dsp:nvSpPr>
        <dsp:cNvPr id="0" name=""/>
        <dsp:cNvSpPr/>
      </dsp:nvSpPr>
      <dsp:spPr>
        <a:xfrm>
          <a:off x="1681305" y="1842770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Version history &amp; Rollback</a:t>
          </a:r>
        </a:p>
      </dsp:txBody>
      <dsp:txXfrm>
        <a:off x="1681305" y="1842770"/>
        <a:ext cx="4910817" cy="920427"/>
      </dsp:txXfrm>
    </dsp:sp>
    <dsp:sp modelId="{D372161A-7194-49E0-9036-52882A3D2FAB}">
      <dsp:nvSpPr>
        <dsp:cNvPr id="0" name=""/>
        <dsp:cNvSpPr/>
      </dsp:nvSpPr>
      <dsp:spPr>
        <a:xfrm>
          <a:off x="1221092" y="2763198"/>
          <a:ext cx="920427" cy="920427"/>
        </a:xfrm>
        <a:prstGeom prst="ellipse">
          <a:avLst/>
        </a:prstGeom>
        <a:solidFill>
          <a:schemeClr val="accent4">
            <a:alpha val="50000"/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F2006D-71BE-4C98-85A6-088663BEBABC}">
      <dsp:nvSpPr>
        <dsp:cNvPr id="0" name=""/>
        <dsp:cNvSpPr/>
      </dsp:nvSpPr>
      <dsp:spPr>
        <a:xfrm>
          <a:off x="1681305" y="2763198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Diagnostics &amp; Alerts</a:t>
          </a:r>
        </a:p>
      </dsp:txBody>
      <dsp:txXfrm>
        <a:off x="1681305" y="2763198"/>
        <a:ext cx="4910817" cy="920427"/>
      </dsp:txXfrm>
    </dsp:sp>
    <dsp:sp modelId="{0AD4CBF5-875A-4CDD-A989-CAA58197B2B3}">
      <dsp:nvSpPr>
        <dsp:cNvPr id="0" name=""/>
        <dsp:cNvSpPr/>
      </dsp:nvSpPr>
      <dsp:spPr>
        <a:xfrm>
          <a:off x="1221092" y="3683626"/>
          <a:ext cx="920427" cy="920427"/>
        </a:xfrm>
        <a:prstGeom prst="ellipse">
          <a:avLst/>
        </a:prstGeom>
        <a:solidFill>
          <a:schemeClr val="accent4">
            <a:alpha val="50000"/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4397FAA-506B-4919-8556-6E83304AAE50}">
      <dsp:nvSpPr>
        <dsp:cNvPr id="0" name=""/>
        <dsp:cNvSpPr/>
      </dsp:nvSpPr>
      <dsp:spPr>
        <a:xfrm>
          <a:off x="1681305" y="3683626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Operations Management Suite</a:t>
          </a:r>
        </a:p>
      </dsp:txBody>
      <dsp:txXfrm>
        <a:off x="1681305" y="3683626"/>
        <a:ext cx="4910817" cy="920427"/>
      </dsp:txXfrm>
    </dsp:sp>
    <dsp:sp modelId="{09C85E43-5282-4055-B70D-EE9D811E7F4F}">
      <dsp:nvSpPr>
        <dsp:cNvPr id="0" name=""/>
        <dsp:cNvSpPr/>
      </dsp:nvSpPr>
      <dsp:spPr>
        <a:xfrm>
          <a:off x="1221092" y="4604053"/>
          <a:ext cx="920427" cy="920427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462A8B-7CB3-4B0E-AA35-8F50099BE5E0}">
      <dsp:nvSpPr>
        <dsp:cNvPr id="0" name=""/>
        <dsp:cNvSpPr/>
      </dsp:nvSpPr>
      <dsp:spPr>
        <a:xfrm>
          <a:off x="1681305" y="4604053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Visual Studio tooling</a:t>
          </a:r>
        </a:p>
      </dsp:txBody>
      <dsp:txXfrm>
        <a:off x="1681305" y="4604053"/>
        <a:ext cx="4910817" cy="9204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C5ED-5639-4BC6-B5FF-CEB9CE096BB4}">
      <dsp:nvSpPr>
        <dsp:cNvPr id="0" name=""/>
        <dsp:cNvSpPr/>
      </dsp:nvSpPr>
      <dsp:spPr>
        <a:xfrm>
          <a:off x="707446" y="1309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7BFC28-50DC-44E4-930D-ACB159E5827E}">
      <dsp:nvSpPr>
        <dsp:cNvPr id="0" name=""/>
        <dsp:cNvSpPr/>
      </dsp:nvSpPr>
      <dsp:spPr>
        <a:xfrm>
          <a:off x="1259823" y="1309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Drummond AS2</a:t>
          </a:r>
          <a:endParaRPr lang="en-US" sz="3600" kern="1200" dirty="0">
            <a:gradFill>
              <a:gsLst>
                <a:gs pos="1299">
                  <a:srgbClr val="505050"/>
                </a:gs>
                <a:gs pos="100000">
                  <a:srgbClr val="505050"/>
                </a:gs>
              </a:gsLst>
              <a:lin ang="5400000" scaled="0"/>
            </a:gradFill>
            <a:latin typeface="Segoe UI Semilight"/>
            <a:ea typeface="+mn-ea"/>
            <a:cs typeface="+mn-cs"/>
          </a:endParaRPr>
        </a:p>
      </dsp:txBody>
      <dsp:txXfrm>
        <a:off x="1259823" y="1309"/>
        <a:ext cx="5894275" cy="1104755"/>
      </dsp:txXfrm>
    </dsp:sp>
    <dsp:sp modelId="{0580F186-0314-4465-BF15-CB10695C5794}">
      <dsp:nvSpPr>
        <dsp:cNvPr id="0" name=""/>
        <dsp:cNvSpPr/>
      </dsp:nvSpPr>
      <dsp:spPr>
        <a:xfrm>
          <a:off x="707446" y="1106065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8977723-8830-4D37-83FB-747AA30E4A0F}">
      <dsp:nvSpPr>
        <dsp:cNvPr id="0" name=""/>
        <dsp:cNvSpPr/>
      </dsp:nvSpPr>
      <dsp:spPr>
        <a:xfrm>
          <a:off x="1259823" y="1106065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ISO 27001</a:t>
          </a:r>
        </a:p>
      </dsp:txBody>
      <dsp:txXfrm>
        <a:off x="1259823" y="1106065"/>
        <a:ext cx="5894275" cy="1104755"/>
      </dsp:txXfrm>
    </dsp:sp>
    <dsp:sp modelId="{25687664-F086-4B24-8A2E-A407D55F7D7B}">
      <dsp:nvSpPr>
        <dsp:cNvPr id="0" name=""/>
        <dsp:cNvSpPr/>
      </dsp:nvSpPr>
      <dsp:spPr>
        <a:xfrm>
          <a:off x="707446" y="2210820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1441B2-12B1-45A1-B2D0-470AD41CFD29}">
      <dsp:nvSpPr>
        <dsp:cNvPr id="0" name=""/>
        <dsp:cNvSpPr/>
      </dsp:nvSpPr>
      <dsp:spPr>
        <a:xfrm>
          <a:off x="1259823" y="2210820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SOC (I, II, II)</a:t>
          </a:r>
        </a:p>
      </dsp:txBody>
      <dsp:txXfrm>
        <a:off x="1259823" y="2210820"/>
        <a:ext cx="5894275" cy="1104755"/>
      </dsp:txXfrm>
    </dsp:sp>
    <dsp:sp modelId="{A3E8E9CC-5B22-40C4-819D-7D2A6AB40F32}">
      <dsp:nvSpPr>
        <dsp:cNvPr id="0" name=""/>
        <dsp:cNvSpPr/>
      </dsp:nvSpPr>
      <dsp:spPr>
        <a:xfrm>
          <a:off x="707446" y="3315576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DA2FC6-5AAA-44C4-9BDD-A8E62E41CF14}">
      <dsp:nvSpPr>
        <dsp:cNvPr id="0" name=""/>
        <dsp:cNvSpPr/>
      </dsp:nvSpPr>
      <dsp:spPr>
        <a:xfrm>
          <a:off x="1259823" y="3315576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HIPAA</a:t>
          </a:r>
        </a:p>
      </dsp:txBody>
      <dsp:txXfrm>
        <a:off x="1259823" y="3315576"/>
        <a:ext cx="5894275" cy="1104755"/>
      </dsp:txXfrm>
    </dsp:sp>
    <dsp:sp modelId="{CD35C56F-094C-44D4-A67C-2D33A7BF2666}">
      <dsp:nvSpPr>
        <dsp:cNvPr id="0" name=""/>
        <dsp:cNvSpPr/>
      </dsp:nvSpPr>
      <dsp:spPr>
        <a:xfrm>
          <a:off x="707446" y="4420331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00FD766-14EC-4464-A2C3-FD6E97963A5E}">
      <dsp:nvSpPr>
        <dsp:cNvPr id="0" name=""/>
        <dsp:cNvSpPr/>
      </dsp:nvSpPr>
      <dsp:spPr>
        <a:xfrm>
          <a:off x="1259823" y="4420331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PCI DSS</a:t>
          </a:r>
        </a:p>
      </dsp:txBody>
      <dsp:txXfrm>
        <a:off x="1259823" y="4420331"/>
        <a:ext cx="5894275" cy="1104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EEBB5-1AA2-46F5-8B82-95B130784DE2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C063-9351-4233-A391-7DE28F12DF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logic-app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zure.microsoft.com/product-categories/integration/" TargetMode="External"/><Relationship Id="rId4" Type="http://schemas.openxmlformats.org/officeDocument/2006/relationships/hyperlink" Target="https://docs.microsoft.com/es-es/azure/logic-apps/logic-apps-overview#logic-app-concept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998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 out that we now support stored</a:t>
            </a:r>
            <a:r>
              <a:rPr lang="en-US" baseline="0" dirty="0"/>
              <a:t> procs on-</a:t>
            </a:r>
            <a:r>
              <a:rPr lang="en-US" baseline="0" dirty="0" err="1"/>
              <a:t>prem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04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7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0" dirty="0"/>
              <a:t>Logic Apps can</a:t>
            </a:r>
            <a:r>
              <a:rPr lang="en-NZ" b="0" baseline="0" dirty="0"/>
              <a:t> integrate with “anything” (APIs) and solve small or complex problems. Automation in a secure and reliable environment fast and easy.</a:t>
            </a:r>
          </a:p>
          <a:p>
            <a:endParaRPr lang="en-NZ" b="1" dirty="0"/>
          </a:p>
          <a:p>
            <a:r>
              <a:rPr lang="en-NZ" b="1" dirty="0"/>
              <a:t>Connect Anything:</a:t>
            </a:r>
          </a:p>
          <a:p>
            <a:r>
              <a:rPr lang="en-NZ" dirty="0"/>
              <a:t>On-premises,</a:t>
            </a:r>
            <a:r>
              <a:rPr lang="en-NZ" baseline="0" dirty="0"/>
              <a:t> hybrid and cloud</a:t>
            </a:r>
          </a:p>
          <a:p>
            <a:r>
              <a:rPr lang="en-NZ" baseline="0" dirty="0"/>
              <a:t>Mission critical, complex integration scenarios</a:t>
            </a:r>
          </a:p>
          <a:p>
            <a:r>
              <a:rPr lang="en-NZ" baseline="0" dirty="0"/>
              <a:t>Business productivity</a:t>
            </a:r>
          </a:p>
          <a:p>
            <a:endParaRPr lang="en-NZ" baseline="0" dirty="0"/>
          </a:p>
          <a:p>
            <a:r>
              <a:rPr lang="en-NZ" b="1" baseline="0" dirty="0"/>
              <a:t>Agile Business:</a:t>
            </a:r>
          </a:p>
          <a:p>
            <a:r>
              <a:rPr lang="en-NZ" baseline="0" dirty="0"/>
              <a:t>Quickly create workflows</a:t>
            </a:r>
          </a:p>
          <a:p>
            <a:r>
              <a:rPr lang="en-NZ" baseline="0" dirty="0"/>
              <a:t>Position to the future API centric</a:t>
            </a:r>
          </a:p>
          <a:p>
            <a:endParaRPr lang="en-NZ" baseline="0" dirty="0"/>
          </a:p>
          <a:p>
            <a:r>
              <a:rPr lang="en-NZ" b="1" baseline="0" dirty="0"/>
              <a:t>Transform Business:</a:t>
            </a:r>
          </a:p>
          <a:p>
            <a:r>
              <a:rPr lang="en-NZ" baseline="0" dirty="0"/>
              <a:t>Extract value from both (on-premises and cloud apps)</a:t>
            </a:r>
          </a:p>
          <a:p>
            <a:r>
              <a:rPr lang="en-NZ" baseline="0" dirty="0"/>
              <a:t>Build Holistic integration solutions.</a:t>
            </a:r>
          </a:p>
          <a:p>
            <a:endParaRPr lang="en-NZ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Worldwide Partner Conference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 12:32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12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 12:32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37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 12:32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3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 12:32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0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Azure Logic Apps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servicio en la nube que le ayuda a automatizar y organizar tareas, procesos empresariales y </a:t>
            </a:r>
            <a:r>
              <a:rPr lang="es-E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flujos de </a:t>
            </a:r>
            <a:r>
              <a:rPr lang="es-E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trabajo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tiene que integrar aplicaciones, datos, sistemas y servicios en empresas u organizaciones.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simplifica el diseño y la compilación de soluciones escalables de </a:t>
            </a:r>
            <a:r>
              <a:rPr lang="es-E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integración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aplicaciones, integración de datos, integración de sistemas, Enterprise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(EAI) y comunicación de negocio a negocio (B2B), ya sea en la nube, localmente o en ambos entornos.</a:t>
            </a:r>
          </a:p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ejemplo:</a:t>
            </a: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Procesamiento y redirección de pedidos de sistemas locales y servicios en la nube.</a:t>
            </a: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Envío de notificaciones por correo electrónico con Office 365 cuando se producen eventos en varios sistemas, aplicaciones y servicios.</a:t>
            </a: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Traslado de archivos cargados de un servidor SFTP o FTP a Azure Storage.</a:t>
            </a: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Supervisión de tweets sobre un asunto específico, análisis de opiniones y creación de alertas o tareas para los elementos que deben revisarse.</a:t>
            </a:r>
          </a:p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55AF0-6808-4214-B1E5-0442E75531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8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baseline="0" dirty="0"/>
              <a:t>Invokes Services</a:t>
            </a:r>
            <a:endParaRPr lang="en-US" dirty="0"/>
          </a:p>
          <a:p>
            <a:pPr lvl="1"/>
            <a:r>
              <a:rPr lang="en-US" b="0" baseline="0" dirty="0"/>
              <a:t>Managed connectors</a:t>
            </a:r>
            <a:endParaRPr lang="en-US" dirty="0"/>
          </a:p>
          <a:p>
            <a:pPr lvl="1"/>
            <a:r>
              <a:rPr lang="en-US" b="0" baseline="0" dirty="0"/>
              <a:t>App Service APIs</a:t>
            </a:r>
            <a:endParaRPr lang="en-US" dirty="0"/>
          </a:p>
          <a:p>
            <a:pPr lvl="1"/>
            <a:r>
              <a:rPr lang="en-US" b="0" baseline="0" dirty="0"/>
              <a:t>API Management</a:t>
            </a:r>
            <a:endParaRPr lang="en-US" dirty="0"/>
          </a:p>
          <a:p>
            <a:pPr lvl="1"/>
            <a:r>
              <a:rPr lang="en-US" b="0" baseline="0" dirty="0"/>
              <a:t>Azure Functions</a:t>
            </a:r>
            <a:endParaRPr lang="en-US" dirty="0"/>
          </a:p>
          <a:p>
            <a:pPr lvl="1"/>
            <a:r>
              <a:rPr lang="en-US" b="0" baseline="0" dirty="0"/>
              <a:t>Workflow</a:t>
            </a:r>
            <a:endParaRPr lang="en-US" dirty="0"/>
          </a:p>
          <a:p>
            <a:pPr lvl="1"/>
            <a:r>
              <a:rPr lang="en-US" b="0" baseline="0" dirty="0"/>
              <a:t>HTTP + Swagger</a:t>
            </a:r>
            <a:endParaRPr lang="en-US" dirty="0"/>
          </a:p>
          <a:p>
            <a:pPr lvl="1"/>
            <a:r>
              <a:rPr lang="en-US" b="0" baseline="0" dirty="0"/>
              <a:t>HTTP</a:t>
            </a:r>
            <a:endParaRPr lang="en-US" dirty="0"/>
          </a:p>
          <a:p>
            <a:pPr lvl="0"/>
            <a:r>
              <a:rPr lang="en-US" b="0" baseline="0" dirty="0"/>
              <a:t>Behaviors</a:t>
            </a:r>
            <a:endParaRPr lang="en-US" dirty="0"/>
          </a:p>
          <a:p>
            <a:pPr lvl="1"/>
            <a:r>
              <a:rPr lang="en-US" b="0" baseline="0" dirty="0"/>
              <a:t>Retry policy</a:t>
            </a:r>
            <a:endParaRPr lang="en-US" dirty="0"/>
          </a:p>
          <a:p>
            <a:pPr lvl="1"/>
            <a:r>
              <a:rPr lang="en-US" b="0" baseline="0" dirty="0"/>
              <a:t>Run after</a:t>
            </a:r>
            <a:endParaRPr lang="en-US" dirty="0"/>
          </a:p>
          <a:p>
            <a:pPr lvl="1"/>
            <a:r>
              <a:rPr lang="en-US" b="0" baseline="0" dirty="0"/>
              <a:t>Limit</a:t>
            </a:r>
            <a:endParaRPr lang="en-US" dirty="0"/>
          </a:p>
          <a:p>
            <a:pPr lvl="1"/>
            <a:r>
              <a:rPr lang="en-US" dirty="0"/>
              <a:t>Operation Options</a:t>
            </a:r>
          </a:p>
          <a:p>
            <a:pPr lvl="1"/>
            <a:r>
              <a:rPr lang="en-US" b="0" baseline="0" dirty="0"/>
              <a:t>Response</a:t>
            </a:r>
            <a:endParaRPr lang="en-US" dirty="0"/>
          </a:p>
          <a:p>
            <a:pPr lvl="1"/>
            <a:r>
              <a:rPr lang="en-US" b="0" baseline="0" dirty="0" err="1"/>
              <a:t>Webhook</a:t>
            </a:r>
            <a:endParaRPr lang="en-US" dirty="0"/>
          </a:p>
          <a:p>
            <a:pPr lvl="1"/>
            <a:r>
              <a:rPr lang="en-US" b="0" baseline="0" dirty="0"/>
              <a:t>Delay</a:t>
            </a:r>
            <a:endParaRPr lang="en-US" dirty="0"/>
          </a:p>
          <a:p>
            <a:pPr lvl="1"/>
            <a:r>
              <a:rPr lang="en-US" b="0" baseline="0" dirty="0"/>
              <a:t>Terminate</a:t>
            </a:r>
            <a:endParaRPr lang="en-US" dirty="0"/>
          </a:p>
          <a:p>
            <a:pPr lvl="0"/>
            <a:r>
              <a:rPr lang="en-US" b="0" baseline="0" dirty="0"/>
              <a:t>Message Handling</a:t>
            </a:r>
            <a:endParaRPr lang="en-US" dirty="0"/>
          </a:p>
          <a:p>
            <a:pPr lvl="1"/>
            <a:r>
              <a:rPr lang="en-US" b="0" baseline="0" dirty="0"/>
              <a:t>Compose</a:t>
            </a:r>
            <a:endParaRPr lang="en-US" dirty="0"/>
          </a:p>
          <a:p>
            <a:pPr lvl="1"/>
            <a:r>
              <a:rPr lang="en-US" b="0" baseline="0" dirty="0"/>
              <a:t>Query</a:t>
            </a:r>
            <a:endParaRPr lang="en-US" dirty="0"/>
          </a:p>
          <a:p>
            <a:pPr lvl="1"/>
            <a:r>
              <a:rPr lang="en-US" b="0" baseline="0" dirty="0"/>
              <a:t>Table</a:t>
            </a:r>
            <a:endParaRPr lang="en-US" dirty="0"/>
          </a:p>
          <a:p>
            <a:pPr lvl="1"/>
            <a:r>
              <a:rPr lang="en-US" b="0" baseline="0" dirty="0"/>
              <a:t>Request schema</a:t>
            </a:r>
            <a:endParaRPr lang="en-US" dirty="0"/>
          </a:p>
          <a:p>
            <a:pPr lvl="1"/>
            <a:r>
              <a:rPr lang="en-US" b="0" baseline="0" dirty="0"/>
              <a:t>Parse JSON</a:t>
            </a:r>
            <a:endParaRPr lang="en-US" dirty="0"/>
          </a:p>
          <a:p>
            <a:pPr lvl="1"/>
            <a:r>
              <a:rPr lang="en-US" b="0" baseline="0" dirty="0" err="1"/>
              <a:t>Xpath</a:t>
            </a:r>
            <a:r>
              <a:rPr lang="en-US" b="0" baseline="0" dirty="0"/>
              <a:t> &amp; XSLT</a:t>
            </a:r>
            <a:endParaRPr lang="en-US" dirty="0"/>
          </a:p>
          <a:p>
            <a:pPr lvl="1"/>
            <a:r>
              <a:rPr lang="en-US" b="0" baseline="0" dirty="0"/>
              <a:t>XML Validation</a:t>
            </a:r>
            <a:endParaRPr lang="en-US" dirty="0"/>
          </a:p>
          <a:p>
            <a:pPr lvl="0"/>
            <a:r>
              <a:rPr lang="en-US" b="0" baseline="0" dirty="0"/>
              <a:t>Flow Control</a:t>
            </a:r>
            <a:endParaRPr lang="en-US" dirty="0"/>
          </a:p>
          <a:p>
            <a:pPr lvl="1"/>
            <a:r>
              <a:rPr lang="en-US" b="0" baseline="0" dirty="0"/>
              <a:t>Scope</a:t>
            </a:r>
            <a:endParaRPr lang="en-US" dirty="0"/>
          </a:p>
          <a:p>
            <a:pPr lvl="1"/>
            <a:r>
              <a:rPr lang="en-US" b="0" baseline="0" dirty="0" err="1"/>
              <a:t>Foreach</a:t>
            </a:r>
            <a:endParaRPr lang="en-US" dirty="0"/>
          </a:p>
          <a:p>
            <a:pPr lvl="1"/>
            <a:r>
              <a:rPr lang="en-US" b="0" baseline="0" dirty="0" err="1"/>
              <a:t>DoUntil</a:t>
            </a:r>
            <a:endParaRPr lang="en-US" dirty="0"/>
          </a:p>
          <a:p>
            <a:pPr lvl="1"/>
            <a:r>
              <a:rPr lang="en-US" b="0" baseline="0" dirty="0"/>
              <a:t>Switch</a:t>
            </a:r>
            <a:endParaRPr lang="en-US" dirty="0"/>
          </a:p>
          <a:p>
            <a:pPr lvl="1"/>
            <a:r>
              <a:rPr lang="en-US" b="0" baseline="0" dirty="0"/>
              <a:t>Condition</a:t>
            </a:r>
            <a:endParaRPr lang="en-US" dirty="0"/>
          </a:p>
          <a:p>
            <a:pPr lvl="0"/>
            <a:r>
              <a:rPr lang="en-US" b="0" baseline="0" dirty="0"/>
              <a:t>Expressions &amp;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baseline="0" dirty="0"/>
              <a:t>Invokes Services</a:t>
            </a:r>
            <a:endParaRPr lang="en-US" dirty="0"/>
          </a:p>
          <a:p>
            <a:pPr lvl="1"/>
            <a:r>
              <a:rPr lang="en-US" b="0" baseline="0" dirty="0"/>
              <a:t>Managed connectors</a:t>
            </a:r>
            <a:endParaRPr lang="en-US" dirty="0"/>
          </a:p>
          <a:p>
            <a:pPr lvl="1"/>
            <a:r>
              <a:rPr lang="en-US" b="0" baseline="0" dirty="0"/>
              <a:t>App Service APIs</a:t>
            </a:r>
            <a:endParaRPr lang="en-US" dirty="0"/>
          </a:p>
          <a:p>
            <a:pPr lvl="1"/>
            <a:r>
              <a:rPr lang="en-US" b="0" baseline="0" dirty="0"/>
              <a:t>API Management</a:t>
            </a:r>
            <a:endParaRPr lang="en-US" dirty="0"/>
          </a:p>
          <a:p>
            <a:pPr lvl="1"/>
            <a:r>
              <a:rPr lang="en-US" b="0" baseline="0" dirty="0"/>
              <a:t>Azure Functions</a:t>
            </a:r>
            <a:endParaRPr lang="en-US" dirty="0"/>
          </a:p>
          <a:p>
            <a:pPr lvl="1"/>
            <a:r>
              <a:rPr lang="en-US" b="0" baseline="0" dirty="0"/>
              <a:t>Workflow</a:t>
            </a:r>
            <a:endParaRPr lang="en-US" dirty="0"/>
          </a:p>
          <a:p>
            <a:pPr lvl="1"/>
            <a:r>
              <a:rPr lang="en-US" b="0" baseline="0" dirty="0"/>
              <a:t>HTTP + Swagger</a:t>
            </a:r>
            <a:endParaRPr lang="en-US" dirty="0"/>
          </a:p>
          <a:p>
            <a:pPr lvl="1"/>
            <a:r>
              <a:rPr lang="en-US" b="0" baseline="0" dirty="0"/>
              <a:t>HTTP</a:t>
            </a:r>
            <a:endParaRPr lang="en-US" dirty="0"/>
          </a:p>
          <a:p>
            <a:pPr lvl="0"/>
            <a:r>
              <a:rPr lang="en-US" b="0" baseline="0" dirty="0"/>
              <a:t>Behaviors</a:t>
            </a:r>
            <a:endParaRPr lang="en-US" dirty="0"/>
          </a:p>
          <a:p>
            <a:pPr lvl="1"/>
            <a:r>
              <a:rPr lang="en-US" b="0" baseline="0" dirty="0"/>
              <a:t>Retry policy</a:t>
            </a:r>
            <a:endParaRPr lang="en-US" dirty="0"/>
          </a:p>
          <a:p>
            <a:pPr lvl="1"/>
            <a:r>
              <a:rPr lang="en-US" b="0" baseline="0" dirty="0"/>
              <a:t>Run after</a:t>
            </a:r>
            <a:endParaRPr lang="en-US" dirty="0"/>
          </a:p>
          <a:p>
            <a:pPr lvl="1"/>
            <a:r>
              <a:rPr lang="en-US" b="0" baseline="0" dirty="0"/>
              <a:t>Limit</a:t>
            </a:r>
            <a:endParaRPr lang="en-US" dirty="0"/>
          </a:p>
          <a:p>
            <a:pPr lvl="1"/>
            <a:r>
              <a:rPr lang="en-US" dirty="0"/>
              <a:t>Operation Options</a:t>
            </a:r>
          </a:p>
          <a:p>
            <a:pPr lvl="1"/>
            <a:r>
              <a:rPr lang="en-US" b="0" baseline="0" dirty="0"/>
              <a:t>Response</a:t>
            </a:r>
            <a:endParaRPr lang="en-US" dirty="0"/>
          </a:p>
          <a:p>
            <a:pPr lvl="1"/>
            <a:r>
              <a:rPr lang="en-US" b="0" baseline="0" dirty="0" err="1"/>
              <a:t>Webhook</a:t>
            </a:r>
            <a:endParaRPr lang="en-US" dirty="0"/>
          </a:p>
          <a:p>
            <a:pPr lvl="1"/>
            <a:r>
              <a:rPr lang="en-US" b="0" baseline="0" dirty="0"/>
              <a:t>Delay</a:t>
            </a:r>
            <a:endParaRPr lang="en-US" dirty="0"/>
          </a:p>
          <a:p>
            <a:pPr lvl="1"/>
            <a:r>
              <a:rPr lang="en-US" b="0" baseline="0" dirty="0"/>
              <a:t>Terminate</a:t>
            </a:r>
            <a:endParaRPr lang="en-US" dirty="0"/>
          </a:p>
          <a:p>
            <a:pPr lvl="0"/>
            <a:r>
              <a:rPr lang="en-US" b="0" baseline="0" dirty="0"/>
              <a:t>Message Handling</a:t>
            </a:r>
            <a:endParaRPr lang="en-US" dirty="0"/>
          </a:p>
          <a:p>
            <a:pPr lvl="1"/>
            <a:r>
              <a:rPr lang="en-US" b="0" baseline="0" dirty="0"/>
              <a:t>Compose</a:t>
            </a:r>
            <a:endParaRPr lang="en-US" dirty="0"/>
          </a:p>
          <a:p>
            <a:pPr lvl="1"/>
            <a:r>
              <a:rPr lang="en-US" b="0" baseline="0" dirty="0"/>
              <a:t>Query</a:t>
            </a:r>
            <a:endParaRPr lang="en-US" dirty="0"/>
          </a:p>
          <a:p>
            <a:pPr lvl="1"/>
            <a:r>
              <a:rPr lang="en-US" b="0" baseline="0" dirty="0"/>
              <a:t>Table</a:t>
            </a:r>
            <a:endParaRPr lang="en-US" dirty="0"/>
          </a:p>
          <a:p>
            <a:pPr lvl="1"/>
            <a:r>
              <a:rPr lang="en-US" b="0" baseline="0" dirty="0"/>
              <a:t>Request schema</a:t>
            </a:r>
            <a:endParaRPr lang="en-US" dirty="0"/>
          </a:p>
          <a:p>
            <a:pPr lvl="1"/>
            <a:r>
              <a:rPr lang="en-US" b="0" baseline="0" dirty="0"/>
              <a:t>Parse JSON</a:t>
            </a:r>
            <a:endParaRPr lang="en-US" dirty="0"/>
          </a:p>
          <a:p>
            <a:pPr lvl="1"/>
            <a:r>
              <a:rPr lang="en-US" b="0" baseline="0" dirty="0" err="1"/>
              <a:t>Xpath</a:t>
            </a:r>
            <a:r>
              <a:rPr lang="en-US" b="0" baseline="0" dirty="0"/>
              <a:t> &amp; XSLT</a:t>
            </a:r>
            <a:endParaRPr lang="en-US" dirty="0"/>
          </a:p>
          <a:p>
            <a:pPr lvl="1"/>
            <a:r>
              <a:rPr lang="en-US" b="0" baseline="0" dirty="0"/>
              <a:t>XML Validation</a:t>
            </a:r>
            <a:endParaRPr lang="en-US" dirty="0"/>
          </a:p>
          <a:p>
            <a:pPr lvl="0"/>
            <a:r>
              <a:rPr lang="en-US" b="0" baseline="0" dirty="0"/>
              <a:t>Flow Control</a:t>
            </a:r>
            <a:endParaRPr lang="en-US" dirty="0"/>
          </a:p>
          <a:p>
            <a:pPr lvl="1"/>
            <a:r>
              <a:rPr lang="en-US" b="0" baseline="0" dirty="0"/>
              <a:t>Scope</a:t>
            </a:r>
            <a:endParaRPr lang="en-US" dirty="0"/>
          </a:p>
          <a:p>
            <a:pPr lvl="1"/>
            <a:r>
              <a:rPr lang="en-US" b="0" baseline="0" dirty="0" err="1"/>
              <a:t>Foreach</a:t>
            </a:r>
            <a:endParaRPr lang="en-US" dirty="0"/>
          </a:p>
          <a:p>
            <a:pPr lvl="1"/>
            <a:r>
              <a:rPr lang="en-US" b="0" baseline="0" dirty="0" err="1"/>
              <a:t>DoUntil</a:t>
            </a:r>
            <a:endParaRPr lang="en-US" dirty="0"/>
          </a:p>
          <a:p>
            <a:pPr lvl="1"/>
            <a:r>
              <a:rPr lang="en-US" b="0" baseline="0" dirty="0"/>
              <a:t>Switch</a:t>
            </a:r>
            <a:endParaRPr lang="en-US" dirty="0"/>
          </a:p>
          <a:p>
            <a:pPr lvl="1"/>
            <a:r>
              <a:rPr lang="en-US" b="0" baseline="0" dirty="0"/>
              <a:t>Condition</a:t>
            </a:r>
            <a:endParaRPr lang="en-US" dirty="0"/>
          </a:p>
          <a:p>
            <a:pPr lvl="0"/>
            <a:r>
              <a:rPr lang="en-US" b="0" baseline="0" dirty="0"/>
              <a:t>Expressions &amp;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61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61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1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HIPAA - </a:t>
            </a:r>
            <a:r>
              <a:rPr lang="en-US" dirty="0">
                <a:effectLst/>
              </a:rPr>
              <a:t>Health Insurance Portability &amp; Accountability Act with Business Associate Agreements (BAAs).</a:t>
            </a:r>
            <a:endParaRPr lang="en-US" dirty="0"/>
          </a:p>
          <a:p>
            <a:pPr lvl="0"/>
            <a:r>
              <a:rPr lang="en-US" dirty="0"/>
              <a:t>PCI DSS - </a:t>
            </a:r>
            <a:r>
              <a:rPr lang="en-US" dirty="0">
                <a:effectLst/>
              </a:rPr>
              <a:t>Payment Card Industry Data Security Standards Level 1 version 3.1.</a:t>
            </a:r>
          </a:p>
          <a:p>
            <a:pPr lvl="0"/>
            <a:r>
              <a:rPr lang="en-US" dirty="0">
                <a:effectLst/>
              </a:rPr>
              <a:t>SOC - Service Organization Controls standards for operational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38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A375A-8A8B-4EF8-8F57-83ADB3FE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D92A0-38E7-4820-B916-5DA3CF584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4F710-A7A4-4999-9472-8C64587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49E9-7B8C-44FF-AA6C-B4302F8934AF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3D986-5034-44A0-A5A6-155D0348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B71EBA-1AC5-43CA-9F27-9810B9E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111-31C6-4844-A674-855BB9EFFB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6164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63766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8222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461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16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E2372C6-5698-4197-B6E6-AA2439450E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54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82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Additional Resources/Links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7935"/>
            <a:ext cx="1422451" cy="3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470982"/>
      </p:ext>
    </p:extLst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7/3/20</a:t>
            </a:fld>
            <a:endParaRPr lang="es-ES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34C537-E200-477B-94A3-6E2D3ED6921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133558"/>
                </a:solidFill>
              </a:defRPr>
            </a:lvl1pPr>
          </a:lstStyle>
          <a:p>
            <a:r>
              <a:rPr lang="es-ES" dirty="0"/>
              <a:t>Agradecimientos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0FE2668-5FB5-46A8-8964-59E2276EE8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8" y="2467515"/>
            <a:ext cx="3841134" cy="192297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F61162A-8FFA-45F7-88E5-D663A7D949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32" y="2767148"/>
            <a:ext cx="3841135" cy="19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7/3/20</a:t>
            </a:fld>
            <a:endParaRPr lang="es-ES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34C537-E200-477B-94A3-6E2D3ED6921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133558"/>
                </a:solidFill>
              </a:defRPr>
            </a:lvl1pPr>
          </a:lstStyle>
          <a:p>
            <a:r>
              <a:rPr lang="es-ES" dirty="0"/>
              <a:t>Agradecimientos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0FE2668-5FB5-46A8-8964-59E2276EE8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8" y="2467515"/>
            <a:ext cx="3841134" cy="192297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F61162A-8FFA-45F7-88E5-D663A7D949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32" y="2767148"/>
            <a:ext cx="3841135" cy="19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7/3/20</a:t>
            </a:fld>
            <a:endParaRPr lang="es-ES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34C537-E200-477B-94A3-6E2D3ED6921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133558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5B8D963-8FB4-4231-B5B4-F3B3271895CD}"/>
              </a:ext>
            </a:extLst>
          </p:cNvPr>
          <p:cNvSpPr txBox="1"/>
          <p:nvPr userDrawn="1"/>
        </p:nvSpPr>
        <p:spPr>
          <a:xfrm>
            <a:off x="10257025" y="64517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#GIB2020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4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335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7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24684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77180" y="5923422"/>
            <a:ext cx="2290228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#Integrate2017</a:t>
            </a:r>
          </a:p>
        </p:txBody>
      </p:sp>
    </p:spTree>
    <p:extLst>
      <p:ext uri="{BB962C8B-B14F-4D97-AF65-F5344CB8AC3E}">
        <p14:creationId xmlns:p14="http://schemas.microsoft.com/office/powerpoint/2010/main" val="17277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431F94-DE37-408D-99D3-A43F789D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02323-225F-44BE-8017-98B89446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734DC-4E0C-46FB-A1C7-3F01E2FB9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49E9-7B8C-44FF-AA6C-B4302F8934AF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591FA5-8790-418F-A41E-ECA0B707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6913C-EDA1-4011-AB88-8FC0A3D55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5111-31C6-4844-A674-855BB9EFFB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microsoft.com/office/2007/relationships/hdphoto" Target="../media/hdphoto1.wdp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9.jp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6203E9-599D-4123-A71E-A6B3520D441F}"/>
              </a:ext>
            </a:extLst>
          </p:cNvPr>
          <p:cNvSpPr txBox="1"/>
          <p:nvPr/>
        </p:nvSpPr>
        <p:spPr>
          <a:xfrm>
            <a:off x="325316" y="193431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2020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4212AC-74F8-4CEB-8E25-C950C0497C0B}"/>
              </a:ext>
            </a:extLst>
          </p:cNvPr>
          <p:cNvSpPr txBox="1"/>
          <p:nvPr/>
        </p:nvSpPr>
        <p:spPr>
          <a:xfrm>
            <a:off x="325315" y="2151630"/>
            <a:ext cx="5512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33558"/>
                </a:solidFill>
                <a:latin typeface="Trebuchet MS" panose="020B0603020202020204" pitchFamily="34" charset="0"/>
              </a:rPr>
              <a:t>The integration power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32D817-BB7B-43E3-8B1A-172A3503A8FA}"/>
              </a:ext>
            </a:extLst>
          </p:cNvPr>
          <p:cNvSpPr txBox="1"/>
          <p:nvPr/>
        </p:nvSpPr>
        <p:spPr>
          <a:xfrm>
            <a:off x="325316" y="3806734"/>
            <a:ext cx="395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13355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Manuel Sánchez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109D53-3F51-4BD0-A8B3-B854BA48371F}"/>
              </a:ext>
            </a:extLst>
          </p:cNvPr>
          <p:cNvSpPr txBox="1"/>
          <p:nvPr/>
        </p:nvSpPr>
        <p:spPr>
          <a:xfrm>
            <a:off x="325315" y="4109829"/>
            <a:ext cx="467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13355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 Manager at everis | Microsoft MVP Azure</a:t>
            </a:r>
            <a:endParaRPr lang="es-ES" sz="1200" b="1" dirty="0">
              <a:solidFill>
                <a:srgbClr val="13355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512E60-1247-4124-BF54-2D5E4F739FE3}"/>
              </a:ext>
            </a:extLst>
          </p:cNvPr>
          <p:cNvSpPr txBox="1"/>
          <p:nvPr/>
        </p:nvSpPr>
        <p:spPr>
          <a:xfrm>
            <a:off x="325315" y="4417606"/>
            <a:ext cx="395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13355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@Manuss20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A12BBC-2236-4A18-9FEA-73FEC0060010}"/>
              </a:ext>
            </a:extLst>
          </p:cNvPr>
          <p:cNvSpPr/>
          <p:nvPr/>
        </p:nvSpPr>
        <p:spPr>
          <a:xfrm>
            <a:off x="325315" y="5028478"/>
            <a:ext cx="2757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Global Integration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2EEFFB-53B5-4B09-9E5B-8A03E2A5D023}"/>
              </a:ext>
            </a:extLst>
          </p:cNvPr>
          <p:cNvSpPr/>
          <p:nvPr/>
        </p:nvSpPr>
        <p:spPr>
          <a:xfrm>
            <a:off x="325315" y="5411507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Bootcamp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40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Secure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Access Configuration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209" name="Diagram 208"/>
          <p:cNvGraphicFramePr/>
          <p:nvPr/>
        </p:nvGraphicFramePr>
        <p:xfrm>
          <a:off x="4084819" y="1186918"/>
          <a:ext cx="7571884" cy="552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99" y="2681979"/>
            <a:ext cx="3960046" cy="29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142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Manageable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DevOps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209" name="Diagram 208"/>
          <p:cNvGraphicFramePr/>
          <p:nvPr/>
        </p:nvGraphicFramePr>
        <p:xfrm>
          <a:off x="3699649" y="1153700"/>
          <a:ext cx="7571884" cy="552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64" y="2005504"/>
            <a:ext cx="3906581" cy="291338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236684" y="4848339"/>
            <a:ext cx="1434902" cy="1960929"/>
            <a:chOff x="1261481" y="5018087"/>
            <a:chExt cx="1463675" cy="2000250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261481" y="5018087"/>
              <a:ext cx="1463675" cy="1163638"/>
            </a:xfrm>
            <a:custGeom>
              <a:avLst/>
              <a:gdLst>
                <a:gd name="T0" fmla="*/ 922 w 922"/>
                <a:gd name="T1" fmla="*/ 581 h 733"/>
                <a:gd name="T2" fmla="*/ 922 w 922"/>
                <a:gd name="T3" fmla="*/ 0 h 733"/>
                <a:gd name="T4" fmla="*/ 0 w 922"/>
                <a:gd name="T5" fmla="*/ 0 h 733"/>
                <a:gd name="T6" fmla="*/ 0 w 922"/>
                <a:gd name="T7" fmla="*/ 581 h 733"/>
                <a:gd name="T8" fmla="*/ 437 w 922"/>
                <a:gd name="T9" fmla="*/ 615 h 733"/>
                <a:gd name="T10" fmla="*/ 419 w 922"/>
                <a:gd name="T11" fmla="*/ 714 h 733"/>
                <a:gd name="T12" fmla="*/ 306 w 922"/>
                <a:gd name="T13" fmla="*/ 714 h 733"/>
                <a:gd name="T14" fmla="*/ 306 w 922"/>
                <a:gd name="T15" fmla="*/ 733 h 733"/>
                <a:gd name="T16" fmla="*/ 616 w 922"/>
                <a:gd name="T17" fmla="*/ 733 h 733"/>
                <a:gd name="T18" fmla="*/ 616 w 922"/>
                <a:gd name="T19" fmla="*/ 714 h 733"/>
                <a:gd name="T20" fmla="*/ 504 w 922"/>
                <a:gd name="T21" fmla="*/ 714 h 733"/>
                <a:gd name="T22" fmla="*/ 486 w 922"/>
                <a:gd name="T23" fmla="*/ 615 h 733"/>
                <a:gd name="T24" fmla="*/ 922 w 922"/>
                <a:gd name="T25" fmla="*/ 581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2" h="733">
                  <a:moveTo>
                    <a:pt x="922" y="581"/>
                  </a:moveTo>
                  <a:lnTo>
                    <a:pt x="922" y="0"/>
                  </a:lnTo>
                  <a:lnTo>
                    <a:pt x="0" y="0"/>
                  </a:lnTo>
                  <a:lnTo>
                    <a:pt x="0" y="581"/>
                  </a:lnTo>
                  <a:lnTo>
                    <a:pt x="437" y="615"/>
                  </a:lnTo>
                  <a:lnTo>
                    <a:pt x="419" y="714"/>
                  </a:lnTo>
                  <a:lnTo>
                    <a:pt x="306" y="714"/>
                  </a:lnTo>
                  <a:lnTo>
                    <a:pt x="306" y="733"/>
                  </a:lnTo>
                  <a:lnTo>
                    <a:pt x="616" y="733"/>
                  </a:lnTo>
                  <a:lnTo>
                    <a:pt x="616" y="714"/>
                  </a:lnTo>
                  <a:lnTo>
                    <a:pt x="504" y="714"/>
                  </a:lnTo>
                  <a:lnTo>
                    <a:pt x="486" y="615"/>
                  </a:lnTo>
                  <a:lnTo>
                    <a:pt x="922" y="581"/>
                  </a:lnTo>
                  <a:close/>
                </a:path>
              </a:pathLst>
            </a:custGeom>
            <a:solidFill>
              <a:srgbClr val="6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351968" y="5108574"/>
              <a:ext cx="1282700" cy="73977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926643" y="5357812"/>
              <a:ext cx="31750" cy="30163"/>
            </a:xfrm>
            <a:prstGeom prst="rect">
              <a:avLst/>
            </a:prstGeom>
            <a:solidFill>
              <a:srgbClr val="C4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926643" y="5391149"/>
              <a:ext cx="31750" cy="3175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6643" y="5426074"/>
              <a:ext cx="31750" cy="3016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996493" y="5357812"/>
              <a:ext cx="28575" cy="30163"/>
            </a:xfrm>
            <a:prstGeom prst="rect">
              <a:avLst/>
            </a:prstGeom>
            <a:solidFill>
              <a:srgbClr val="C4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996493" y="5459412"/>
              <a:ext cx="28575" cy="3016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996493" y="5494337"/>
              <a:ext cx="28575" cy="2857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029831" y="5357812"/>
              <a:ext cx="30163" cy="30163"/>
            </a:xfrm>
            <a:prstGeom prst="rect">
              <a:avLst/>
            </a:prstGeom>
            <a:solidFill>
              <a:srgbClr val="C4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2029831" y="5426074"/>
              <a:ext cx="30163" cy="3016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029831" y="5459412"/>
              <a:ext cx="30163" cy="3016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029831" y="5494337"/>
              <a:ext cx="30163" cy="2857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1380543" y="6259512"/>
              <a:ext cx="1225550" cy="365125"/>
            </a:xfrm>
            <a:prstGeom prst="rect">
              <a:avLst/>
            </a:prstGeom>
            <a:solidFill>
              <a:srgbClr val="6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429756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505956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583743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661531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737731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815518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891718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969506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047293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2123493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201281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277481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2355268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431468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2509256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1429756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1505956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583743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1661531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1737731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1815518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891718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969506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047293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2123493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2201281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2277481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2355268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2431468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2509256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1429756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1505956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1583743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1661531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737731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1815518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1891718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1969506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2047293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2123493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201281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2277481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2355268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2431468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2509256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1429756" y="6538912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1505956" y="6538912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1583743" y="6538912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1661531" y="6538912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2277481" y="6538912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2355268" y="6538912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2431468" y="6538912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2509256" y="6538912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1737731" y="6538912"/>
              <a:ext cx="509588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2139368" y="6457949"/>
              <a:ext cx="409575" cy="504825"/>
            </a:xfrm>
            <a:custGeom>
              <a:avLst/>
              <a:gdLst>
                <a:gd name="T0" fmla="*/ 358 w 378"/>
                <a:gd name="T1" fmla="*/ 119 h 468"/>
                <a:gd name="T2" fmla="*/ 324 w 378"/>
                <a:gd name="T3" fmla="*/ 134 h 468"/>
                <a:gd name="T4" fmla="*/ 270 w 378"/>
                <a:gd name="T5" fmla="*/ 269 h 468"/>
                <a:gd name="T6" fmla="*/ 258 w 378"/>
                <a:gd name="T7" fmla="*/ 264 h 468"/>
                <a:gd name="T8" fmla="*/ 323 w 378"/>
                <a:gd name="T9" fmla="*/ 102 h 468"/>
                <a:gd name="T10" fmla="*/ 322 w 378"/>
                <a:gd name="T11" fmla="*/ 102 h 468"/>
                <a:gd name="T12" fmla="*/ 307 w 378"/>
                <a:gd name="T13" fmla="*/ 69 h 468"/>
                <a:gd name="T14" fmla="*/ 274 w 378"/>
                <a:gd name="T15" fmla="*/ 83 h 468"/>
                <a:gd name="T16" fmla="*/ 274 w 378"/>
                <a:gd name="T17" fmla="*/ 83 h 468"/>
                <a:gd name="T18" fmla="*/ 216 w 378"/>
                <a:gd name="T19" fmla="*/ 231 h 468"/>
                <a:gd name="T20" fmla="*/ 203 w 378"/>
                <a:gd name="T21" fmla="*/ 227 h 468"/>
                <a:gd name="T22" fmla="*/ 278 w 378"/>
                <a:gd name="T23" fmla="*/ 38 h 468"/>
                <a:gd name="T24" fmla="*/ 263 w 378"/>
                <a:gd name="T25" fmla="*/ 5 h 468"/>
                <a:gd name="T26" fmla="*/ 230 w 378"/>
                <a:gd name="T27" fmla="*/ 19 h 468"/>
                <a:gd name="T28" fmla="*/ 161 w 378"/>
                <a:gd name="T29" fmla="*/ 193 h 468"/>
                <a:gd name="T30" fmla="*/ 148 w 378"/>
                <a:gd name="T31" fmla="*/ 189 h 468"/>
                <a:gd name="T32" fmla="*/ 176 w 378"/>
                <a:gd name="T33" fmla="*/ 119 h 468"/>
                <a:gd name="T34" fmla="*/ 176 w 378"/>
                <a:gd name="T35" fmla="*/ 33 h 468"/>
                <a:gd name="T36" fmla="*/ 150 w 378"/>
                <a:gd name="T37" fmla="*/ 7 h 468"/>
                <a:gd name="T38" fmla="*/ 124 w 378"/>
                <a:gd name="T39" fmla="*/ 33 h 468"/>
                <a:gd name="T40" fmla="*/ 124 w 378"/>
                <a:gd name="T41" fmla="*/ 109 h 468"/>
                <a:gd name="T42" fmla="*/ 74 w 378"/>
                <a:gd name="T43" fmla="*/ 237 h 468"/>
                <a:gd name="T44" fmla="*/ 53 w 378"/>
                <a:gd name="T45" fmla="*/ 132 h 468"/>
                <a:gd name="T46" fmla="*/ 23 w 378"/>
                <a:gd name="T47" fmla="*/ 112 h 468"/>
                <a:gd name="T48" fmla="*/ 2 w 378"/>
                <a:gd name="T49" fmla="*/ 142 h 468"/>
                <a:gd name="T50" fmla="*/ 38 w 378"/>
                <a:gd name="T51" fmla="*/ 327 h 468"/>
                <a:gd name="T52" fmla="*/ 111 w 378"/>
                <a:gd name="T53" fmla="*/ 424 h 468"/>
                <a:gd name="T54" fmla="*/ 120 w 378"/>
                <a:gd name="T55" fmla="*/ 468 h 468"/>
                <a:gd name="T56" fmla="*/ 288 w 378"/>
                <a:gd name="T57" fmla="*/ 444 h 468"/>
                <a:gd name="T58" fmla="*/ 278 w 378"/>
                <a:gd name="T59" fmla="*/ 391 h 468"/>
                <a:gd name="T60" fmla="*/ 372 w 378"/>
                <a:gd name="T61" fmla="*/ 153 h 468"/>
                <a:gd name="T62" fmla="*/ 358 w 378"/>
                <a:gd name="T63" fmla="*/ 11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468">
                  <a:moveTo>
                    <a:pt x="358" y="119"/>
                  </a:moveTo>
                  <a:cubicBezTo>
                    <a:pt x="344" y="113"/>
                    <a:pt x="329" y="120"/>
                    <a:pt x="324" y="134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58" y="264"/>
                    <a:pt x="258" y="264"/>
                    <a:pt x="258" y="264"/>
                  </a:cubicBezTo>
                  <a:cubicBezTo>
                    <a:pt x="323" y="102"/>
                    <a:pt x="323" y="102"/>
                    <a:pt x="323" y="102"/>
                  </a:cubicBezTo>
                  <a:cubicBezTo>
                    <a:pt x="322" y="102"/>
                    <a:pt x="322" y="102"/>
                    <a:pt x="322" y="102"/>
                  </a:cubicBezTo>
                  <a:cubicBezTo>
                    <a:pt x="327" y="89"/>
                    <a:pt x="321" y="74"/>
                    <a:pt x="307" y="69"/>
                  </a:cubicBezTo>
                  <a:cubicBezTo>
                    <a:pt x="294" y="64"/>
                    <a:pt x="279" y="70"/>
                    <a:pt x="274" y="83"/>
                  </a:cubicBezTo>
                  <a:cubicBezTo>
                    <a:pt x="274" y="83"/>
                    <a:pt x="274" y="83"/>
                    <a:pt x="274" y="83"/>
                  </a:cubicBezTo>
                  <a:cubicBezTo>
                    <a:pt x="216" y="231"/>
                    <a:pt x="216" y="231"/>
                    <a:pt x="216" y="231"/>
                  </a:cubicBezTo>
                  <a:cubicBezTo>
                    <a:pt x="203" y="227"/>
                    <a:pt x="203" y="227"/>
                    <a:pt x="203" y="227"/>
                  </a:cubicBezTo>
                  <a:cubicBezTo>
                    <a:pt x="278" y="38"/>
                    <a:pt x="278" y="38"/>
                    <a:pt x="278" y="38"/>
                  </a:cubicBezTo>
                  <a:cubicBezTo>
                    <a:pt x="283" y="25"/>
                    <a:pt x="277" y="10"/>
                    <a:pt x="263" y="5"/>
                  </a:cubicBezTo>
                  <a:cubicBezTo>
                    <a:pt x="250" y="0"/>
                    <a:pt x="235" y="6"/>
                    <a:pt x="230" y="19"/>
                  </a:cubicBezTo>
                  <a:cubicBezTo>
                    <a:pt x="161" y="193"/>
                    <a:pt x="161" y="193"/>
                    <a:pt x="161" y="19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33"/>
                    <a:pt x="176" y="33"/>
                    <a:pt x="176" y="33"/>
                  </a:cubicBezTo>
                  <a:cubicBezTo>
                    <a:pt x="176" y="19"/>
                    <a:pt x="165" y="7"/>
                    <a:pt x="150" y="7"/>
                  </a:cubicBezTo>
                  <a:cubicBezTo>
                    <a:pt x="136" y="7"/>
                    <a:pt x="124" y="19"/>
                    <a:pt x="124" y="33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1" y="118"/>
                    <a:pt x="37" y="109"/>
                    <a:pt x="23" y="112"/>
                  </a:cubicBezTo>
                  <a:cubicBezTo>
                    <a:pt x="9" y="114"/>
                    <a:pt x="0" y="128"/>
                    <a:pt x="2" y="142"/>
                  </a:cubicBezTo>
                  <a:cubicBezTo>
                    <a:pt x="38" y="327"/>
                    <a:pt x="38" y="327"/>
                    <a:pt x="38" y="327"/>
                  </a:cubicBezTo>
                  <a:cubicBezTo>
                    <a:pt x="111" y="424"/>
                    <a:pt x="111" y="424"/>
                    <a:pt x="111" y="424"/>
                  </a:cubicBezTo>
                  <a:cubicBezTo>
                    <a:pt x="120" y="468"/>
                    <a:pt x="120" y="468"/>
                    <a:pt x="120" y="468"/>
                  </a:cubicBezTo>
                  <a:cubicBezTo>
                    <a:pt x="288" y="444"/>
                    <a:pt x="288" y="444"/>
                    <a:pt x="288" y="444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372" y="153"/>
                    <a:pt x="372" y="153"/>
                    <a:pt x="372" y="153"/>
                  </a:cubicBezTo>
                  <a:cubicBezTo>
                    <a:pt x="378" y="140"/>
                    <a:pt x="371" y="124"/>
                    <a:pt x="358" y="119"/>
                  </a:cubicBezTo>
                  <a:close/>
                </a:path>
              </a:pathLst>
            </a:custGeom>
            <a:solidFill>
              <a:srgbClr val="F0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1513893" y="6380162"/>
              <a:ext cx="409575" cy="506413"/>
            </a:xfrm>
            <a:custGeom>
              <a:avLst/>
              <a:gdLst>
                <a:gd name="T0" fmla="*/ 355 w 378"/>
                <a:gd name="T1" fmla="*/ 112 h 469"/>
                <a:gd name="T2" fmla="*/ 324 w 378"/>
                <a:gd name="T3" fmla="*/ 132 h 469"/>
                <a:gd name="T4" fmla="*/ 304 w 378"/>
                <a:gd name="T5" fmla="*/ 237 h 469"/>
                <a:gd name="T6" fmla="*/ 253 w 378"/>
                <a:gd name="T7" fmla="*/ 109 h 469"/>
                <a:gd name="T8" fmla="*/ 253 w 378"/>
                <a:gd name="T9" fmla="*/ 34 h 469"/>
                <a:gd name="T10" fmla="*/ 227 w 378"/>
                <a:gd name="T11" fmla="*/ 8 h 469"/>
                <a:gd name="T12" fmla="*/ 202 w 378"/>
                <a:gd name="T13" fmla="*/ 34 h 469"/>
                <a:gd name="T14" fmla="*/ 202 w 378"/>
                <a:gd name="T15" fmla="*/ 120 h 469"/>
                <a:gd name="T16" fmla="*/ 229 w 378"/>
                <a:gd name="T17" fmla="*/ 189 h 469"/>
                <a:gd name="T18" fmla="*/ 217 w 378"/>
                <a:gd name="T19" fmla="*/ 194 h 469"/>
                <a:gd name="T20" fmla="*/ 149 w 378"/>
                <a:gd name="T21" fmla="*/ 20 h 469"/>
                <a:gd name="T22" fmla="*/ 115 w 378"/>
                <a:gd name="T23" fmla="*/ 5 h 469"/>
                <a:gd name="T24" fmla="*/ 100 w 378"/>
                <a:gd name="T25" fmla="*/ 39 h 469"/>
                <a:gd name="T26" fmla="*/ 174 w 378"/>
                <a:gd name="T27" fmla="*/ 227 h 469"/>
                <a:gd name="T28" fmla="*/ 162 w 378"/>
                <a:gd name="T29" fmla="*/ 232 h 469"/>
                <a:gd name="T30" fmla="*/ 104 w 378"/>
                <a:gd name="T31" fmla="*/ 84 h 469"/>
                <a:gd name="T32" fmla="*/ 104 w 378"/>
                <a:gd name="T33" fmla="*/ 84 h 469"/>
                <a:gd name="T34" fmla="*/ 70 w 378"/>
                <a:gd name="T35" fmla="*/ 69 h 469"/>
                <a:gd name="T36" fmla="*/ 56 w 378"/>
                <a:gd name="T37" fmla="*/ 103 h 469"/>
                <a:gd name="T38" fmla="*/ 56 w 378"/>
                <a:gd name="T39" fmla="*/ 103 h 469"/>
                <a:gd name="T40" fmla="*/ 119 w 378"/>
                <a:gd name="T41" fmla="*/ 265 h 469"/>
                <a:gd name="T42" fmla="*/ 107 w 378"/>
                <a:gd name="T43" fmla="*/ 269 h 469"/>
                <a:gd name="T44" fmla="*/ 54 w 378"/>
                <a:gd name="T45" fmla="*/ 134 h 469"/>
                <a:gd name="T46" fmla="*/ 20 w 378"/>
                <a:gd name="T47" fmla="*/ 120 h 469"/>
                <a:gd name="T48" fmla="*/ 5 w 378"/>
                <a:gd name="T49" fmla="*/ 153 h 469"/>
                <a:gd name="T50" fmla="*/ 100 w 378"/>
                <a:gd name="T51" fmla="*/ 392 h 469"/>
                <a:gd name="T52" fmla="*/ 84 w 378"/>
                <a:gd name="T53" fmla="*/ 443 h 469"/>
                <a:gd name="T54" fmla="*/ 257 w 378"/>
                <a:gd name="T55" fmla="*/ 469 h 469"/>
                <a:gd name="T56" fmla="*/ 267 w 378"/>
                <a:gd name="T57" fmla="*/ 424 h 469"/>
                <a:gd name="T58" fmla="*/ 339 w 378"/>
                <a:gd name="T59" fmla="*/ 328 h 469"/>
                <a:gd name="T60" fmla="*/ 375 w 378"/>
                <a:gd name="T61" fmla="*/ 143 h 469"/>
                <a:gd name="T62" fmla="*/ 355 w 378"/>
                <a:gd name="T63" fmla="*/ 112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469">
                  <a:moveTo>
                    <a:pt x="355" y="112"/>
                  </a:moveTo>
                  <a:cubicBezTo>
                    <a:pt x="341" y="109"/>
                    <a:pt x="327" y="118"/>
                    <a:pt x="324" y="132"/>
                  </a:cubicBezTo>
                  <a:cubicBezTo>
                    <a:pt x="304" y="237"/>
                    <a:pt x="304" y="237"/>
                    <a:pt x="304" y="237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53" y="34"/>
                    <a:pt x="253" y="34"/>
                    <a:pt x="253" y="34"/>
                  </a:cubicBezTo>
                  <a:cubicBezTo>
                    <a:pt x="253" y="20"/>
                    <a:pt x="242" y="8"/>
                    <a:pt x="227" y="8"/>
                  </a:cubicBezTo>
                  <a:cubicBezTo>
                    <a:pt x="213" y="8"/>
                    <a:pt x="202" y="20"/>
                    <a:pt x="202" y="34"/>
                  </a:cubicBezTo>
                  <a:cubicBezTo>
                    <a:pt x="202" y="120"/>
                    <a:pt x="202" y="120"/>
                    <a:pt x="202" y="120"/>
                  </a:cubicBezTo>
                  <a:cubicBezTo>
                    <a:pt x="229" y="189"/>
                    <a:pt x="229" y="189"/>
                    <a:pt x="229" y="189"/>
                  </a:cubicBezTo>
                  <a:cubicBezTo>
                    <a:pt x="217" y="194"/>
                    <a:pt x="217" y="194"/>
                    <a:pt x="217" y="194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3" y="7"/>
                    <a:pt x="128" y="0"/>
                    <a:pt x="115" y="5"/>
                  </a:cubicBezTo>
                  <a:cubicBezTo>
                    <a:pt x="102" y="11"/>
                    <a:pt x="95" y="26"/>
                    <a:pt x="100" y="39"/>
                  </a:cubicBezTo>
                  <a:cubicBezTo>
                    <a:pt x="174" y="227"/>
                    <a:pt x="174" y="227"/>
                    <a:pt x="174" y="227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99" y="71"/>
                    <a:pt x="84" y="64"/>
                    <a:pt x="70" y="69"/>
                  </a:cubicBezTo>
                  <a:cubicBezTo>
                    <a:pt x="57" y="75"/>
                    <a:pt x="50" y="90"/>
                    <a:pt x="56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9" y="265"/>
                    <a:pt x="119" y="265"/>
                    <a:pt x="119" y="265"/>
                  </a:cubicBezTo>
                  <a:cubicBezTo>
                    <a:pt x="107" y="269"/>
                    <a:pt x="107" y="269"/>
                    <a:pt x="107" y="269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48" y="121"/>
                    <a:pt x="33" y="115"/>
                    <a:pt x="20" y="120"/>
                  </a:cubicBezTo>
                  <a:cubicBezTo>
                    <a:pt x="7" y="125"/>
                    <a:pt x="0" y="140"/>
                    <a:pt x="5" y="153"/>
                  </a:cubicBezTo>
                  <a:cubicBezTo>
                    <a:pt x="100" y="392"/>
                    <a:pt x="100" y="392"/>
                    <a:pt x="100" y="392"/>
                  </a:cubicBezTo>
                  <a:cubicBezTo>
                    <a:pt x="84" y="443"/>
                    <a:pt x="84" y="443"/>
                    <a:pt x="84" y="443"/>
                  </a:cubicBezTo>
                  <a:cubicBezTo>
                    <a:pt x="257" y="469"/>
                    <a:pt x="257" y="469"/>
                    <a:pt x="257" y="469"/>
                  </a:cubicBezTo>
                  <a:cubicBezTo>
                    <a:pt x="267" y="424"/>
                    <a:pt x="267" y="424"/>
                    <a:pt x="267" y="424"/>
                  </a:cubicBezTo>
                  <a:cubicBezTo>
                    <a:pt x="339" y="328"/>
                    <a:pt x="339" y="328"/>
                    <a:pt x="339" y="328"/>
                  </a:cubicBezTo>
                  <a:cubicBezTo>
                    <a:pt x="375" y="143"/>
                    <a:pt x="375" y="143"/>
                    <a:pt x="375" y="143"/>
                  </a:cubicBezTo>
                  <a:cubicBezTo>
                    <a:pt x="378" y="128"/>
                    <a:pt x="369" y="115"/>
                    <a:pt x="355" y="112"/>
                  </a:cubicBezTo>
                  <a:close/>
                </a:path>
              </a:pathLst>
            </a:custGeom>
            <a:solidFill>
              <a:srgbClr val="F0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1547231" y="6857999"/>
              <a:ext cx="266700" cy="160338"/>
            </a:xfrm>
            <a:custGeom>
              <a:avLst/>
              <a:gdLst>
                <a:gd name="T0" fmla="*/ 0 w 168"/>
                <a:gd name="T1" fmla="*/ 101 h 101"/>
                <a:gd name="T2" fmla="*/ 144 w 168"/>
                <a:gd name="T3" fmla="*/ 101 h 101"/>
                <a:gd name="T4" fmla="*/ 168 w 168"/>
                <a:gd name="T5" fmla="*/ 20 h 101"/>
                <a:gd name="T6" fmla="*/ 30 w 168"/>
                <a:gd name="T7" fmla="*/ 0 h 101"/>
                <a:gd name="T8" fmla="*/ 0 w 168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1">
                  <a:moveTo>
                    <a:pt x="0" y="101"/>
                  </a:moveTo>
                  <a:lnTo>
                    <a:pt x="144" y="101"/>
                  </a:lnTo>
                  <a:lnTo>
                    <a:pt x="168" y="20"/>
                  </a:lnTo>
                  <a:lnTo>
                    <a:pt x="3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87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2255256" y="6934199"/>
              <a:ext cx="241300" cy="82550"/>
            </a:xfrm>
            <a:custGeom>
              <a:avLst/>
              <a:gdLst>
                <a:gd name="T0" fmla="*/ 0 w 152"/>
                <a:gd name="T1" fmla="*/ 19 h 52"/>
                <a:gd name="T2" fmla="*/ 9 w 152"/>
                <a:gd name="T3" fmla="*/ 52 h 52"/>
                <a:gd name="T4" fmla="*/ 152 w 152"/>
                <a:gd name="T5" fmla="*/ 52 h 52"/>
                <a:gd name="T6" fmla="*/ 137 w 152"/>
                <a:gd name="T7" fmla="*/ 0 h 52"/>
                <a:gd name="T8" fmla="*/ 0 w 152"/>
                <a:gd name="T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52">
                  <a:moveTo>
                    <a:pt x="0" y="19"/>
                  </a:moveTo>
                  <a:lnTo>
                    <a:pt x="9" y="52"/>
                  </a:lnTo>
                  <a:lnTo>
                    <a:pt x="152" y="52"/>
                  </a:lnTo>
                  <a:lnTo>
                    <a:pt x="137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87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4172176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00B29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Certified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>
                <a:solidFill>
                  <a:schemeClr val="tx1"/>
                </a:solidFill>
              </a:rPr>
              <a:t>Certifications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209" name="Diagram 208"/>
          <p:cNvGraphicFramePr/>
          <p:nvPr/>
        </p:nvGraphicFramePr>
        <p:xfrm>
          <a:off x="4084819" y="1186918"/>
          <a:ext cx="7571884" cy="552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339272" y="2980789"/>
            <a:ext cx="3406726" cy="23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56" y="3429001"/>
            <a:ext cx="2999436" cy="21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13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1335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Connected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A176EFB-B23D-4EA1-B9BD-1CE35F940FCF}"/>
              </a:ext>
            </a:extLst>
          </p:cNvPr>
          <p:cNvSpPr txBox="1">
            <a:spLocks/>
          </p:cNvSpPr>
          <p:nvPr/>
        </p:nvSpPr>
        <p:spPr>
          <a:xfrm>
            <a:off x="300984" y="1699050"/>
            <a:ext cx="4163905" cy="2496286"/>
          </a:xfrm>
          <a:prstGeom prst="rect">
            <a:avLst/>
          </a:prstGeom>
        </p:spPr>
        <p:txBody>
          <a:bodyPr lIns="179158" tIns="143326" rIns="179158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8483">
              <a:spcAft>
                <a:spcPts val="392"/>
              </a:spcAft>
              <a:buNone/>
              <a:defRPr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 APIs and </a:t>
            </a:r>
            <a:b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platform functionality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Over 150 built-in connectors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Hosted and managed within </a:t>
            </a:r>
            <a:b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the platform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Scales to meet your needs 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First class designer experience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Rapid development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68F904-8D3F-40D8-8E80-ED6BF7F5F297}"/>
              </a:ext>
            </a:extLst>
          </p:cNvPr>
          <p:cNvSpPr txBox="1">
            <a:spLocks/>
          </p:cNvSpPr>
          <p:nvPr/>
        </p:nvSpPr>
        <p:spPr>
          <a:xfrm>
            <a:off x="298276" y="4317254"/>
            <a:ext cx="4171022" cy="2289797"/>
          </a:xfrm>
          <a:prstGeom prst="rect">
            <a:avLst/>
          </a:prstGeom>
        </p:spPr>
        <p:txBody>
          <a:bodyPr vert="horz" wrap="square" lIns="179158" tIns="143326" rIns="179158" bIns="89567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8483">
              <a:spcBef>
                <a:spcPct val="20000"/>
              </a:spcBef>
              <a:spcAft>
                <a:spcPts val="392"/>
              </a:spcAft>
              <a:buClrTx/>
              <a:buNone/>
              <a:defRPr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connections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Authenticate once and reuse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Differentiate connection </a:t>
            </a:r>
            <a:b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configuration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Simple to deploy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Portal experience for managing </a:t>
            </a:r>
            <a:b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API Connections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8714" y="974"/>
            <a:ext cx="7963287" cy="6856055"/>
            <a:chOff x="4313508" y="497"/>
            <a:chExt cx="8122967" cy="6993533"/>
          </a:xfrm>
        </p:grpSpPr>
        <p:sp>
          <p:nvSpPr>
            <p:cNvPr id="2" name="Rectangle 1"/>
            <p:cNvSpPr/>
            <p:nvPr/>
          </p:nvSpPr>
          <p:spPr bwMode="auto">
            <a:xfrm>
              <a:off x="4313508" y="497"/>
              <a:ext cx="8122967" cy="6993533"/>
            </a:xfrm>
            <a:prstGeom prst="rect">
              <a:avLst/>
            </a:prstGeom>
            <a:solidFill>
              <a:srgbClr val="006FC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37" y="1636320"/>
              <a:ext cx="6633046" cy="3721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351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75" y="488"/>
            <a:ext cx="5490339" cy="6862924"/>
          </a:xfrm>
          <a:prstGeom prst="rect">
            <a:avLst/>
          </a:prstGeom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456265" y="1601067"/>
            <a:ext cx="6176248" cy="2649656"/>
          </a:xfrm>
          <a:prstGeom prst="rect">
            <a:avLst/>
          </a:prstGeom>
          <a:noFill/>
        </p:spPr>
        <p:txBody>
          <a:bodyPr wrap="square" lIns="179285" tIns="143428" rIns="179285" bIns="143428" numCol="3" rtlCol="0">
            <a:noAutofit/>
          </a:bodyPr>
          <a:lstStyle/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Box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Chatter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Dropbox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HD Insight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Slack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Media Services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OneDrive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SharePoint 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SQL Azure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Office 365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QuickBooks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</a:rPr>
              <a:t>SalesForce</a:t>
            </a: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Sugar CRM 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Dynamics CRM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Service Bus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Storage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Timer / Recurrence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</a:rPr>
              <a:t>Twilio</a:t>
            </a: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Twitter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Web Jobs 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Yammer</a:t>
            </a:r>
          </a:p>
          <a:p>
            <a:pPr>
              <a:spcAft>
                <a:spcPts val="147"/>
              </a:spcAft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3132" y="4867564"/>
            <a:ext cx="1750818" cy="124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HTTP, HTTPS 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FTP, SFTP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POP3/IMAP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SMTP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File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Delay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837" y="4867564"/>
            <a:ext cx="4151825" cy="143590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Batching / </a:t>
            </a:r>
            <a:r>
              <a:rPr lang="en-US" sz="1176" dirty="0" err="1">
                <a:solidFill>
                  <a:srgbClr val="FFFFFF"/>
                </a:solidFill>
              </a:rPr>
              <a:t>Debatching</a:t>
            </a: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Validate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Extract (XPath)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Transform (+Mapper)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Convert (XML-JSON)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Convert (XML-FF)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X12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EDIFACT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AS2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TPM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Rules Engine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Flat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955" y="1346034"/>
            <a:ext cx="611065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solidFill>
                  <a:srgbClr val="FFFFFF"/>
                </a:solidFill>
              </a:rPr>
              <a:t>SaaS</a:t>
            </a:r>
            <a:endParaRPr lang="en-US" sz="2353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132" y="4481788"/>
            <a:ext cx="1039387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65" dirty="0">
                <a:solidFill>
                  <a:srgbClr val="FFFFFF"/>
                </a:solidFill>
              </a:rPr>
              <a:t>Protocols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813" y="4495367"/>
            <a:ext cx="2448042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solidFill>
                  <a:srgbClr val="FFFFFF"/>
                </a:solidFill>
              </a:rPr>
              <a:t>BizTalk Messaging &amp; B2B</a:t>
            </a:r>
            <a:endParaRPr lang="en-US" sz="2353" dirty="0">
              <a:solidFill>
                <a:srgbClr val="FFFFFF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6265" y="283555"/>
            <a:ext cx="6176249" cy="83761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921" b="1" dirty="0">
                <a:solidFill>
                  <a:schemeClr val="bg1"/>
                </a:solidFill>
              </a:rPr>
              <a:t>Built-in API Connectors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59" y="451462"/>
            <a:ext cx="669704" cy="6697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50899" y="1346034"/>
            <a:ext cx="795411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solidFill>
                  <a:srgbClr val="FFFFFF"/>
                </a:solidFill>
              </a:rPr>
              <a:t>Hybrid</a:t>
            </a:r>
            <a:endParaRPr lang="en-US" sz="2353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0298" y="1601068"/>
            <a:ext cx="2218617" cy="18270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IBM DB2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Informix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</a:rPr>
              <a:t>Websphere</a:t>
            </a:r>
            <a:r>
              <a:rPr lang="en-US" sz="1176" dirty="0">
                <a:solidFill>
                  <a:srgbClr val="FFFFFF"/>
                </a:solidFill>
              </a:rPr>
              <a:t> MQ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SQL Server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SharePoint Server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Oracle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SAP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Hybrid Connectivity</a:t>
            </a:r>
          </a:p>
        </p:txBody>
      </p:sp>
    </p:spTree>
    <p:extLst>
      <p:ext uri="{BB962C8B-B14F-4D97-AF65-F5344CB8AC3E}">
        <p14:creationId xmlns:p14="http://schemas.microsoft.com/office/powerpoint/2010/main" val="108414684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2077" y="-11623"/>
            <a:ext cx="4227848" cy="68691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67" y="974"/>
            <a:ext cx="3585189" cy="6856055"/>
          </a:xfrm>
        </p:spPr>
        <p:txBody>
          <a:bodyPr anchor="ctr" anchorCtr="0"/>
          <a:lstStyle/>
          <a:p>
            <a:r>
              <a:rPr lang="en-NZ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Logic Apps connects everything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151013" y="2449774"/>
            <a:ext cx="0" cy="1285322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71" name="Group 70"/>
          <p:cNvGrpSpPr/>
          <p:nvPr/>
        </p:nvGrpSpPr>
        <p:grpSpPr>
          <a:xfrm>
            <a:off x="7333145" y="3887476"/>
            <a:ext cx="1692198" cy="892390"/>
            <a:chOff x="7649759" y="3473718"/>
            <a:chExt cx="1692678" cy="892645"/>
          </a:xfrm>
        </p:grpSpPr>
        <p:sp>
          <p:nvSpPr>
            <p:cNvPr id="72" name="TextBox 71"/>
            <p:cNvSpPr txBox="1"/>
            <p:nvPr/>
          </p:nvSpPr>
          <p:spPr>
            <a:xfrm>
              <a:off x="7649759" y="3978710"/>
              <a:ext cx="1692678" cy="3876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64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399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 Semilight"/>
                </a:rPr>
                <a:t>On-premises data gateway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8213450" y="3473718"/>
              <a:ext cx="556534" cy="447498"/>
              <a:chOff x="8134076" y="3465305"/>
              <a:chExt cx="556534" cy="447498"/>
            </a:xfrm>
          </p:grpSpPr>
          <p:sp>
            <p:nvSpPr>
              <p:cNvPr id="74" name="Freeform 128"/>
              <p:cNvSpPr>
                <a:spLocks noChangeAspect="1"/>
              </p:cNvSpPr>
              <p:nvPr/>
            </p:nvSpPr>
            <p:spPr bwMode="white">
              <a:xfrm>
                <a:off x="8134076" y="3465305"/>
                <a:ext cx="556534" cy="307438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noFill/>
              <a:ln w="34925">
                <a:solidFill>
                  <a:srgbClr val="0078D7"/>
                </a:solidFill>
              </a:ln>
            </p:spPr>
            <p:txBody>
              <a:bodyPr vert="horz" wrap="square" lIns="91414" tIns="45707" rIns="91414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28">
                  <a:defRPr/>
                </a:pPr>
                <a:endParaRPr lang="en-US" sz="1801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8371887" y="3733781"/>
                <a:ext cx="83932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3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8412536" y="3632683"/>
                <a:ext cx="0" cy="28012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78D7"/>
                </a:solidFill>
                <a:prstDash val="solid"/>
                <a:headEnd type="triangle" w="med" len="sm"/>
                <a:tailEnd type="triangle" w="med" len="sm"/>
              </a:ln>
              <a:effectLst/>
            </p:spPr>
          </p:cxnSp>
        </p:grpSp>
      </p:grpSp>
      <p:grpSp>
        <p:nvGrpSpPr>
          <p:cNvPr id="87" name="Group 86"/>
          <p:cNvGrpSpPr/>
          <p:nvPr/>
        </p:nvGrpSpPr>
        <p:grpSpPr>
          <a:xfrm>
            <a:off x="6209423" y="444663"/>
            <a:ext cx="1552129" cy="2683749"/>
            <a:chOff x="6491421" y="881592"/>
            <a:chExt cx="1552569" cy="2684511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>
            <a:xfrm flipH="1">
              <a:off x="6505756" y="881592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>
            <a:xfrm flipH="1">
              <a:off x="6505756" y="1744662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H="1">
              <a:off x="6491421" y="2735262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>
            <a:xfrm flipH="1">
              <a:off x="6491421" y="3566099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>
            <a:xfrm flipH="1">
              <a:off x="7274873" y="2227262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5730221" y="4802180"/>
            <a:ext cx="6137954" cy="1904295"/>
            <a:chOff x="5920455" y="4640426"/>
            <a:chExt cx="6139696" cy="1904837"/>
          </a:xfrm>
        </p:grpSpPr>
        <p:sp>
          <p:nvSpPr>
            <p:cNvPr id="95" name="TextBox 94"/>
            <p:cNvSpPr txBox="1"/>
            <p:nvPr/>
          </p:nvSpPr>
          <p:spPr>
            <a:xfrm>
              <a:off x="10693372" y="6175409"/>
              <a:ext cx="461714" cy="2770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164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00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 Semilight"/>
                </a:rPr>
                <a:t>BizTalk</a:t>
              </a:r>
              <a:br>
                <a:rPr lang="en-US" sz="1000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1000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 Semilight"/>
                </a:rPr>
                <a:t>Server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920455" y="4640426"/>
              <a:ext cx="6139696" cy="1904837"/>
              <a:chOff x="5920455" y="4640426"/>
              <a:chExt cx="6139696" cy="190483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152126" y="4640426"/>
                <a:ext cx="4765025" cy="1079340"/>
                <a:chOff x="5949012" y="4376269"/>
                <a:chExt cx="4765025" cy="1079340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8171480" y="4376269"/>
                  <a:ext cx="0" cy="30066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49012" y="4675445"/>
                  <a:ext cx="2565836" cy="291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5960444" y="4681110"/>
                  <a:ext cx="0" cy="77449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7930493" y="4668721"/>
                  <a:ext cx="0" cy="77449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10698892" y="4675445"/>
                  <a:ext cx="0" cy="64008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8440231" y="4678362"/>
                  <a:ext cx="2273806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5920455" y="5335009"/>
                <a:ext cx="6139696" cy="1210254"/>
                <a:chOff x="5920455" y="5335009"/>
                <a:chExt cx="6139696" cy="1210254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6569553" y="5335009"/>
                  <a:ext cx="5490598" cy="1210254"/>
                  <a:chOff x="6366439" y="5070852"/>
                  <a:chExt cx="5490598" cy="1210254"/>
                </a:xfrm>
              </p:grpSpPr>
              <p:sp>
                <p:nvSpPr>
                  <p:cNvPr id="101" name="Freeform 5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6366439" y="5070852"/>
                    <a:ext cx="1259211" cy="252411"/>
                  </a:xfrm>
                  <a:custGeom>
                    <a:avLst/>
                    <a:gdLst>
                      <a:gd name="T0" fmla="*/ 437 w 1686"/>
                      <a:gd name="T1" fmla="*/ 261 h 336"/>
                      <a:gd name="T2" fmla="*/ 516 w 1686"/>
                      <a:gd name="T3" fmla="*/ 200 h 336"/>
                      <a:gd name="T4" fmla="*/ 501 w 1686"/>
                      <a:gd name="T5" fmla="*/ 64 h 336"/>
                      <a:gd name="T6" fmla="*/ 462 w 1686"/>
                      <a:gd name="T7" fmla="*/ 116 h 336"/>
                      <a:gd name="T8" fmla="*/ 549 w 1686"/>
                      <a:gd name="T9" fmla="*/ 218 h 336"/>
                      <a:gd name="T10" fmla="*/ 613 w 1686"/>
                      <a:gd name="T11" fmla="*/ 155 h 336"/>
                      <a:gd name="T12" fmla="*/ 602 w 1686"/>
                      <a:gd name="T13" fmla="*/ 56 h 336"/>
                      <a:gd name="T14" fmla="*/ 698 w 1686"/>
                      <a:gd name="T15" fmla="*/ 269 h 336"/>
                      <a:gd name="T16" fmla="*/ 768 w 1686"/>
                      <a:gd name="T17" fmla="*/ 273 h 336"/>
                      <a:gd name="T18" fmla="*/ 783 w 1686"/>
                      <a:gd name="T19" fmla="*/ 142 h 336"/>
                      <a:gd name="T20" fmla="*/ 836 w 1686"/>
                      <a:gd name="T21" fmla="*/ 176 h 336"/>
                      <a:gd name="T22" fmla="*/ 745 w 1686"/>
                      <a:gd name="T23" fmla="*/ 229 h 336"/>
                      <a:gd name="T24" fmla="*/ 813 w 1686"/>
                      <a:gd name="T25" fmla="*/ 196 h 336"/>
                      <a:gd name="T26" fmla="*/ 894 w 1686"/>
                      <a:gd name="T27" fmla="*/ 269 h 336"/>
                      <a:gd name="T28" fmla="*/ 895 w 1686"/>
                      <a:gd name="T29" fmla="*/ 155 h 336"/>
                      <a:gd name="T30" fmla="*/ 1075 w 1686"/>
                      <a:gd name="T31" fmla="*/ 203 h 336"/>
                      <a:gd name="T32" fmla="*/ 1064 w 1686"/>
                      <a:gd name="T33" fmla="*/ 259 h 336"/>
                      <a:gd name="T34" fmla="*/ 982 w 1686"/>
                      <a:gd name="T35" fmla="*/ 132 h 336"/>
                      <a:gd name="T36" fmla="*/ 1051 w 1686"/>
                      <a:gd name="T37" fmla="*/ 184 h 336"/>
                      <a:gd name="T38" fmla="*/ 1051 w 1686"/>
                      <a:gd name="T39" fmla="*/ 184 h 336"/>
                      <a:gd name="T40" fmla="*/ 1127 w 1686"/>
                      <a:gd name="T41" fmla="*/ 269 h 336"/>
                      <a:gd name="T42" fmla="*/ 1227 w 1686"/>
                      <a:gd name="T43" fmla="*/ 128 h 336"/>
                      <a:gd name="T44" fmla="*/ 1152 w 1686"/>
                      <a:gd name="T45" fmla="*/ 172 h 336"/>
                      <a:gd name="T46" fmla="*/ 1302 w 1686"/>
                      <a:gd name="T47" fmla="*/ 273 h 336"/>
                      <a:gd name="T48" fmla="*/ 1356 w 1686"/>
                      <a:gd name="T49" fmla="*/ 142 h 336"/>
                      <a:gd name="T50" fmla="*/ 1269 w 1686"/>
                      <a:gd name="T51" fmla="*/ 156 h 336"/>
                      <a:gd name="T52" fmla="*/ 1351 w 1686"/>
                      <a:gd name="T53" fmla="*/ 198 h 336"/>
                      <a:gd name="T54" fmla="*/ 1399 w 1686"/>
                      <a:gd name="T55" fmla="*/ 74 h 336"/>
                      <a:gd name="T56" fmla="*/ 1425 w 1686"/>
                      <a:gd name="T57" fmla="*/ 269 h 336"/>
                      <a:gd name="T58" fmla="*/ 1584 w 1686"/>
                      <a:gd name="T59" fmla="*/ 269 h 336"/>
                      <a:gd name="T60" fmla="*/ 1487 w 1686"/>
                      <a:gd name="T61" fmla="*/ 187 h 336"/>
                      <a:gd name="T62" fmla="*/ 1487 w 1686"/>
                      <a:gd name="T63" fmla="*/ 149 h 336"/>
                      <a:gd name="T64" fmla="*/ 1584 w 1686"/>
                      <a:gd name="T65" fmla="*/ 269 h 336"/>
                      <a:gd name="T66" fmla="*/ 1602 w 1686"/>
                      <a:gd name="T67" fmla="*/ 145 h 336"/>
                      <a:gd name="T68" fmla="*/ 1650 w 1686"/>
                      <a:gd name="T69" fmla="*/ 125 h 336"/>
                      <a:gd name="T70" fmla="*/ 1655 w 1686"/>
                      <a:gd name="T71" fmla="*/ 247 h 336"/>
                      <a:gd name="T72" fmla="*/ 0 w 1686"/>
                      <a:gd name="T73" fmla="*/ 301 h 336"/>
                      <a:gd name="T74" fmla="*/ 85 w 1686"/>
                      <a:gd name="T75" fmla="*/ 99 h 336"/>
                      <a:gd name="T76" fmla="*/ 58 w 1686"/>
                      <a:gd name="T77" fmla="*/ 123 h 336"/>
                      <a:gd name="T78" fmla="*/ 68 w 1686"/>
                      <a:gd name="T79" fmla="*/ 170 h 336"/>
                      <a:gd name="T80" fmla="*/ 93 w 1686"/>
                      <a:gd name="T81" fmla="*/ 189 h 336"/>
                      <a:gd name="T82" fmla="*/ 98 w 1686"/>
                      <a:gd name="T83" fmla="*/ 204 h 336"/>
                      <a:gd name="T84" fmla="*/ 90 w 1686"/>
                      <a:gd name="T85" fmla="*/ 214 h 336"/>
                      <a:gd name="T86" fmla="*/ 62 w 1686"/>
                      <a:gd name="T87" fmla="*/ 206 h 336"/>
                      <a:gd name="T88" fmla="*/ 74 w 1686"/>
                      <a:gd name="T89" fmla="*/ 238 h 336"/>
                      <a:gd name="T90" fmla="*/ 115 w 1686"/>
                      <a:gd name="T91" fmla="*/ 227 h 336"/>
                      <a:gd name="T92" fmla="*/ 124 w 1686"/>
                      <a:gd name="T93" fmla="*/ 192 h 336"/>
                      <a:gd name="T94" fmla="*/ 108 w 1686"/>
                      <a:gd name="T95" fmla="*/ 165 h 336"/>
                      <a:gd name="T96" fmla="*/ 85 w 1686"/>
                      <a:gd name="T97" fmla="*/ 149 h 336"/>
                      <a:gd name="T98" fmla="*/ 79 w 1686"/>
                      <a:gd name="T99" fmla="*/ 136 h 336"/>
                      <a:gd name="T100" fmla="*/ 86 w 1686"/>
                      <a:gd name="T101" fmla="*/ 124 h 336"/>
                      <a:gd name="T102" fmla="*/ 107 w 1686"/>
                      <a:gd name="T103" fmla="*/ 124 h 336"/>
                      <a:gd name="T104" fmla="*/ 107 w 1686"/>
                      <a:gd name="T105" fmla="*/ 98 h 336"/>
                      <a:gd name="T106" fmla="*/ 270 w 1686"/>
                      <a:gd name="T107" fmla="*/ 86 h 336"/>
                      <a:gd name="T108" fmla="*/ 238 w 1686"/>
                      <a:gd name="T109" fmla="*/ 113 h 336"/>
                      <a:gd name="T110" fmla="*/ 262 w 1686"/>
                      <a:gd name="T111" fmla="*/ 235 h 336"/>
                      <a:gd name="T112" fmla="*/ 270 w 1686"/>
                      <a:gd name="T113" fmla="*/ 257 h 336"/>
                      <a:gd name="T114" fmla="*/ 324 w 1686"/>
                      <a:gd name="T115" fmla="*/ 1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686" h="336">
                        <a:moveTo>
                          <a:pt x="549" y="218"/>
                        </a:moveTo>
                        <a:cubicBezTo>
                          <a:pt x="549" y="235"/>
                          <a:pt x="543" y="249"/>
                          <a:pt x="531" y="258"/>
                        </a:cubicBezTo>
                        <a:cubicBezTo>
                          <a:pt x="519" y="268"/>
                          <a:pt x="503" y="273"/>
                          <a:pt x="482" y="273"/>
                        </a:cubicBezTo>
                        <a:cubicBezTo>
                          <a:pt x="475" y="273"/>
                          <a:pt x="466" y="272"/>
                          <a:pt x="457" y="269"/>
                        </a:cubicBezTo>
                        <a:cubicBezTo>
                          <a:pt x="447" y="267"/>
                          <a:pt x="441" y="264"/>
                          <a:pt x="437" y="261"/>
                        </a:cubicBezTo>
                        <a:cubicBezTo>
                          <a:pt x="437" y="233"/>
                          <a:pt x="437" y="233"/>
                          <a:pt x="437" y="233"/>
                        </a:cubicBezTo>
                        <a:cubicBezTo>
                          <a:pt x="442" y="238"/>
                          <a:pt x="450" y="243"/>
                          <a:pt x="459" y="246"/>
                        </a:cubicBezTo>
                        <a:cubicBezTo>
                          <a:pt x="469" y="250"/>
                          <a:pt x="477" y="251"/>
                          <a:pt x="485" y="251"/>
                        </a:cubicBezTo>
                        <a:cubicBezTo>
                          <a:pt x="511" y="251"/>
                          <a:pt x="524" y="241"/>
                          <a:pt x="524" y="221"/>
                        </a:cubicBezTo>
                        <a:cubicBezTo>
                          <a:pt x="524" y="213"/>
                          <a:pt x="521" y="206"/>
                          <a:pt x="516" y="200"/>
                        </a:cubicBezTo>
                        <a:cubicBezTo>
                          <a:pt x="510" y="193"/>
                          <a:pt x="499" y="186"/>
                          <a:pt x="482" y="176"/>
                        </a:cubicBezTo>
                        <a:cubicBezTo>
                          <a:pt x="465" y="166"/>
                          <a:pt x="454" y="157"/>
                          <a:pt x="447" y="149"/>
                        </a:cubicBezTo>
                        <a:cubicBezTo>
                          <a:pt x="440" y="141"/>
                          <a:pt x="437" y="130"/>
                          <a:pt x="437" y="118"/>
                        </a:cubicBezTo>
                        <a:cubicBezTo>
                          <a:pt x="437" y="102"/>
                          <a:pt x="443" y="89"/>
                          <a:pt x="455" y="79"/>
                        </a:cubicBezTo>
                        <a:cubicBezTo>
                          <a:pt x="467" y="69"/>
                          <a:pt x="482" y="64"/>
                          <a:pt x="501" y="64"/>
                        </a:cubicBezTo>
                        <a:cubicBezTo>
                          <a:pt x="519" y="64"/>
                          <a:pt x="532" y="67"/>
                          <a:pt x="541" y="71"/>
                        </a:cubicBezTo>
                        <a:cubicBezTo>
                          <a:pt x="541" y="98"/>
                          <a:pt x="541" y="98"/>
                          <a:pt x="541" y="98"/>
                        </a:cubicBezTo>
                        <a:cubicBezTo>
                          <a:pt x="530" y="90"/>
                          <a:pt x="517" y="86"/>
                          <a:pt x="500" y="86"/>
                        </a:cubicBezTo>
                        <a:cubicBezTo>
                          <a:pt x="489" y="86"/>
                          <a:pt x="479" y="88"/>
                          <a:pt x="472" y="94"/>
                        </a:cubicBezTo>
                        <a:cubicBezTo>
                          <a:pt x="465" y="99"/>
                          <a:pt x="462" y="107"/>
                          <a:pt x="462" y="116"/>
                        </a:cubicBezTo>
                        <a:cubicBezTo>
                          <a:pt x="462" y="123"/>
                          <a:pt x="463" y="128"/>
                          <a:pt x="465" y="132"/>
                        </a:cubicBezTo>
                        <a:cubicBezTo>
                          <a:pt x="467" y="136"/>
                          <a:pt x="471" y="140"/>
                          <a:pt x="476" y="144"/>
                        </a:cubicBezTo>
                        <a:cubicBezTo>
                          <a:pt x="481" y="148"/>
                          <a:pt x="489" y="153"/>
                          <a:pt x="501" y="160"/>
                        </a:cubicBezTo>
                        <a:cubicBezTo>
                          <a:pt x="519" y="170"/>
                          <a:pt x="531" y="179"/>
                          <a:pt x="538" y="188"/>
                        </a:cubicBezTo>
                        <a:cubicBezTo>
                          <a:pt x="546" y="197"/>
                          <a:pt x="549" y="207"/>
                          <a:pt x="549" y="218"/>
                        </a:cubicBezTo>
                        <a:close/>
                        <a:moveTo>
                          <a:pt x="698" y="269"/>
                        </a:moveTo>
                        <a:cubicBezTo>
                          <a:pt x="675" y="269"/>
                          <a:pt x="675" y="269"/>
                          <a:pt x="675" y="269"/>
                        </a:cubicBezTo>
                        <a:cubicBezTo>
                          <a:pt x="675" y="186"/>
                          <a:pt x="675" y="186"/>
                          <a:pt x="675" y="186"/>
                        </a:cubicBezTo>
                        <a:cubicBezTo>
                          <a:pt x="675" y="156"/>
                          <a:pt x="664" y="142"/>
                          <a:pt x="641" y="142"/>
                        </a:cubicBezTo>
                        <a:cubicBezTo>
                          <a:pt x="630" y="142"/>
                          <a:pt x="620" y="146"/>
                          <a:pt x="613" y="155"/>
                        </a:cubicBezTo>
                        <a:cubicBezTo>
                          <a:pt x="605" y="163"/>
                          <a:pt x="602" y="174"/>
                          <a:pt x="602" y="188"/>
                        </a:cubicBezTo>
                        <a:cubicBezTo>
                          <a:pt x="602" y="269"/>
                          <a:pt x="602" y="269"/>
                          <a:pt x="602" y="269"/>
                        </a:cubicBezTo>
                        <a:cubicBezTo>
                          <a:pt x="578" y="269"/>
                          <a:pt x="578" y="269"/>
                          <a:pt x="578" y="269"/>
                        </a:cubicBezTo>
                        <a:cubicBezTo>
                          <a:pt x="578" y="56"/>
                          <a:pt x="578" y="56"/>
                          <a:pt x="578" y="56"/>
                        </a:cubicBezTo>
                        <a:cubicBezTo>
                          <a:pt x="602" y="56"/>
                          <a:pt x="602" y="56"/>
                          <a:pt x="602" y="56"/>
                        </a:cubicBezTo>
                        <a:cubicBezTo>
                          <a:pt x="602" y="149"/>
                          <a:pt x="602" y="149"/>
                          <a:pt x="602" y="149"/>
                        </a:cubicBezTo>
                        <a:cubicBezTo>
                          <a:pt x="602" y="149"/>
                          <a:pt x="602" y="149"/>
                          <a:pt x="602" y="149"/>
                        </a:cubicBezTo>
                        <a:cubicBezTo>
                          <a:pt x="613" y="131"/>
                          <a:pt x="629" y="122"/>
                          <a:pt x="649" y="122"/>
                        </a:cubicBezTo>
                        <a:cubicBezTo>
                          <a:pt x="682" y="122"/>
                          <a:pt x="698" y="141"/>
                          <a:pt x="698" y="181"/>
                        </a:cubicBezTo>
                        <a:lnTo>
                          <a:pt x="698" y="269"/>
                        </a:lnTo>
                        <a:close/>
                        <a:moveTo>
                          <a:pt x="836" y="269"/>
                        </a:moveTo>
                        <a:cubicBezTo>
                          <a:pt x="813" y="269"/>
                          <a:pt x="813" y="269"/>
                          <a:pt x="813" y="269"/>
                        </a:cubicBezTo>
                        <a:cubicBezTo>
                          <a:pt x="813" y="247"/>
                          <a:pt x="813" y="247"/>
                          <a:pt x="813" y="247"/>
                        </a:cubicBezTo>
                        <a:cubicBezTo>
                          <a:pt x="812" y="247"/>
                          <a:pt x="812" y="247"/>
                          <a:pt x="812" y="247"/>
                        </a:cubicBezTo>
                        <a:cubicBezTo>
                          <a:pt x="802" y="264"/>
                          <a:pt x="787" y="273"/>
                          <a:pt x="768" y="273"/>
                        </a:cubicBezTo>
                        <a:cubicBezTo>
                          <a:pt x="754" y="273"/>
                          <a:pt x="743" y="269"/>
                          <a:pt x="734" y="262"/>
                        </a:cubicBezTo>
                        <a:cubicBezTo>
                          <a:pt x="726" y="254"/>
                          <a:pt x="722" y="244"/>
                          <a:pt x="722" y="231"/>
                        </a:cubicBezTo>
                        <a:cubicBezTo>
                          <a:pt x="722" y="204"/>
                          <a:pt x="738" y="189"/>
                          <a:pt x="769" y="184"/>
                        </a:cubicBezTo>
                        <a:cubicBezTo>
                          <a:pt x="813" y="178"/>
                          <a:pt x="813" y="178"/>
                          <a:pt x="813" y="178"/>
                        </a:cubicBezTo>
                        <a:cubicBezTo>
                          <a:pt x="813" y="154"/>
                          <a:pt x="803" y="142"/>
                          <a:pt x="783" y="142"/>
                        </a:cubicBezTo>
                        <a:cubicBezTo>
                          <a:pt x="766" y="142"/>
                          <a:pt x="750" y="147"/>
                          <a:pt x="736" y="159"/>
                        </a:cubicBezTo>
                        <a:cubicBezTo>
                          <a:pt x="736" y="135"/>
                          <a:pt x="736" y="135"/>
                          <a:pt x="736" y="135"/>
                        </a:cubicBezTo>
                        <a:cubicBezTo>
                          <a:pt x="740" y="132"/>
                          <a:pt x="747" y="129"/>
                          <a:pt x="758" y="126"/>
                        </a:cubicBezTo>
                        <a:cubicBezTo>
                          <a:pt x="768" y="123"/>
                          <a:pt x="777" y="122"/>
                          <a:pt x="785" y="122"/>
                        </a:cubicBezTo>
                        <a:cubicBezTo>
                          <a:pt x="819" y="122"/>
                          <a:pt x="836" y="140"/>
                          <a:pt x="836" y="176"/>
                        </a:cubicBezTo>
                        <a:lnTo>
                          <a:pt x="836" y="269"/>
                        </a:lnTo>
                        <a:close/>
                        <a:moveTo>
                          <a:pt x="813" y="196"/>
                        </a:moveTo>
                        <a:cubicBezTo>
                          <a:pt x="778" y="201"/>
                          <a:pt x="778" y="201"/>
                          <a:pt x="778" y="201"/>
                        </a:cubicBezTo>
                        <a:cubicBezTo>
                          <a:pt x="766" y="203"/>
                          <a:pt x="757" y="206"/>
                          <a:pt x="753" y="210"/>
                        </a:cubicBezTo>
                        <a:cubicBezTo>
                          <a:pt x="748" y="214"/>
                          <a:pt x="745" y="220"/>
                          <a:pt x="745" y="229"/>
                        </a:cubicBezTo>
                        <a:cubicBezTo>
                          <a:pt x="745" y="236"/>
                          <a:pt x="748" y="242"/>
                          <a:pt x="753" y="247"/>
                        </a:cubicBezTo>
                        <a:cubicBezTo>
                          <a:pt x="758" y="251"/>
                          <a:pt x="765" y="253"/>
                          <a:pt x="773" y="253"/>
                        </a:cubicBezTo>
                        <a:cubicBezTo>
                          <a:pt x="784" y="253"/>
                          <a:pt x="794" y="249"/>
                          <a:pt x="801" y="241"/>
                        </a:cubicBezTo>
                        <a:cubicBezTo>
                          <a:pt x="809" y="233"/>
                          <a:pt x="813" y="223"/>
                          <a:pt x="813" y="211"/>
                        </a:cubicBezTo>
                        <a:lnTo>
                          <a:pt x="813" y="196"/>
                        </a:lnTo>
                        <a:close/>
                        <a:moveTo>
                          <a:pt x="946" y="149"/>
                        </a:moveTo>
                        <a:cubicBezTo>
                          <a:pt x="942" y="146"/>
                          <a:pt x="936" y="144"/>
                          <a:pt x="929" y="144"/>
                        </a:cubicBezTo>
                        <a:cubicBezTo>
                          <a:pt x="919" y="144"/>
                          <a:pt x="910" y="149"/>
                          <a:pt x="904" y="158"/>
                        </a:cubicBezTo>
                        <a:cubicBezTo>
                          <a:pt x="898" y="168"/>
                          <a:pt x="894" y="181"/>
                          <a:pt x="894" y="196"/>
                        </a:cubicBezTo>
                        <a:cubicBezTo>
                          <a:pt x="894" y="269"/>
                          <a:pt x="894" y="269"/>
                          <a:pt x="894" y="269"/>
                        </a:cubicBezTo>
                        <a:cubicBezTo>
                          <a:pt x="871" y="269"/>
                          <a:pt x="871" y="269"/>
                          <a:pt x="871" y="269"/>
                        </a:cubicBezTo>
                        <a:cubicBezTo>
                          <a:pt x="871" y="125"/>
                          <a:pt x="871" y="125"/>
                          <a:pt x="871" y="125"/>
                        </a:cubicBezTo>
                        <a:cubicBezTo>
                          <a:pt x="894" y="125"/>
                          <a:pt x="894" y="125"/>
                          <a:pt x="894" y="125"/>
                        </a:cubicBezTo>
                        <a:cubicBezTo>
                          <a:pt x="894" y="155"/>
                          <a:pt x="894" y="155"/>
                          <a:pt x="894" y="155"/>
                        </a:cubicBezTo>
                        <a:cubicBezTo>
                          <a:pt x="895" y="155"/>
                          <a:pt x="895" y="155"/>
                          <a:pt x="895" y="155"/>
                        </a:cubicBezTo>
                        <a:cubicBezTo>
                          <a:pt x="898" y="145"/>
                          <a:pt x="903" y="137"/>
                          <a:pt x="910" y="131"/>
                        </a:cubicBezTo>
                        <a:cubicBezTo>
                          <a:pt x="916" y="126"/>
                          <a:pt x="924" y="123"/>
                          <a:pt x="933" y="123"/>
                        </a:cubicBezTo>
                        <a:cubicBezTo>
                          <a:pt x="939" y="123"/>
                          <a:pt x="943" y="123"/>
                          <a:pt x="946" y="125"/>
                        </a:cubicBezTo>
                        <a:lnTo>
                          <a:pt x="946" y="149"/>
                        </a:lnTo>
                        <a:close/>
                        <a:moveTo>
                          <a:pt x="1075" y="203"/>
                        </a:moveTo>
                        <a:cubicBezTo>
                          <a:pt x="973" y="203"/>
                          <a:pt x="973" y="203"/>
                          <a:pt x="973" y="203"/>
                        </a:cubicBezTo>
                        <a:cubicBezTo>
                          <a:pt x="973" y="219"/>
                          <a:pt x="978" y="232"/>
                          <a:pt x="986" y="240"/>
                        </a:cubicBezTo>
                        <a:cubicBezTo>
                          <a:pt x="994" y="249"/>
                          <a:pt x="1005" y="253"/>
                          <a:pt x="1020" y="253"/>
                        </a:cubicBezTo>
                        <a:cubicBezTo>
                          <a:pt x="1036" y="253"/>
                          <a:pt x="1051" y="248"/>
                          <a:pt x="1064" y="237"/>
                        </a:cubicBezTo>
                        <a:cubicBezTo>
                          <a:pt x="1064" y="259"/>
                          <a:pt x="1064" y="259"/>
                          <a:pt x="1064" y="259"/>
                        </a:cubicBezTo>
                        <a:cubicBezTo>
                          <a:pt x="1052" y="268"/>
                          <a:pt x="1035" y="273"/>
                          <a:pt x="1014" y="273"/>
                        </a:cubicBezTo>
                        <a:cubicBezTo>
                          <a:pt x="994" y="273"/>
                          <a:pt x="978" y="266"/>
                          <a:pt x="966" y="253"/>
                        </a:cubicBezTo>
                        <a:cubicBezTo>
                          <a:pt x="955" y="240"/>
                          <a:pt x="949" y="221"/>
                          <a:pt x="949" y="198"/>
                        </a:cubicBezTo>
                        <a:cubicBezTo>
                          <a:pt x="949" y="184"/>
                          <a:pt x="952" y="171"/>
                          <a:pt x="958" y="159"/>
                        </a:cubicBezTo>
                        <a:cubicBezTo>
                          <a:pt x="963" y="147"/>
                          <a:pt x="971" y="138"/>
                          <a:pt x="982" y="132"/>
                        </a:cubicBezTo>
                        <a:cubicBezTo>
                          <a:pt x="992" y="125"/>
                          <a:pt x="1003" y="122"/>
                          <a:pt x="1015" y="122"/>
                        </a:cubicBezTo>
                        <a:cubicBezTo>
                          <a:pt x="1034" y="122"/>
                          <a:pt x="1048" y="128"/>
                          <a:pt x="1059" y="140"/>
                        </a:cubicBezTo>
                        <a:cubicBezTo>
                          <a:pt x="1069" y="152"/>
                          <a:pt x="1075" y="169"/>
                          <a:pt x="1075" y="191"/>
                        </a:cubicBezTo>
                        <a:lnTo>
                          <a:pt x="1075" y="203"/>
                        </a:lnTo>
                        <a:close/>
                        <a:moveTo>
                          <a:pt x="1051" y="184"/>
                        </a:moveTo>
                        <a:cubicBezTo>
                          <a:pt x="1051" y="170"/>
                          <a:pt x="1048" y="160"/>
                          <a:pt x="1041" y="153"/>
                        </a:cubicBezTo>
                        <a:cubicBezTo>
                          <a:pt x="1035" y="145"/>
                          <a:pt x="1026" y="142"/>
                          <a:pt x="1015" y="142"/>
                        </a:cubicBezTo>
                        <a:cubicBezTo>
                          <a:pt x="1004" y="142"/>
                          <a:pt x="995" y="145"/>
                          <a:pt x="988" y="153"/>
                        </a:cubicBezTo>
                        <a:cubicBezTo>
                          <a:pt x="980" y="161"/>
                          <a:pt x="975" y="171"/>
                          <a:pt x="973" y="184"/>
                        </a:cubicBezTo>
                        <a:lnTo>
                          <a:pt x="1051" y="184"/>
                        </a:lnTo>
                        <a:close/>
                        <a:moveTo>
                          <a:pt x="1227" y="128"/>
                        </a:moveTo>
                        <a:cubicBezTo>
                          <a:pt x="1227" y="147"/>
                          <a:pt x="1220" y="163"/>
                          <a:pt x="1207" y="175"/>
                        </a:cubicBezTo>
                        <a:cubicBezTo>
                          <a:pt x="1193" y="187"/>
                          <a:pt x="1176" y="193"/>
                          <a:pt x="1154" y="193"/>
                        </a:cubicBezTo>
                        <a:cubicBezTo>
                          <a:pt x="1127" y="193"/>
                          <a:pt x="1127" y="193"/>
                          <a:pt x="1127" y="193"/>
                        </a:cubicBezTo>
                        <a:cubicBezTo>
                          <a:pt x="1127" y="269"/>
                          <a:pt x="1127" y="269"/>
                          <a:pt x="1127" y="269"/>
                        </a:cubicBezTo>
                        <a:cubicBezTo>
                          <a:pt x="1104" y="269"/>
                          <a:pt x="1104" y="269"/>
                          <a:pt x="1104" y="269"/>
                        </a:cubicBezTo>
                        <a:cubicBezTo>
                          <a:pt x="1104" y="68"/>
                          <a:pt x="1104" y="68"/>
                          <a:pt x="1104" y="68"/>
                        </a:cubicBezTo>
                        <a:cubicBezTo>
                          <a:pt x="1159" y="68"/>
                          <a:pt x="1159" y="68"/>
                          <a:pt x="1159" y="68"/>
                        </a:cubicBezTo>
                        <a:cubicBezTo>
                          <a:pt x="1181" y="68"/>
                          <a:pt x="1197" y="73"/>
                          <a:pt x="1209" y="83"/>
                        </a:cubicBezTo>
                        <a:cubicBezTo>
                          <a:pt x="1221" y="94"/>
                          <a:pt x="1227" y="109"/>
                          <a:pt x="1227" y="128"/>
                        </a:cubicBezTo>
                        <a:close/>
                        <a:moveTo>
                          <a:pt x="1202" y="129"/>
                        </a:moveTo>
                        <a:cubicBezTo>
                          <a:pt x="1202" y="102"/>
                          <a:pt x="1186" y="89"/>
                          <a:pt x="1155" y="89"/>
                        </a:cubicBezTo>
                        <a:cubicBezTo>
                          <a:pt x="1127" y="89"/>
                          <a:pt x="1127" y="89"/>
                          <a:pt x="1127" y="89"/>
                        </a:cubicBezTo>
                        <a:cubicBezTo>
                          <a:pt x="1127" y="172"/>
                          <a:pt x="1127" y="172"/>
                          <a:pt x="1127" y="172"/>
                        </a:cubicBezTo>
                        <a:cubicBezTo>
                          <a:pt x="1152" y="172"/>
                          <a:pt x="1152" y="172"/>
                          <a:pt x="1152" y="172"/>
                        </a:cubicBezTo>
                        <a:cubicBezTo>
                          <a:pt x="1168" y="172"/>
                          <a:pt x="1181" y="168"/>
                          <a:pt x="1189" y="161"/>
                        </a:cubicBezTo>
                        <a:cubicBezTo>
                          <a:pt x="1198" y="153"/>
                          <a:pt x="1202" y="143"/>
                          <a:pt x="1202" y="129"/>
                        </a:cubicBezTo>
                        <a:close/>
                        <a:moveTo>
                          <a:pt x="1374" y="197"/>
                        </a:moveTo>
                        <a:cubicBezTo>
                          <a:pt x="1374" y="220"/>
                          <a:pt x="1368" y="238"/>
                          <a:pt x="1355" y="252"/>
                        </a:cubicBezTo>
                        <a:cubicBezTo>
                          <a:pt x="1342" y="266"/>
                          <a:pt x="1324" y="273"/>
                          <a:pt x="1302" y="273"/>
                        </a:cubicBezTo>
                        <a:cubicBezTo>
                          <a:pt x="1281" y="273"/>
                          <a:pt x="1264" y="266"/>
                          <a:pt x="1251" y="253"/>
                        </a:cubicBezTo>
                        <a:cubicBezTo>
                          <a:pt x="1239" y="239"/>
                          <a:pt x="1232" y="221"/>
                          <a:pt x="1232" y="199"/>
                        </a:cubicBezTo>
                        <a:cubicBezTo>
                          <a:pt x="1232" y="175"/>
                          <a:pt x="1239" y="156"/>
                          <a:pt x="1252" y="143"/>
                        </a:cubicBezTo>
                        <a:cubicBezTo>
                          <a:pt x="1265" y="129"/>
                          <a:pt x="1283" y="122"/>
                          <a:pt x="1306" y="122"/>
                        </a:cubicBezTo>
                        <a:cubicBezTo>
                          <a:pt x="1327" y="122"/>
                          <a:pt x="1344" y="128"/>
                          <a:pt x="1356" y="142"/>
                        </a:cubicBezTo>
                        <a:cubicBezTo>
                          <a:pt x="1368" y="155"/>
                          <a:pt x="1374" y="174"/>
                          <a:pt x="1374" y="197"/>
                        </a:cubicBezTo>
                        <a:close/>
                        <a:moveTo>
                          <a:pt x="1351" y="198"/>
                        </a:moveTo>
                        <a:cubicBezTo>
                          <a:pt x="1351" y="180"/>
                          <a:pt x="1347" y="166"/>
                          <a:pt x="1339" y="156"/>
                        </a:cubicBezTo>
                        <a:cubicBezTo>
                          <a:pt x="1331" y="146"/>
                          <a:pt x="1319" y="142"/>
                          <a:pt x="1304" y="142"/>
                        </a:cubicBezTo>
                        <a:cubicBezTo>
                          <a:pt x="1289" y="142"/>
                          <a:pt x="1278" y="146"/>
                          <a:pt x="1269" y="156"/>
                        </a:cubicBezTo>
                        <a:cubicBezTo>
                          <a:pt x="1260" y="166"/>
                          <a:pt x="1256" y="180"/>
                          <a:pt x="1256" y="198"/>
                        </a:cubicBezTo>
                        <a:cubicBezTo>
                          <a:pt x="1256" y="215"/>
                          <a:pt x="1260" y="229"/>
                          <a:pt x="1269" y="239"/>
                        </a:cubicBezTo>
                        <a:cubicBezTo>
                          <a:pt x="1278" y="248"/>
                          <a:pt x="1289" y="253"/>
                          <a:pt x="1304" y="253"/>
                        </a:cubicBezTo>
                        <a:cubicBezTo>
                          <a:pt x="1319" y="253"/>
                          <a:pt x="1331" y="248"/>
                          <a:pt x="1339" y="239"/>
                        </a:cubicBezTo>
                        <a:cubicBezTo>
                          <a:pt x="1347" y="229"/>
                          <a:pt x="1351" y="216"/>
                          <a:pt x="1351" y="198"/>
                        </a:cubicBezTo>
                        <a:close/>
                        <a:moveTo>
                          <a:pt x="1429" y="74"/>
                        </a:moveTo>
                        <a:cubicBezTo>
                          <a:pt x="1429" y="78"/>
                          <a:pt x="1428" y="82"/>
                          <a:pt x="1425" y="84"/>
                        </a:cubicBezTo>
                        <a:cubicBezTo>
                          <a:pt x="1422" y="87"/>
                          <a:pt x="1418" y="89"/>
                          <a:pt x="1414" y="89"/>
                        </a:cubicBezTo>
                        <a:cubicBezTo>
                          <a:pt x="1410" y="89"/>
                          <a:pt x="1406" y="87"/>
                          <a:pt x="1403" y="85"/>
                        </a:cubicBezTo>
                        <a:cubicBezTo>
                          <a:pt x="1400" y="82"/>
                          <a:pt x="1399" y="78"/>
                          <a:pt x="1399" y="74"/>
                        </a:cubicBezTo>
                        <a:cubicBezTo>
                          <a:pt x="1399" y="70"/>
                          <a:pt x="1400" y="66"/>
                          <a:pt x="1403" y="63"/>
                        </a:cubicBezTo>
                        <a:cubicBezTo>
                          <a:pt x="1406" y="60"/>
                          <a:pt x="1410" y="59"/>
                          <a:pt x="1414" y="59"/>
                        </a:cubicBezTo>
                        <a:cubicBezTo>
                          <a:pt x="1418" y="59"/>
                          <a:pt x="1422" y="60"/>
                          <a:pt x="1425" y="63"/>
                        </a:cubicBezTo>
                        <a:cubicBezTo>
                          <a:pt x="1428" y="66"/>
                          <a:pt x="1429" y="70"/>
                          <a:pt x="1429" y="74"/>
                        </a:cubicBezTo>
                        <a:close/>
                        <a:moveTo>
                          <a:pt x="1425" y="269"/>
                        </a:moveTo>
                        <a:cubicBezTo>
                          <a:pt x="1402" y="269"/>
                          <a:pt x="1402" y="269"/>
                          <a:pt x="1402" y="269"/>
                        </a:cubicBezTo>
                        <a:cubicBezTo>
                          <a:pt x="1402" y="125"/>
                          <a:pt x="1402" y="125"/>
                          <a:pt x="1402" y="125"/>
                        </a:cubicBezTo>
                        <a:cubicBezTo>
                          <a:pt x="1425" y="125"/>
                          <a:pt x="1425" y="125"/>
                          <a:pt x="1425" y="125"/>
                        </a:cubicBezTo>
                        <a:lnTo>
                          <a:pt x="1425" y="269"/>
                        </a:lnTo>
                        <a:close/>
                        <a:moveTo>
                          <a:pt x="1584" y="269"/>
                        </a:moveTo>
                        <a:cubicBezTo>
                          <a:pt x="1561" y="269"/>
                          <a:pt x="1561" y="269"/>
                          <a:pt x="1561" y="269"/>
                        </a:cubicBezTo>
                        <a:cubicBezTo>
                          <a:pt x="1561" y="187"/>
                          <a:pt x="1561" y="187"/>
                          <a:pt x="1561" y="187"/>
                        </a:cubicBezTo>
                        <a:cubicBezTo>
                          <a:pt x="1561" y="157"/>
                          <a:pt x="1549" y="142"/>
                          <a:pt x="1527" y="142"/>
                        </a:cubicBezTo>
                        <a:cubicBezTo>
                          <a:pt x="1516" y="142"/>
                          <a:pt x="1506" y="146"/>
                          <a:pt x="1499" y="154"/>
                        </a:cubicBezTo>
                        <a:cubicBezTo>
                          <a:pt x="1491" y="163"/>
                          <a:pt x="1487" y="174"/>
                          <a:pt x="1487" y="187"/>
                        </a:cubicBezTo>
                        <a:cubicBezTo>
                          <a:pt x="1487" y="269"/>
                          <a:pt x="1487" y="269"/>
                          <a:pt x="1487" y="269"/>
                        </a:cubicBezTo>
                        <a:cubicBezTo>
                          <a:pt x="1464" y="269"/>
                          <a:pt x="1464" y="269"/>
                          <a:pt x="1464" y="269"/>
                        </a:cubicBezTo>
                        <a:cubicBezTo>
                          <a:pt x="1464" y="125"/>
                          <a:pt x="1464" y="125"/>
                          <a:pt x="1464" y="125"/>
                        </a:cubicBezTo>
                        <a:cubicBezTo>
                          <a:pt x="1487" y="125"/>
                          <a:pt x="1487" y="125"/>
                          <a:pt x="1487" y="125"/>
                        </a:cubicBezTo>
                        <a:cubicBezTo>
                          <a:pt x="1487" y="149"/>
                          <a:pt x="1487" y="149"/>
                          <a:pt x="1487" y="149"/>
                        </a:cubicBezTo>
                        <a:cubicBezTo>
                          <a:pt x="1488" y="149"/>
                          <a:pt x="1488" y="149"/>
                          <a:pt x="1488" y="149"/>
                        </a:cubicBezTo>
                        <a:cubicBezTo>
                          <a:pt x="1499" y="131"/>
                          <a:pt x="1514" y="122"/>
                          <a:pt x="1535" y="122"/>
                        </a:cubicBezTo>
                        <a:cubicBezTo>
                          <a:pt x="1551" y="122"/>
                          <a:pt x="1563" y="127"/>
                          <a:pt x="1571" y="137"/>
                        </a:cubicBezTo>
                        <a:cubicBezTo>
                          <a:pt x="1579" y="148"/>
                          <a:pt x="1584" y="162"/>
                          <a:pt x="1584" y="181"/>
                        </a:cubicBezTo>
                        <a:lnTo>
                          <a:pt x="1584" y="269"/>
                        </a:lnTo>
                        <a:close/>
                        <a:moveTo>
                          <a:pt x="1686" y="268"/>
                        </a:moveTo>
                        <a:cubicBezTo>
                          <a:pt x="1681" y="271"/>
                          <a:pt x="1673" y="273"/>
                          <a:pt x="1664" y="273"/>
                        </a:cubicBezTo>
                        <a:cubicBezTo>
                          <a:pt x="1639" y="273"/>
                          <a:pt x="1627" y="258"/>
                          <a:pt x="1627" y="230"/>
                        </a:cubicBezTo>
                        <a:cubicBezTo>
                          <a:pt x="1627" y="145"/>
                          <a:pt x="1627" y="145"/>
                          <a:pt x="1627" y="145"/>
                        </a:cubicBezTo>
                        <a:cubicBezTo>
                          <a:pt x="1602" y="145"/>
                          <a:pt x="1602" y="145"/>
                          <a:pt x="1602" y="145"/>
                        </a:cubicBezTo>
                        <a:cubicBezTo>
                          <a:pt x="1602" y="125"/>
                          <a:pt x="1602" y="125"/>
                          <a:pt x="1602" y="125"/>
                        </a:cubicBezTo>
                        <a:cubicBezTo>
                          <a:pt x="1627" y="125"/>
                          <a:pt x="1627" y="125"/>
                          <a:pt x="1627" y="125"/>
                        </a:cubicBezTo>
                        <a:cubicBezTo>
                          <a:pt x="1627" y="90"/>
                          <a:pt x="1627" y="90"/>
                          <a:pt x="1627" y="90"/>
                        </a:cubicBezTo>
                        <a:cubicBezTo>
                          <a:pt x="1650" y="83"/>
                          <a:pt x="1650" y="83"/>
                          <a:pt x="1650" y="83"/>
                        </a:cubicBezTo>
                        <a:cubicBezTo>
                          <a:pt x="1650" y="125"/>
                          <a:pt x="1650" y="125"/>
                          <a:pt x="1650" y="125"/>
                        </a:cubicBezTo>
                        <a:cubicBezTo>
                          <a:pt x="1686" y="125"/>
                          <a:pt x="1686" y="125"/>
                          <a:pt x="1686" y="125"/>
                        </a:cubicBezTo>
                        <a:cubicBezTo>
                          <a:pt x="1686" y="145"/>
                          <a:pt x="1686" y="145"/>
                          <a:pt x="1686" y="145"/>
                        </a:cubicBezTo>
                        <a:cubicBezTo>
                          <a:pt x="1650" y="145"/>
                          <a:pt x="1650" y="145"/>
                          <a:pt x="1650" y="145"/>
                        </a:cubicBezTo>
                        <a:cubicBezTo>
                          <a:pt x="1650" y="226"/>
                          <a:pt x="1650" y="226"/>
                          <a:pt x="1650" y="226"/>
                        </a:cubicBezTo>
                        <a:cubicBezTo>
                          <a:pt x="1650" y="236"/>
                          <a:pt x="1651" y="243"/>
                          <a:pt x="1655" y="247"/>
                        </a:cubicBezTo>
                        <a:cubicBezTo>
                          <a:pt x="1658" y="251"/>
                          <a:pt x="1664" y="253"/>
                          <a:pt x="1671" y="253"/>
                        </a:cubicBezTo>
                        <a:cubicBezTo>
                          <a:pt x="1677" y="253"/>
                          <a:pt x="1682" y="251"/>
                          <a:pt x="1686" y="248"/>
                        </a:cubicBezTo>
                        <a:lnTo>
                          <a:pt x="1686" y="268"/>
                        </a:lnTo>
                        <a:close/>
                        <a:moveTo>
                          <a:pt x="196" y="336"/>
                        </a:moveTo>
                        <a:cubicBezTo>
                          <a:pt x="0" y="301"/>
                          <a:pt x="0" y="301"/>
                          <a:pt x="0" y="301"/>
                        </a:cubicBezTo>
                        <a:cubicBezTo>
                          <a:pt x="0" y="35"/>
                          <a:pt x="0" y="35"/>
                          <a:pt x="0" y="35"/>
                        </a:cubicBezTo>
                        <a:cubicBezTo>
                          <a:pt x="196" y="0"/>
                          <a:pt x="196" y="0"/>
                          <a:pt x="196" y="0"/>
                        </a:cubicBezTo>
                        <a:lnTo>
                          <a:pt x="196" y="336"/>
                        </a:lnTo>
                        <a:close/>
                        <a:moveTo>
                          <a:pt x="93" y="98"/>
                        </a:moveTo>
                        <a:cubicBezTo>
                          <a:pt x="90" y="98"/>
                          <a:pt x="87" y="98"/>
                          <a:pt x="85" y="99"/>
                        </a:cubicBezTo>
                        <a:cubicBezTo>
                          <a:pt x="82" y="99"/>
                          <a:pt x="79" y="100"/>
                          <a:pt x="77" y="101"/>
                        </a:cubicBezTo>
                        <a:cubicBezTo>
                          <a:pt x="75" y="102"/>
                          <a:pt x="73" y="104"/>
                          <a:pt x="71" y="105"/>
                        </a:cubicBezTo>
                        <a:cubicBezTo>
                          <a:pt x="69" y="107"/>
                          <a:pt x="67" y="108"/>
                          <a:pt x="65" y="110"/>
                        </a:cubicBezTo>
                        <a:cubicBezTo>
                          <a:pt x="64" y="112"/>
                          <a:pt x="62" y="114"/>
                          <a:pt x="61" y="116"/>
                        </a:cubicBezTo>
                        <a:cubicBezTo>
                          <a:pt x="60" y="118"/>
                          <a:pt x="58" y="121"/>
                          <a:pt x="58" y="123"/>
                        </a:cubicBezTo>
                        <a:cubicBezTo>
                          <a:pt x="57" y="126"/>
                          <a:pt x="56" y="128"/>
                          <a:pt x="56" y="131"/>
                        </a:cubicBezTo>
                        <a:cubicBezTo>
                          <a:pt x="55" y="134"/>
                          <a:pt x="55" y="136"/>
                          <a:pt x="55" y="139"/>
                        </a:cubicBezTo>
                        <a:cubicBezTo>
                          <a:pt x="55" y="143"/>
                          <a:pt x="56" y="147"/>
                          <a:pt x="57" y="151"/>
                        </a:cubicBezTo>
                        <a:cubicBezTo>
                          <a:pt x="58" y="155"/>
                          <a:pt x="59" y="158"/>
                          <a:pt x="61" y="161"/>
                        </a:cubicBezTo>
                        <a:cubicBezTo>
                          <a:pt x="63" y="165"/>
                          <a:pt x="65" y="168"/>
                          <a:pt x="68" y="170"/>
                        </a:cubicBezTo>
                        <a:cubicBezTo>
                          <a:pt x="71" y="173"/>
                          <a:pt x="75" y="176"/>
                          <a:pt x="79" y="178"/>
                        </a:cubicBezTo>
                        <a:cubicBezTo>
                          <a:pt x="80" y="179"/>
                          <a:pt x="82" y="181"/>
                          <a:pt x="83" y="181"/>
                        </a:cubicBezTo>
                        <a:cubicBezTo>
                          <a:pt x="85" y="182"/>
                          <a:pt x="86" y="183"/>
                          <a:pt x="87" y="184"/>
                        </a:cubicBezTo>
                        <a:cubicBezTo>
                          <a:pt x="89" y="185"/>
                          <a:pt x="90" y="186"/>
                          <a:pt x="91" y="187"/>
                        </a:cubicBezTo>
                        <a:cubicBezTo>
                          <a:pt x="92" y="188"/>
                          <a:pt x="92" y="188"/>
                          <a:pt x="93" y="189"/>
                        </a:cubicBezTo>
                        <a:cubicBezTo>
                          <a:pt x="94" y="190"/>
                          <a:pt x="95" y="191"/>
                          <a:pt x="95" y="192"/>
                        </a:cubicBezTo>
                        <a:cubicBezTo>
                          <a:pt x="96" y="193"/>
                          <a:pt x="96" y="194"/>
                          <a:pt x="97" y="195"/>
                        </a:cubicBezTo>
                        <a:cubicBezTo>
                          <a:pt x="97" y="196"/>
                          <a:pt x="98" y="197"/>
                          <a:pt x="98" y="198"/>
                        </a:cubicBezTo>
                        <a:cubicBezTo>
                          <a:pt x="98" y="199"/>
                          <a:pt x="98" y="200"/>
                          <a:pt x="98" y="201"/>
                        </a:cubicBezTo>
                        <a:cubicBezTo>
                          <a:pt x="98" y="202"/>
                          <a:pt x="98" y="203"/>
                          <a:pt x="98" y="204"/>
                        </a:cubicBezTo>
                        <a:cubicBezTo>
                          <a:pt x="98" y="205"/>
                          <a:pt x="98" y="206"/>
                          <a:pt x="97" y="207"/>
                        </a:cubicBezTo>
                        <a:cubicBezTo>
                          <a:pt x="97" y="207"/>
                          <a:pt x="97" y="208"/>
                          <a:pt x="96" y="209"/>
                        </a:cubicBezTo>
                        <a:cubicBezTo>
                          <a:pt x="96" y="209"/>
                          <a:pt x="95" y="210"/>
                          <a:pt x="95" y="211"/>
                        </a:cubicBezTo>
                        <a:cubicBezTo>
                          <a:pt x="94" y="211"/>
                          <a:pt x="93" y="212"/>
                          <a:pt x="92" y="213"/>
                        </a:cubicBezTo>
                        <a:cubicBezTo>
                          <a:pt x="92" y="213"/>
                          <a:pt x="91" y="214"/>
                          <a:pt x="90" y="214"/>
                        </a:cubicBezTo>
                        <a:cubicBezTo>
                          <a:pt x="89" y="214"/>
                          <a:pt x="88" y="214"/>
                          <a:pt x="86" y="215"/>
                        </a:cubicBezTo>
                        <a:cubicBezTo>
                          <a:pt x="85" y="215"/>
                          <a:pt x="84" y="215"/>
                          <a:pt x="83" y="215"/>
                        </a:cubicBezTo>
                        <a:cubicBezTo>
                          <a:pt x="80" y="215"/>
                          <a:pt x="78" y="214"/>
                          <a:pt x="75" y="214"/>
                        </a:cubicBezTo>
                        <a:cubicBezTo>
                          <a:pt x="73" y="213"/>
                          <a:pt x="71" y="212"/>
                          <a:pt x="68" y="211"/>
                        </a:cubicBezTo>
                        <a:cubicBezTo>
                          <a:pt x="66" y="209"/>
                          <a:pt x="64" y="208"/>
                          <a:pt x="62" y="206"/>
                        </a:cubicBezTo>
                        <a:cubicBezTo>
                          <a:pt x="60" y="204"/>
                          <a:pt x="58" y="202"/>
                          <a:pt x="56" y="200"/>
                        </a:cubicBezTo>
                        <a:cubicBezTo>
                          <a:pt x="56" y="230"/>
                          <a:pt x="56" y="230"/>
                          <a:pt x="56" y="230"/>
                        </a:cubicBezTo>
                        <a:cubicBezTo>
                          <a:pt x="57" y="231"/>
                          <a:pt x="59" y="232"/>
                          <a:pt x="61" y="233"/>
                        </a:cubicBezTo>
                        <a:cubicBezTo>
                          <a:pt x="63" y="234"/>
                          <a:pt x="65" y="235"/>
                          <a:pt x="67" y="236"/>
                        </a:cubicBezTo>
                        <a:cubicBezTo>
                          <a:pt x="70" y="237"/>
                          <a:pt x="72" y="237"/>
                          <a:pt x="74" y="238"/>
                        </a:cubicBezTo>
                        <a:cubicBezTo>
                          <a:pt x="77" y="238"/>
                          <a:pt x="79" y="239"/>
                          <a:pt x="82" y="239"/>
                        </a:cubicBezTo>
                        <a:cubicBezTo>
                          <a:pt x="86" y="239"/>
                          <a:pt x="89" y="239"/>
                          <a:pt x="92" y="239"/>
                        </a:cubicBezTo>
                        <a:cubicBezTo>
                          <a:pt x="96" y="238"/>
                          <a:pt x="99" y="238"/>
                          <a:pt x="101" y="237"/>
                        </a:cubicBezTo>
                        <a:cubicBezTo>
                          <a:pt x="104" y="236"/>
                          <a:pt x="107" y="235"/>
                          <a:pt x="109" y="233"/>
                        </a:cubicBezTo>
                        <a:cubicBezTo>
                          <a:pt x="111" y="231"/>
                          <a:pt x="113" y="230"/>
                          <a:pt x="115" y="227"/>
                        </a:cubicBezTo>
                        <a:cubicBezTo>
                          <a:pt x="117" y="226"/>
                          <a:pt x="118" y="224"/>
                          <a:pt x="119" y="222"/>
                        </a:cubicBezTo>
                        <a:cubicBezTo>
                          <a:pt x="120" y="220"/>
                          <a:pt x="121" y="218"/>
                          <a:pt x="122" y="215"/>
                        </a:cubicBezTo>
                        <a:cubicBezTo>
                          <a:pt x="123" y="213"/>
                          <a:pt x="123" y="210"/>
                          <a:pt x="124" y="208"/>
                        </a:cubicBezTo>
                        <a:cubicBezTo>
                          <a:pt x="124" y="205"/>
                          <a:pt x="124" y="202"/>
                          <a:pt x="124" y="199"/>
                        </a:cubicBezTo>
                        <a:cubicBezTo>
                          <a:pt x="124" y="197"/>
                          <a:pt x="124" y="194"/>
                          <a:pt x="124" y="192"/>
                        </a:cubicBezTo>
                        <a:cubicBezTo>
                          <a:pt x="124" y="190"/>
                          <a:pt x="123" y="188"/>
                          <a:pt x="122" y="186"/>
                        </a:cubicBezTo>
                        <a:cubicBezTo>
                          <a:pt x="122" y="183"/>
                          <a:pt x="121" y="181"/>
                          <a:pt x="120" y="179"/>
                        </a:cubicBezTo>
                        <a:cubicBezTo>
                          <a:pt x="119" y="178"/>
                          <a:pt x="118" y="176"/>
                          <a:pt x="117" y="174"/>
                        </a:cubicBezTo>
                        <a:cubicBezTo>
                          <a:pt x="116" y="173"/>
                          <a:pt x="114" y="171"/>
                          <a:pt x="113" y="170"/>
                        </a:cubicBezTo>
                        <a:cubicBezTo>
                          <a:pt x="112" y="168"/>
                          <a:pt x="110" y="167"/>
                          <a:pt x="108" y="165"/>
                        </a:cubicBezTo>
                        <a:cubicBezTo>
                          <a:pt x="106" y="164"/>
                          <a:pt x="105" y="162"/>
                          <a:pt x="102" y="161"/>
                        </a:cubicBezTo>
                        <a:cubicBezTo>
                          <a:pt x="100" y="160"/>
                          <a:pt x="98" y="158"/>
                          <a:pt x="96" y="157"/>
                        </a:cubicBezTo>
                        <a:cubicBezTo>
                          <a:pt x="94" y="156"/>
                          <a:pt x="93" y="155"/>
                          <a:pt x="91" y="154"/>
                        </a:cubicBezTo>
                        <a:cubicBezTo>
                          <a:pt x="90" y="153"/>
                          <a:pt x="89" y="152"/>
                          <a:pt x="88" y="151"/>
                        </a:cubicBezTo>
                        <a:cubicBezTo>
                          <a:pt x="87" y="151"/>
                          <a:pt x="86" y="150"/>
                          <a:pt x="85" y="149"/>
                        </a:cubicBezTo>
                        <a:cubicBezTo>
                          <a:pt x="84" y="148"/>
                          <a:pt x="83" y="148"/>
                          <a:pt x="83" y="147"/>
                        </a:cubicBezTo>
                        <a:cubicBezTo>
                          <a:pt x="82" y="146"/>
                          <a:pt x="82" y="145"/>
                          <a:pt x="81" y="145"/>
                        </a:cubicBezTo>
                        <a:cubicBezTo>
                          <a:pt x="81" y="144"/>
                          <a:pt x="81" y="143"/>
                          <a:pt x="80" y="142"/>
                        </a:cubicBezTo>
                        <a:cubicBezTo>
                          <a:pt x="80" y="141"/>
                          <a:pt x="80" y="140"/>
                          <a:pt x="80" y="139"/>
                        </a:cubicBezTo>
                        <a:cubicBezTo>
                          <a:pt x="79" y="138"/>
                          <a:pt x="79" y="137"/>
                          <a:pt x="79" y="136"/>
                        </a:cubicBezTo>
                        <a:cubicBezTo>
                          <a:pt x="79" y="135"/>
                          <a:pt x="79" y="134"/>
                          <a:pt x="80" y="133"/>
                        </a:cubicBezTo>
                        <a:cubicBezTo>
                          <a:pt x="80" y="132"/>
                          <a:pt x="80" y="131"/>
                          <a:pt x="80" y="131"/>
                        </a:cubicBezTo>
                        <a:cubicBezTo>
                          <a:pt x="81" y="130"/>
                          <a:pt x="81" y="129"/>
                          <a:pt x="82" y="128"/>
                        </a:cubicBezTo>
                        <a:cubicBezTo>
                          <a:pt x="82" y="127"/>
                          <a:pt x="83" y="127"/>
                          <a:pt x="83" y="126"/>
                        </a:cubicBezTo>
                        <a:cubicBezTo>
                          <a:pt x="84" y="125"/>
                          <a:pt x="85" y="125"/>
                          <a:pt x="86" y="124"/>
                        </a:cubicBezTo>
                        <a:cubicBezTo>
                          <a:pt x="86" y="124"/>
                          <a:pt x="87" y="123"/>
                          <a:pt x="88" y="123"/>
                        </a:cubicBezTo>
                        <a:cubicBezTo>
                          <a:pt x="89" y="123"/>
                          <a:pt x="90" y="122"/>
                          <a:pt x="91" y="122"/>
                        </a:cubicBezTo>
                        <a:cubicBezTo>
                          <a:pt x="92" y="122"/>
                          <a:pt x="93" y="122"/>
                          <a:pt x="94" y="122"/>
                        </a:cubicBezTo>
                        <a:cubicBezTo>
                          <a:pt x="96" y="122"/>
                          <a:pt x="99" y="122"/>
                          <a:pt x="101" y="122"/>
                        </a:cubicBezTo>
                        <a:cubicBezTo>
                          <a:pt x="103" y="122"/>
                          <a:pt x="105" y="123"/>
                          <a:pt x="107" y="124"/>
                        </a:cubicBezTo>
                        <a:cubicBezTo>
                          <a:pt x="110" y="124"/>
                          <a:pt x="112" y="125"/>
                          <a:pt x="114" y="126"/>
                        </a:cubicBezTo>
                        <a:cubicBezTo>
                          <a:pt x="116" y="128"/>
                          <a:pt x="118" y="129"/>
                          <a:pt x="119" y="131"/>
                        </a:cubicBezTo>
                        <a:cubicBezTo>
                          <a:pt x="119" y="101"/>
                          <a:pt x="119" y="101"/>
                          <a:pt x="119" y="101"/>
                        </a:cubicBezTo>
                        <a:cubicBezTo>
                          <a:pt x="118" y="100"/>
                          <a:pt x="116" y="100"/>
                          <a:pt x="114" y="99"/>
                        </a:cubicBezTo>
                        <a:cubicBezTo>
                          <a:pt x="112" y="99"/>
                          <a:pt x="110" y="98"/>
                          <a:pt x="107" y="98"/>
                        </a:cubicBezTo>
                        <a:cubicBezTo>
                          <a:pt x="105" y="98"/>
                          <a:pt x="103" y="97"/>
                          <a:pt x="100" y="97"/>
                        </a:cubicBezTo>
                        <a:cubicBezTo>
                          <a:pt x="98" y="97"/>
                          <a:pt x="95" y="97"/>
                          <a:pt x="93" y="98"/>
                        </a:cubicBezTo>
                        <a:moveTo>
                          <a:pt x="324" y="135"/>
                        </a:moveTo>
                        <a:cubicBezTo>
                          <a:pt x="322" y="135"/>
                          <a:pt x="320" y="135"/>
                          <a:pt x="318" y="136"/>
                        </a:cubicBezTo>
                        <a:cubicBezTo>
                          <a:pt x="309" y="113"/>
                          <a:pt x="292" y="95"/>
                          <a:pt x="270" y="86"/>
                        </a:cubicBezTo>
                        <a:cubicBezTo>
                          <a:pt x="270" y="84"/>
                          <a:pt x="270" y="82"/>
                          <a:pt x="270" y="80"/>
                        </a:cubicBezTo>
                        <a:cubicBezTo>
                          <a:pt x="270" y="61"/>
                          <a:pt x="256" y="47"/>
                          <a:pt x="238" y="47"/>
                        </a:cubicBezTo>
                        <a:cubicBezTo>
                          <a:pt x="229" y="47"/>
                          <a:pt x="221" y="50"/>
                          <a:pt x="215" y="57"/>
                        </a:cubicBezTo>
                        <a:cubicBezTo>
                          <a:pt x="215" y="103"/>
                          <a:pt x="215" y="103"/>
                          <a:pt x="215" y="103"/>
                        </a:cubicBezTo>
                        <a:cubicBezTo>
                          <a:pt x="221" y="109"/>
                          <a:pt x="229" y="113"/>
                          <a:pt x="238" y="113"/>
                        </a:cubicBezTo>
                        <a:cubicBezTo>
                          <a:pt x="248" y="113"/>
                          <a:pt x="256" y="109"/>
                          <a:pt x="262" y="102"/>
                        </a:cubicBezTo>
                        <a:cubicBezTo>
                          <a:pt x="281" y="109"/>
                          <a:pt x="295" y="125"/>
                          <a:pt x="302" y="144"/>
                        </a:cubicBezTo>
                        <a:cubicBezTo>
                          <a:pt x="296" y="150"/>
                          <a:pt x="292" y="159"/>
                          <a:pt x="292" y="168"/>
                        </a:cubicBezTo>
                        <a:cubicBezTo>
                          <a:pt x="292" y="178"/>
                          <a:pt x="296" y="187"/>
                          <a:pt x="302" y="193"/>
                        </a:cubicBezTo>
                        <a:cubicBezTo>
                          <a:pt x="295" y="212"/>
                          <a:pt x="281" y="227"/>
                          <a:pt x="262" y="235"/>
                        </a:cubicBezTo>
                        <a:cubicBezTo>
                          <a:pt x="256" y="228"/>
                          <a:pt x="247" y="224"/>
                          <a:pt x="238" y="224"/>
                        </a:cubicBezTo>
                        <a:cubicBezTo>
                          <a:pt x="229" y="224"/>
                          <a:pt x="221" y="228"/>
                          <a:pt x="215" y="234"/>
                        </a:cubicBezTo>
                        <a:cubicBezTo>
                          <a:pt x="215" y="280"/>
                          <a:pt x="215" y="280"/>
                          <a:pt x="215" y="280"/>
                        </a:cubicBezTo>
                        <a:cubicBezTo>
                          <a:pt x="221" y="286"/>
                          <a:pt x="229" y="290"/>
                          <a:pt x="238" y="290"/>
                        </a:cubicBezTo>
                        <a:cubicBezTo>
                          <a:pt x="256" y="290"/>
                          <a:pt x="270" y="275"/>
                          <a:pt x="270" y="257"/>
                        </a:cubicBezTo>
                        <a:cubicBezTo>
                          <a:pt x="270" y="255"/>
                          <a:pt x="270" y="253"/>
                          <a:pt x="270" y="251"/>
                        </a:cubicBezTo>
                        <a:cubicBezTo>
                          <a:pt x="292" y="241"/>
                          <a:pt x="309" y="224"/>
                          <a:pt x="318" y="201"/>
                        </a:cubicBezTo>
                        <a:cubicBezTo>
                          <a:pt x="320" y="201"/>
                          <a:pt x="322" y="202"/>
                          <a:pt x="324" y="202"/>
                        </a:cubicBezTo>
                        <a:cubicBezTo>
                          <a:pt x="342" y="202"/>
                          <a:pt x="356" y="187"/>
                          <a:pt x="356" y="168"/>
                        </a:cubicBezTo>
                        <a:cubicBezTo>
                          <a:pt x="356" y="150"/>
                          <a:pt x="342" y="135"/>
                          <a:pt x="324" y="135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>
                    <a:noFill/>
                  </a:ln>
                </p:spPr>
                <p:txBody>
                  <a:bodyPr vert="horz" wrap="square" lIns="89616" tIns="44808" rIns="89616" bIns="4480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132">
                      <a:defRPr/>
                    </a:pPr>
                    <a:endParaRPr lang="en-US" sz="1765" kern="0" dirty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78D7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603934" y="5076504"/>
                    <a:ext cx="393511" cy="393511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9478961" y="5321301"/>
                    <a:ext cx="2378076" cy="959805"/>
                    <a:chOff x="9418637" y="4908551"/>
                    <a:chExt cx="2378076" cy="959805"/>
                  </a:xfrm>
                </p:grpSpPr>
                <p:pic>
                  <p:nvPicPr>
                    <p:cNvPr id="104" name="Picture 10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536698" y="5636481"/>
                      <a:ext cx="597320" cy="15054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Picture 104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096024" y="5079455"/>
                      <a:ext cx="603851" cy="93762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10176085" y="5139169"/>
                      <a:ext cx="200019" cy="539806"/>
                      <a:chOff x="7258847" y="5219926"/>
                      <a:chExt cx="665292" cy="979277"/>
                    </a:xfrm>
                  </p:grpSpPr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258847" y="5219926"/>
                        <a:ext cx="665292" cy="334736"/>
                      </a:xfrm>
                      <a:prstGeom prst="line">
                        <a:avLst/>
                      </a:prstGeom>
                      <a:noFill/>
                      <a:ln w="31750" cap="flat" cmpd="sng" algn="ctr">
                        <a:solidFill>
                          <a:srgbClr val="FFFFFF">
                            <a:lumMod val="85000"/>
                          </a:srgbClr>
                        </a:solidFill>
                        <a:prstDash val="solid"/>
                        <a:headEnd type="none"/>
                        <a:tailEnd type="none"/>
                      </a:ln>
                      <a:effectLst/>
                    </p:spPr>
                  </p:cxnSp>
                  <p:cxnSp>
                    <p:nvCxnSpPr>
                      <p:cNvPr id="113" name="Straight Connector 112"/>
                      <p:cNvCxnSpPr/>
                      <p:nvPr/>
                    </p:nvCxnSpPr>
                    <p:spPr>
                      <a:xfrm flipV="1">
                        <a:off x="7305696" y="5877384"/>
                        <a:ext cx="616122" cy="321819"/>
                      </a:xfrm>
                      <a:prstGeom prst="line">
                        <a:avLst/>
                      </a:prstGeom>
                      <a:noFill/>
                      <a:ln w="31750" cap="flat" cmpd="sng" algn="ctr">
                        <a:solidFill>
                          <a:srgbClr val="FFFFFF">
                            <a:lumMod val="85000"/>
                          </a:srgbClr>
                        </a:solidFill>
                        <a:prstDash val="solid"/>
                        <a:headEnd type="none"/>
                        <a:tailEnd type="none"/>
                      </a:ln>
                      <a:effectLst/>
                    </p:spPr>
                  </p:cxnSp>
                </p:grpSp>
                <p:sp>
                  <p:nvSpPr>
                    <p:cNvPr id="107" name="Rectangle 106"/>
                    <p:cNvSpPr/>
                    <p:nvPr/>
                  </p:nvSpPr>
                  <p:spPr bwMode="auto">
                    <a:xfrm>
                      <a:off x="9418637" y="4908551"/>
                      <a:ext cx="2378076" cy="959805"/>
                    </a:xfrm>
                    <a:prstGeom prst="rect">
                      <a:avLst/>
                    </a:prstGeom>
                    <a:noFill/>
                    <a:ln w="22225" cap="flat" cmpd="sng" algn="ctr">
                      <a:solidFill>
                        <a:srgbClr val="353535">
                          <a:lumMod val="40000"/>
                          <a:lumOff val="60000"/>
                        </a:srgbClr>
                      </a:solidFill>
                      <a:prstDash val="sysDot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3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0" kern="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08" name="Freeform 5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0517646" y="5100421"/>
                      <a:ext cx="192210" cy="359682"/>
                    </a:xfrm>
                    <a:custGeom>
                      <a:avLst/>
                      <a:gdLst>
                        <a:gd name="T0" fmla="*/ 77 w 83"/>
                        <a:gd name="T1" fmla="*/ 151 h 157"/>
                        <a:gd name="T2" fmla="*/ 6 w 83"/>
                        <a:gd name="T3" fmla="*/ 6 h 157"/>
                        <a:gd name="T4" fmla="*/ 83 w 83"/>
                        <a:gd name="T5" fmla="*/ 0 h 157"/>
                        <a:gd name="T6" fmla="*/ 6 w 83"/>
                        <a:gd name="T7" fmla="*/ 0 h 157"/>
                        <a:gd name="T8" fmla="*/ 0 w 83"/>
                        <a:gd name="T9" fmla="*/ 6 h 157"/>
                        <a:gd name="T10" fmla="*/ 0 w 83"/>
                        <a:gd name="T11" fmla="*/ 157 h 157"/>
                        <a:gd name="T12" fmla="*/ 77 w 83"/>
                        <a:gd name="T13" fmla="*/ 157 h 157"/>
                        <a:gd name="T14" fmla="*/ 83 w 83"/>
                        <a:gd name="T15" fmla="*/ 151 h 157"/>
                        <a:gd name="T16" fmla="*/ 83 w 83"/>
                        <a:gd name="T17" fmla="*/ 0 h 157"/>
                        <a:gd name="T18" fmla="*/ 15 w 83"/>
                        <a:gd name="T19" fmla="*/ 102 h 157"/>
                        <a:gd name="T20" fmla="*/ 20 w 83"/>
                        <a:gd name="T21" fmla="*/ 102 h 157"/>
                        <a:gd name="T22" fmla="*/ 26 w 83"/>
                        <a:gd name="T23" fmla="*/ 104 h 157"/>
                        <a:gd name="T24" fmla="*/ 26 w 83"/>
                        <a:gd name="T25" fmla="*/ 99 h 157"/>
                        <a:gd name="T26" fmla="*/ 26 w 83"/>
                        <a:gd name="T27" fmla="*/ 104 h 157"/>
                        <a:gd name="T28" fmla="*/ 67 w 83"/>
                        <a:gd name="T29" fmla="*/ 89 h 157"/>
                        <a:gd name="T30" fmla="*/ 15 w 83"/>
                        <a:gd name="T31" fmla="*/ 88 h 157"/>
                        <a:gd name="T32" fmla="*/ 17 w 83"/>
                        <a:gd name="T33" fmla="*/ 79 h 157"/>
                        <a:gd name="T34" fmla="*/ 68 w 83"/>
                        <a:gd name="T35" fmla="*/ 80 h 157"/>
                        <a:gd name="T36" fmla="*/ 68 w 83"/>
                        <a:gd name="T37" fmla="*/ 88 h 157"/>
                        <a:gd name="T38" fmla="*/ 67 w 83"/>
                        <a:gd name="T39" fmla="*/ 74 h 157"/>
                        <a:gd name="T40" fmla="*/ 15 w 83"/>
                        <a:gd name="T41" fmla="*/ 72 h 157"/>
                        <a:gd name="T42" fmla="*/ 17 w 83"/>
                        <a:gd name="T43" fmla="*/ 63 h 157"/>
                        <a:gd name="T44" fmla="*/ 68 w 83"/>
                        <a:gd name="T45" fmla="*/ 64 h 157"/>
                        <a:gd name="T46" fmla="*/ 68 w 83"/>
                        <a:gd name="T47" fmla="*/ 72 h 157"/>
                        <a:gd name="T48" fmla="*/ 67 w 83"/>
                        <a:gd name="T49" fmla="*/ 58 h 157"/>
                        <a:gd name="T50" fmla="*/ 15 w 83"/>
                        <a:gd name="T51" fmla="*/ 57 h 157"/>
                        <a:gd name="T52" fmla="*/ 17 w 83"/>
                        <a:gd name="T53" fmla="*/ 47 h 157"/>
                        <a:gd name="T54" fmla="*/ 68 w 83"/>
                        <a:gd name="T55" fmla="*/ 49 h 157"/>
                        <a:gd name="T56" fmla="*/ 68 w 83"/>
                        <a:gd name="T57" fmla="*/ 57 h 157"/>
                        <a:gd name="T58" fmla="*/ 67 w 83"/>
                        <a:gd name="T59" fmla="*/ 42 h 157"/>
                        <a:gd name="T60" fmla="*/ 15 w 83"/>
                        <a:gd name="T61" fmla="*/ 41 h 157"/>
                        <a:gd name="T62" fmla="*/ 17 w 83"/>
                        <a:gd name="T63" fmla="*/ 31 h 157"/>
                        <a:gd name="T64" fmla="*/ 68 w 83"/>
                        <a:gd name="T65" fmla="*/ 33 h 157"/>
                        <a:gd name="T66" fmla="*/ 68 w 83"/>
                        <a:gd name="T67" fmla="*/ 41 h 157"/>
                        <a:gd name="T68" fmla="*/ 67 w 83"/>
                        <a:gd name="T69" fmla="*/ 27 h 157"/>
                        <a:gd name="T70" fmla="*/ 15 w 83"/>
                        <a:gd name="T71" fmla="*/ 25 h 157"/>
                        <a:gd name="T72" fmla="*/ 17 w 83"/>
                        <a:gd name="T73" fmla="*/ 16 h 157"/>
                        <a:gd name="T74" fmla="*/ 68 w 83"/>
                        <a:gd name="T75" fmla="*/ 17 h 157"/>
                        <a:gd name="T76" fmla="*/ 68 w 83"/>
                        <a:gd name="T77" fmla="*/ 25 h 1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83" h="157">
                          <a:moveTo>
                            <a:pt x="77" y="6"/>
                          </a:moveTo>
                          <a:cubicBezTo>
                            <a:pt x="77" y="151"/>
                            <a:pt x="77" y="151"/>
                            <a:pt x="77" y="151"/>
                          </a:cubicBezTo>
                          <a:cubicBezTo>
                            <a:pt x="6" y="151"/>
                            <a:pt x="6" y="151"/>
                            <a:pt x="6" y="151"/>
                          </a:cubicBezTo>
                          <a:cubicBezTo>
                            <a:pt x="6" y="6"/>
                            <a:pt x="6" y="6"/>
                            <a:pt x="6" y="6"/>
                          </a:cubicBezTo>
                          <a:cubicBezTo>
                            <a:pt x="77" y="6"/>
                            <a:pt x="77" y="6"/>
                            <a:pt x="77" y="6"/>
                          </a:cubicBezTo>
                          <a:moveTo>
                            <a:pt x="83" y="0"/>
                          </a:moveTo>
                          <a:cubicBezTo>
                            <a:pt x="77" y="0"/>
                            <a:pt x="77" y="0"/>
                            <a:pt x="77" y="0"/>
                          </a:cubicBez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0" y="151"/>
                            <a:pt x="0" y="151"/>
                            <a:pt x="0" y="151"/>
                          </a:cubicBezTo>
                          <a:cubicBezTo>
                            <a:pt x="0" y="157"/>
                            <a:pt x="0" y="157"/>
                            <a:pt x="0" y="157"/>
                          </a:cubicBezTo>
                          <a:cubicBezTo>
                            <a:pt x="6" y="157"/>
                            <a:pt x="6" y="157"/>
                            <a:pt x="6" y="157"/>
                          </a:cubicBezTo>
                          <a:cubicBezTo>
                            <a:pt x="77" y="157"/>
                            <a:pt x="77" y="157"/>
                            <a:pt x="77" y="157"/>
                          </a:cubicBezTo>
                          <a:cubicBezTo>
                            <a:pt x="83" y="157"/>
                            <a:pt x="83" y="157"/>
                            <a:pt x="83" y="157"/>
                          </a:cubicBezTo>
                          <a:cubicBezTo>
                            <a:pt x="83" y="151"/>
                            <a:pt x="83" y="151"/>
                            <a:pt x="83" y="151"/>
                          </a:cubicBezTo>
                          <a:cubicBezTo>
                            <a:pt x="83" y="6"/>
                            <a:pt x="83" y="6"/>
                            <a:pt x="83" y="6"/>
                          </a:cubicBezTo>
                          <a:cubicBezTo>
                            <a:pt x="83" y="0"/>
                            <a:pt x="83" y="0"/>
                            <a:pt x="83" y="0"/>
                          </a:cubicBezTo>
                          <a:close/>
                          <a:moveTo>
                            <a:pt x="18" y="104"/>
                          </a:moveTo>
                          <a:cubicBezTo>
                            <a:pt x="16" y="104"/>
                            <a:pt x="15" y="103"/>
                            <a:pt x="15" y="102"/>
                          </a:cubicBezTo>
                          <a:cubicBezTo>
                            <a:pt x="15" y="100"/>
                            <a:pt x="16" y="99"/>
                            <a:pt x="18" y="99"/>
                          </a:cubicBezTo>
                          <a:cubicBezTo>
                            <a:pt x="19" y="99"/>
                            <a:pt x="20" y="100"/>
                            <a:pt x="20" y="102"/>
                          </a:cubicBezTo>
                          <a:cubicBezTo>
                            <a:pt x="20" y="103"/>
                            <a:pt x="19" y="104"/>
                            <a:pt x="18" y="104"/>
                          </a:cubicBezTo>
                          <a:close/>
                          <a:moveTo>
                            <a:pt x="26" y="104"/>
                          </a:moveTo>
                          <a:cubicBezTo>
                            <a:pt x="24" y="104"/>
                            <a:pt x="23" y="103"/>
                            <a:pt x="23" y="102"/>
                          </a:cubicBezTo>
                          <a:cubicBezTo>
                            <a:pt x="23" y="100"/>
                            <a:pt x="24" y="99"/>
                            <a:pt x="26" y="99"/>
                          </a:cubicBezTo>
                          <a:cubicBezTo>
                            <a:pt x="27" y="99"/>
                            <a:pt x="28" y="100"/>
                            <a:pt x="28" y="102"/>
                          </a:cubicBezTo>
                          <a:cubicBezTo>
                            <a:pt x="28" y="103"/>
                            <a:pt x="27" y="104"/>
                            <a:pt x="26" y="104"/>
                          </a:cubicBezTo>
                          <a:close/>
                          <a:moveTo>
                            <a:pt x="68" y="88"/>
                          </a:moveTo>
                          <a:cubicBezTo>
                            <a:pt x="68" y="89"/>
                            <a:pt x="67" y="89"/>
                            <a:pt x="67" y="89"/>
                          </a:cubicBezTo>
                          <a:cubicBezTo>
                            <a:pt x="17" y="89"/>
                            <a:pt x="17" y="89"/>
                            <a:pt x="17" y="89"/>
                          </a:cubicBezTo>
                          <a:cubicBezTo>
                            <a:pt x="16" y="89"/>
                            <a:pt x="15" y="89"/>
                            <a:pt x="15" y="88"/>
                          </a:cubicBezTo>
                          <a:cubicBezTo>
                            <a:pt x="15" y="80"/>
                            <a:pt x="15" y="80"/>
                            <a:pt x="15" y="80"/>
                          </a:cubicBezTo>
                          <a:cubicBezTo>
                            <a:pt x="15" y="79"/>
                            <a:pt x="16" y="79"/>
                            <a:pt x="17" y="79"/>
                          </a:cubicBezTo>
                          <a:cubicBezTo>
                            <a:pt x="67" y="79"/>
                            <a:pt x="67" y="79"/>
                            <a:pt x="67" y="79"/>
                          </a:cubicBezTo>
                          <a:cubicBezTo>
                            <a:pt x="67" y="79"/>
                            <a:pt x="68" y="79"/>
                            <a:pt x="68" y="80"/>
                          </a:cubicBezTo>
                          <a:cubicBezTo>
                            <a:pt x="68" y="88"/>
                            <a:pt x="68" y="88"/>
                            <a:pt x="68" y="88"/>
                          </a:cubicBezTo>
                          <a:cubicBezTo>
                            <a:pt x="68" y="88"/>
                            <a:pt x="68" y="88"/>
                            <a:pt x="68" y="88"/>
                          </a:cubicBezTo>
                          <a:close/>
                          <a:moveTo>
                            <a:pt x="68" y="72"/>
                          </a:moveTo>
                          <a:cubicBezTo>
                            <a:pt x="68" y="73"/>
                            <a:pt x="67" y="74"/>
                            <a:pt x="67" y="74"/>
                          </a:cubicBezTo>
                          <a:cubicBezTo>
                            <a:pt x="17" y="74"/>
                            <a:pt x="17" y="74"/>
                            <a:pt x="17" y="74"/>
                          </a:cubicBezTo>
                          <a:cubicBezTo>
                            <a:pt x="16" y="74"/>
                            <a:pt x="15" y="73"/>
                            <a:pt x="15" y="72"/>
                          </a:cubicBezTo>
                          <a:cubicBezTo>
                            <a:pt x="15" y="64"/>
                            <a:pt x="15" y="64"/>
                            <a:pt x="15" y="64"/>
                          </a:cubicBezTo>
                          <a:cubicBezTo>
                            <a:pt x="15" y="63"/>
                            <a:pt x="16" y="63"/>
                            <a:pt x="17" y="63"/>
                          </a:cubicBezTo>
                          <a:cubicBezTo>
                            <a:pt x="67" y="63"/>
                            <a:pt x="67" y="63"/>
                            <a:pt x="67" y="63"/>
                          </a:cubicBezTo>
                          <a:cubicBezTo>
                            <a:pt x="67" y="63"/>
                            <a:pt x="68" y="63"/>
                            <a:pt x="68" y="64"/>
                          </a:cubicBezTo>
                          <a:cubicBezTo>
                            <a:pt x="68" y="72"/>
                            <a:pt x="68" y="72"/>
                            <a:pt x="68" y="72"/>
                          </a:cubicBezTo>
                          <a:cubicBezTo>
                            <a:pt x="68" y="72"/>
                            <a:pt x="68" y="72"/>
                            <a:pt x="68" y="72"/>
                          </a:cubicBezTo>
                          <a:close/>
                          <a:moveTo>
                            <a:pt x="68" y="57"/>
                          </a:moveTo>
                          <a:cubicBezTo>
                            <a:pt x="68" y="57"/>
                            <a:pt x="67" y="58"/>
                            <a:pt x="67" y="58"/>
                          </a:cubicBezTo>
                          <a:cubicBezTo>
                            <a:pt x="17" y="58"/>
                            <a:pt x="17" y="58"/>
                            <a:pt x="17" y="58"/>
                          </a:cubicBezTo>
                          <a:cubicBezTo>
                            <a:pt x="16" y="58"/>
                            <a:pt x="15" y="57"/>
                            <a:pt x="15" y="57"/>
                          </a:cubicBezTo>
                          <a:cubicBezTo>
                            <a:pt x="15" y="49"/>
                            <a:pt x="15" y="49"/>
                            <a:pt x="15" y="49"/>
                          </a:cubicBezTo>
                          <a:cubicBezTo>
                            <a:pt x="15" y="48"/>
                            <a:pt x="16" y="47"/>
                            <a:pt x="17" y="47"/>
                          </a:cubicBezTo>
                          <a:cubicBezTo>
                            <a:pt x="67" y="47"/>
                            <a:pt x="67" y="47"/>
                            <a:pt x="67" y="47"/>
                          </a:cubicBezTo>
                          <a:cubicBezTo>
                            <a:pt x="67" y="47"/>
                            <a:pt x="68" y="48"/>
                            <a:pt x="68" y="49"/>
                          </a:cubicBezTo>
                          <a:cubicBezTo>
                            <a:pt x="68" y="57"/>
                            <a:pt x="68" y="57"/>
                            <a:pt x="68" y="57"/>
                          </a:cubicBezTo>
                          <a:cubicBezTo>
                            <a:pt x="68" y="57"/>
                            <a:pt x="68" y="57"/>
                            <a:pt x="68" y="57"/>
                          </a:cubicBezTo>
                          <a:close/>
                          <a:moveTo>
                            <a:pt x="68" y="41"/>
                          </a:moveTo>
                          <a:cubicBezTo>
                            <a:pt x="68" y="42"/>
                            <a:pt x="67" y="42"/>
                            <a:pt x="67" y="42"/>
                          </a:cubicBezTo>
                          <a:cubicBezTo>
                            <a:pt x="17" y="42"/>
                            <a:pt x="17" y="42"/>
                            <a:pt x="17" y="42"/>
                          </a:cubicBezTo>
                          <a:cubicBezTo>
                            <a:pt x="16" y="42"/>
                            <a:pt x="15" y="42"/>
                            <a:pt x="15" y="41"/>
                          </a:cubicBezTo>
                          <a:cubicBezTo>
                            <a:pt x="15" y="33"/>
                            <a:pt x="15" y="33"/>
                            <a:pt x="15" y="33"/>
                          </a:cubicBezTo>
                          <a:cubicBezTo>
                            <a:pt x="15" y="32"/>
                            <a:pt x="16" y="31"/>
                            <a:pt x="17" y="31"/>
                          </a:cubicBezTo>
                          <a:cubicBezTo>
                            <a:pt x="67" y="31"/>
                            <a:pt x="67" y="31"/>
                            <a:pt x="67" y="31"/>
                          </a:cubicBezTo>
                          <a:cubicBezTo>
                            <a:pt x="67" y="31"/>
                            <a:pt x="68" y="32"/>
                            <a:pt x="68" y="33"/>
                          </a:cubicBezTo>
                          <a:cubicBezTo>
                            <a:pt x="68" y="41"/>
                            <a:pt x="68" y="41"/>
                            <a:pt x="68" y="41"/>
                          </a:cubicBezTo>
                          <a:cubicBezTo>
                            <a:pt x="68" y="41"/>
                            <a:pt x="68" y="41"/>
                            <a:pt x="68" y="41"/>
                          </a:cubicBezTo>
                          <a:close/>
                          <a:moveTo>
                            <a:pt x="68" y="25"/>
                          </a:moveTo>
                          <a:cubicBezTo>
                            <a:pt x="68" y="26"/>
                            <a:pt x="67" y="27"/>
                            <a:pt x="67" y="27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16" y="27"/>
                            <a:pt x="15" y="26"/>
                            <a:pt x="15" y="25"/>
                          </a:cubicBezTo>
                          <a:cubicBezTo>
                            <a:pt x="15" y="17"/>
                            <a:pt x="15" y="17"/>
                            <a:pt x="15" y="17"/>
                          </a:cubicBezTo>
                          <a:cubicBezTo>
                            <a:pt x="15" y="16"/>
                            <a:pt x="16" y="16"/>
                            <a:pt x="17" y="16"/>
                          </a:cubicBezTo>
                          <a:cubicBezTo>
                            <a:pt x="67" y="16"/>
                            <a:pt x="67" y="16"/>
                            <a:pt x="67" y="16"/>
                          </a:cubicBezTo>
                          <a:cubicBezTo>
                            <a:pt x="67" y="16"/>
                            <a:pt x="68" y="16"/>
                            <a:pt x="68" y="17"/>
                          </a:cubicBezTo>
                          <a:cubicBezTo>
                            <a:pt x="68" y="25"/>
                            <a:pt x="68" y="25"/>
                            <a:pt x="68" y="25"/>
                          </a:cubicBezTo>
                          <a:cubicBezTo>
                            <a:pt x="68" y="25"/>
                            <a:pt x="68" y="25"/>
                            <a:pt x="68" y="25"/>
                          </a:cubicBezTo>
                          <a:close/>
                        </a:path>
                      </a:pathLst>
                    </a:custGeom>
                    <a:solidFill>
                      <a:srgbClr val="0078D7"/>
                    </a:solidFill>
                    <a:ln w="2540">
                      <a:noFill/>
                    </a:ln>
                  </p:spPr>
                  <p:txBody>
                    <a:bodyPr vert="horz" wrap="square" lIns="91414" tIns="45707" rIns="91414" bIns="45707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2">
                        <a:defRPr/>
                      </a:pPr>
                      <a:endParaRPr lang="en-US" sz="1801" kern="0" dirty="0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grpSp>
                  <p:nvGrpSpPr>
                    <p:cNvPr id="109" name="Group 108"/>
                    <p:cNvGrpSpPr/>
                    <p:nvPr/>
                  </p:nvGrpSpPr>
                  <p:grpSpPr>
                    <a:xfrm flipH="1">
                      <a:off x="10835114" y="5139169"/>
                      <a:ext cx="200019" cy="539806"/>
                      <a:chOff x="7367040" y="5219926"/>
                      <a:chExt cx="665292" cy="979277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367040" y="5219926"/>
                        <a:ext cx="665292" cy="334736"/>
                      </a:xfrm>
                      <a:prstGeom prst="line">
                        <a:avLst/>
                      </a:prstGeom>
                      <a:noFill/>
                      <a:ln w="31750" cap="flat" cmpd="sng" algn="ctr">
                        <a:solidFill>
                          <a:srgbClr val="FFFFFF">
                            <a:lumMod val="85000"/>
                          </a:srgbClr>
                        </a:solidFill>
                        <a:prstDash val="solid"/>
                        <a:headEnd type="none"/>
                        <a:tailEnd type="none"/>
                      </a:ln>
                      <a:effectLst/>
                    </p:spPr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 flipV="1">
                        <a:off x="7413885" y="5877384"/>
                        <a:ext cx="616122" cy="321819"/>
                      </a:xfrm>
                      <a:prstGeom prst="line">
                        <a:avLst/>
                      </a:prstGeom>
                      <a:noFill/>
                      <a:ln w="31750" cap="flat" cmpd="sng" algn="ctr">
                        <a:solidFill>
                          <a:srgbClr val="FFFFFF">
                            <a:lumMod val="85000"/>
                          </a:srgbClr>
                        </a:solidFill>
                        <a:prstDash val="solid"/>
                        <a:headEnd type="none"/>
                        <a:tailEnd type="none"/>
                      </a:ln>
                      <a:effectLst/>
                    </p:spPr>
                  </p:cxnSp>
                </p:grpSp>
              </p:grpSp>
            </p:grp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0455" y="5782671"/>
                  <a:ext cx="484512" cy="48451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20" name="TextBox 119"/>
          <p:cNvSpPr txBox="1"/>
          <p:nvPr/>
        </p:nvSpPr>
        <p:spPr>
          <a:xfrm>
            <a:off x="7557074" y="2063281"/>
            <a:ext cx="1244342" cy="489125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defTabSz="914164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 Semilight"/>
              </a:rPr>
              <a:t>Logic Apps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791725" y="218896"/>
            <a:ext cx="1821848" cy="3369762"/>
            <a:chOff x="5276436" y="831017"/>
            <a:chExt cx="1822366" cy="3370720"/>
          </a:xfrm>
        </p:grpSpPr>
        <p:grpSp>
          <p:nvGrpSpPr>
            <p:cNvPr id="122" name="Group 121"/>
            <p:cNvGrpSpPr/>
            <p:nvPr/>
          </p:nvGrpSpPr>
          <p:grpSpPr>
            <a:xfrm>
              <a:off x="5276436" y="831017"/>
              <a:ext cx="1822366" cy="3370720"/>
              <a:chOff x="5047836" y="433680"/>
              <a:chExt cx="1822366" cy="3370720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075598" y="2173392"/>
                <a:ext cx="1794604" cy="967135"/>
                <a:chOff x="5244245" y="4399384"/>
                <a:chExt cx="1794604" cy="967135"/>
              </a:xfrm>
            </p:grpSpPr>
            <p:sp>
              <p:nvSpPr>
                <p:cNvPr id="139" name="TextBox 138"/>
                <p:cNvSpPr txBox="1"/>
                <p:nvPr/>
              </p:nvSpPr>
              <p:spPr>
                <a:xfrm>
                  <a:off x="5244245" y="4873343"/>
                  <a:ext cx="1794604" cy="493176"/>
                </a:xfrm>
                <a:prstGeom prst="rect">
                  <a:avLst/>
                </a:prstGeom>
                <a:noFill/>
              </p:spPr>
              <p:txBody>
                <a:bodyPr wrap="none" lIns="182828" tIns="146262" rIns="182828" bIns="146262" rtlCol="0">
                  <a:spAutoFit/>
                </a:bodyPr>
                <a:lstStyle/>
                <a:p>
                  <a:pPr defTabSz="914164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1399" kern="0" dirty="0">
                      <a:gradFill>
                        <a:gsLst>
                          <a:gs pos="2917">
                            <a:srgbClr val="D2D2D2">
                              <a:lumMod val="50000"/>
                            </a:srgbClr>
                          </a:gs>
                          <a:gs pos="30000">
                            <a:srgbClr val="D2D2D2">
                              <a:lumMod val="50000"/>
                            </a:srgbClr>
                          </a:gs>
                        </a:gsLst>
                        <a:lin ang="5400000" scaled="0"/>
                      </a:gradFill>
                      <a:latin typeface="Segoe UI Semilight"/>
                    </a:rPr>
                    <a:t>Cognitive Services</a:t>
                  </a:r>
                </a:p>
              </p:txBody>
            </p:sp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0605" y="4399384"/>
                  <a:ext cx="657314" cy="657314"/>
                </a:xfrm>
                <a:prstGeom prst="rect">
                  <a:avLst/>
                </a:prstGeom>
              </p:spPr>
            </p:pic>
          </p:grpSp>
          <p:sp>
            <p:nvSpPr>
              <p:cNvPr id="131" name="TextBox 130"/>
              <p:cNvSpPr txBox="1"/>
              <p:nvPr/>
            </p:nvSpPr>
            <p:spPr>
              <a:xfrm>
                <a:off x="5194478" y="1914843"/>
                <a:ext cx="1276632" cy="193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lvl="0" algn="ctr" defTabSz="914400">
                  <a:lnSpc>
                    <a:spcPct val="90000"/>
                  </a:lnSpc>
                  <a:spcAft>
                    <a:spcPts val="600"/>
                  </a:spcAft>
                  <a:defRPr sz="1400" kern="0">
                    <a:gradFill>
                      <a:gsLst>
                        <a:gs pos="2917">
                          <a:schemeClr val="bg2">
                            <a:lumMod val="50000"/>
                          </a:schemeClr>
                        </a:gs>
                        <a:gs pos="30000">
                          <a:schemeClr val="bg2">
                            <a:lumMod val="50000"/>
                          </a:schemeClr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pPr defTabSz="1243255">
                  <a:spcAft>
                    <a:spcPts val="816"/>
                  </a:spcAft>
                  <a:defRPr/>
                </a:pPr>
                <a:r>
                  <a:rPr lang="en-US" sz="1399" dirty="0"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latin typeface="Segoe UI Semilight"/>
                  </a:rPr>
                  <a:t>Service Bus</a:t>
                </a: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5230323" y="433680"/>
                <a:ext cx="1457312" cy="654206"/>
                <a:chOff x="5320782" y="339875"/>
                <a:chExt cx="1457312" cy="654206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5320782" y="800255"/>
                  <a:ext cx="1457312" cy="1938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lvl="0" algn="ctr" defTabSz="914400">
                    <a:lnSpc>
                      <a:spcPct val="90000"/>
                    </a:lnSpc>
                    <a:spcAft>
                      <a:spcPts val="600"/>
                    </a:spcAft>
                    <a:defRPr sz="1400" kern="0">
                      <a:gradFill>
                        <a:gsLst>
                          <a:gs pos="2917">
                            <a:schemeClr val="bg2">
                              <a:lumMod val="50000"/>
                            </a:schemeClr>
                          </a:gs>
                          <a:gs pos="30000">
                            <a:schemeClr val="bg2">
                              <a:lumMod val="50000"/>
                            </a:schemeClr>
                          </a:gs>
                        </a:gsLst>
                        <a:lin ang="5400000" scaled="0"/>
                      </a:gradFill>
                    </a:defRPr>
                  </a:lvl1pPr>
                </a:lstStyle>
                <a:p>
                  <a:pPr defTabSz="1243255">
                    <a:spcAft>
                      <a:spcPts val="816"/>
                    </a:spcAft>
                    <a:defRPr/>
                  </a:pPr>
                  <a:r>
                    <a:rPr lang="en-US" sz="1399" dirty="0">
                      <a:gradFill>
                        <a:gsLst>
                          <a:gs pos="2917">
                            <a:srgbClr val="D2D2D2">
                              <a:lumMod val="50000"/>
                            </a:srgbClr>
                          </a:gs>
                          <a:gs pos="30000">
                            <a:srgbClr val="D2D2D2">
                              <a:lumMod val="50000"/>
                            </a:srgbClr>
                          </a:gs>
                        </a:gsLst>
                        <a:lin ang="5400000" scaled="0"/>
                      </a:gradFill>
                      <a:latin typeface="Segoe UI Semilight"/>
                    </a:rPr>
                    <a:t>Machine Learning </a:t>
                  </a:r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5679" y="339875"/>
                  <a:ext cx="382988" cy="382988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5047836" y="3115886"/>
                <a:ext cx="1671719" cy="688514"/>
                <a:chOff x="5114500" y="3040514"/>
                <a:chExt cx="1671719" cy="688514"/>
              </a:xfrm>
            </p:grpSpPr>
            <p:sp>
              <p:nvSpPr>
                <p:cNvPr id="134" name="Rectangle 133"/>
                <p:cNvSpPr/>
                <p:nvPr/>
              </p:nvSpPr>
              <p:spPr bwMode="auto">
                <a:xfrm>
                  <a:off x="5114500" y="3535202"/>
                  <a:ext cx="1671719" cy="193826"/>
                </a:xfrm>
                <a:prstGeom prst="rect">
                  <a:avLst/>
                </a:prstGeom>
                <a:noFill/>
                <a:ln w="13017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 defTabSz="9320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399" kern="0" dirty="0">
                      <a:gradFill>
                        <a:gsLst>
                          <a:gs pos="2917">
                            <a:srgbClr val="D2D2D2">
                              <a:lumMod val="50000"/>
                            </a:srgbClr>
                          </a:gs>
                          <a:gs pos="30000">
                            <a:srgbClr val="D2D2D2">
                              <a:lumMod val="50000"/>
                            </a:srgbClr>
                          </a:gs>
                        </a:gsLst>
                        <a:lin ang="5400000" scaled="0"/>
                      </a:gradFill>
                      <a:latin typeface="Segoe UI Semilight"/>
                    </a:rPr>
                    <a:t>API Management</a:t>
                  </a:r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47076" y="3040514"/>
                  <a:ext cx="456920" cy="45692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3319" y="1773995"/>
              <a:ext cx="460795" cy="460795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8570845" y="87395"/>
            <a:ext cx="3116315" cy="3050744"/>
            <a:chOff x="9056629" y="229580"/>
            <a:chExt cx="3117199" cy="3051610"/>
          </a:xfrm>
        </p:grpSpPr>
        <p:cxnSp>
          <p:nvCxnSpPr>
            <p:cNvPr id="143" name="Straight Connector 142"/>
            <p:cNvCxnSpPr/>
            <p:nvPr/>
          </p:nvCxnSpPr>
          <p:spPr>
            <a:xfrm flipH="1" flipV="1">
              <a:off x="9864493" y="3271548"/>
              <a:ext cx="744952" cy="1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144" name="Group 143"/>
            <p:cNvGrpSpPr/>
            <p:nvPr/>
          </p:nvGrpSpPr>
          <p:grpSpPr>
            <a:xfrm>
              <a:off x="9056629" y="229580"/>
              <a:ext cx="3117199" cy="3051610"/>
              <a:chOff x="9024219" y="768372"/>
              <a:chExt cx="3117199" cy="3051610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9807882" y="768372"/>
                <a:ext cx="2333536" cy="3051610"/>
                <a:chOff x="9807882" y="768372"/>
                <a:chExt cx="2333536" cy="305161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9807882" y="1091404"/>
                  <a:ext cx="781235" cy="2728578"/>
                  <a:chOff x="9622728" y="1268296"/>
                  <a:chExt cx="781235" cy="2728578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9622728" y="2324630"/>
                    <a:ext cx="749191" cy="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353535">
                        <a:lumMod val="40000"/>
                        <a:lumOff val="60000"/>
                      </a:srgbClr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9634775" y="1268296"/>
                    <a:ext cx="10556" cy="2728578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353535">
                        <a:lumMod val="40000"/>
                        <a:lumOff val="60000"/>
                      </a:srgbClr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9634846" y="1268296"/>
                    <a:ext cx="769117" cy="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353535">
                        <a:lumMod val="40000"/>
                        <a:lumOff val="60000"/>
                      </a:srgbClr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9634846" y="3166343"/>
                    <a:ext cx="769117" cy="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353535">
                        <a:lumMod val="40000"/>
                        <a:lumOff val="60000"/>
                      </a:srgbClr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</p:grpSp>
            <p:pic>
              <p:nvPicPr>
                <p:cNvPr id="148" name="Picture 147"/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srgbClr val="0078D7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7200"/>
                          </a14:imgEffect>
                          <a14:imgEffect>
                            <a14:saturation sat="234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3417" y="768372"/>
                  <a:ext cx="1448001" cy="943848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146" name="Straight Connector 145"/>
              <p:cNvCxnSpPr/>
              <p:nvPr/>
            </p:nvCxnSpPr>
            <p:spPr>
              <a:xfrm>
                <a:off x="9024219" y="2476342"/>
                <a:ext cx="80626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353535">
                    <a:lumMod val="40000"/>
                    <a:lumOff val="60000"/>
                  </a:srgbClr>
                </a:solidFill>
                <a:prstDash val="solid"/>
                <a:headEnd type="none"/>
                <a:tailEnd type="none"/>
              </a:ln>
              <a:effectLst/>
            </p:spPr>
          </p:cxnSp>
        </p:grpSp>
      </p:grpSp>
      <p:pic>
        <p:nvPicPr>
          <p:cNvPr id="159" name="Picture 1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9" y="1511242"/>
            <a:ext cx="631150" cy="631150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61801" y="5983359"/>
            <a:ext cx="670494" cy="341794"/>
          </a:xfrm>
          <a:prstGeom prst="rect">
            <a:avLst/>
          </a:prstGeom>
        </p:spPr>
      </p:pic>
      <p:cxnSp>
        <p:nvCxnSpPr>
          <p:cNvPr id="161" name="Straight Connector 160"/>
          <p:cNvCxnSpPr/>
          <p:nvPr/>
        </p:nvCxnSpPr>
        <p:spPr>
          <a:xfrm flipV="1">
            <a:off x="7028476" y="5112784"/>
            <a:ext cx="0" cy="308440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164" name="Picture 1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4042" y="5792976"/>
            <a:ext cx="856758" cy="249652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80959" y="6496923"/>
            <a:ext cx="571247" cy="13936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24157" y="1185086"/>
            <a:ext cx="476123" cy="476123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 bwMode="auto">
          <a:xfrm>
            <a:off x="10442509" y="1339592"/>
            <a:ext cx="1671245" cy="193771"/>
          </a:xfrm>
          <a:prstGeom prst="rect">
            <a:avLst/>
          </a:prstGeom>
          <a:noFill/>
          <a:ln w="130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320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 Semilight"/>
              </a:rPr>
              <a:t>B2B &amp; EDI</a:t>
            </a:r>
          </a:p>
        </p:txBody>
      </p:sp>
      <p:pic>
        <p:nvPicPr>
          <p:cNvPr id="171" name="Picture 4" descr="Image result for docusign logo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/>
        </p:blipFill>
        <p:spPr bwMode="auto">
          <a:xfrm>
            <a:off x="10257677" y="2815301"/>
            <a:ext cx="1452359" cy="3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Connector 171"/>
          <p:cNvCxnSpPr/>
          <p:nvPr/>
        </p:nvCxnSpPr>
        <p:spPr>
          <a:xfrm flipH="1">
            <a:off x="4659929" y="3128408"/>
            <a:ext cx="631609" cy="0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3" name="Straight Connector 172"/>
          <p:cNvCxnSpPr/>
          <p:nvPr/>
        </p:nvCxnSpPr>
        <p:spPr>
          <a:xfrm flipV="1">
            <a:off x="8780828" y="5094548"/>
            <a:ext cx="0" cy="300577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4" name="Straight Connector 173"/>
          <p:cNvCxnSpPr/>
          <p:nvPr/>
        </p:nvCxnSpPr>
        <p:spPr>
          <a:xfrm flipV="1">
            <a:off x="4673775" y="3128409"/>
            <a:ext cx="0" cy="774276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5" name="Straight Connector 174"/>
          <p:cNvCxnSpPr/>
          <p:nvPr/>
        </p:nvCxnSpPr>
        <p:spPr>
          <a:xfrm flipH="1" flipV="1">
            <a:off x="4407277" y="3898521"/>
            <a:ext cx="531049" cy="3273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6" name="Straight Connector 175"/>
          <p:cNvCxnSpPr/>
          <p:nvPr/>
        </p:nvCxnSpPr>
        <p:spPr>
          <a:xfrm flipH="1">
            <a:off x="4482453" y="3945340"/>
            <a:ext cx="358566" cy="0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7" name="Straight Connector 176"/>
          <p:cNvCxnSpPr/>
          <p:nvPr/>
        </p:nvCxnSpPr>
        <p:spPr>
          <a:xfrm flipH="1">
            <a:off x="4543575" y="3994233"/>
            <a:ext cx="247384" cy="0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>
          <a:xfrm flipH="1">
            <a:off x="4576169" y="4041446"/>
            <a:ext cx="179283" cy="1685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179" name="Picture 17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09981" y="1940310"/>
            <a:ext cx="943289" cy="648983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 bwMode="auto">
          <a:xfrm>
            <a:off x="866" y="973"/>
            <a:ext cx="4227848" cy="68691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Complete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PaaS Support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B2B Capabilities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SaaS Connectors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-3758" y="973"/>
            <a:ext cx="4227848" cy="68691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Better Together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Rich Azure Services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API Management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Azure Functions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4455" y="-18163"/>
            <a:ext cx="4227848" cy="6875191"/>
          </a:xfrm>
          <a:prstGeom prst="rect">
            <a:avLst/>
          </a:prstGeom>
          <a:solidFill>
            <a:srgbClr val="1335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Hybrid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Secure Gateway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As easy as connecting to cloud services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7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70" grpId="0"/>
      <p:bldP spid="85" grpId="0" animBg="1"/>
      <p:bldP spid="85" grpId="1" animBg="1"/>
      <p:bldP spid="86" grpId="0" animBg="1"/>
      <p:bldP spid="86" grpId="1" animBg="1"/>
      <p:bldP spid="86" grpId="2" animBg="1"/>
      <p:bldP spid="123" grpId="0" animBg="1"/>
      <p:bldP spid="123" grpId="1" animBg="1"/>
      <p:bldP spid="12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9A2B38-BFE0-4825-B2CB-22513BDB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 for orchestration across API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351686-9D60-4AAD-AD7B-31C614CC32AC}"/>
              </a:ext>
            </a:extLst>
          </p:cNvPr>
          <p:cNvSpPr txBox="1">
            <a:spLocks/>
          </p:cNvSpPr>
          <p:nvPr/>
        </p:nvSpPr>
        <p:spPr>
          <a:xfrm>
            <a:off x="355703" y="1646760"/>
            <a:ext cx="6557186" cy="438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12" indent="-457112">
              <a:buFont typeface="+mj-lt"/>
              <a:buAutoNum type="arabicPeriod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Implicitly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whenever you reference the output of an action you’ll depend on that action executing first</a:t>
            </a:r>
          </a:p>
          <a:p>
            <a:pPr marL="457112" indent="-457112">
              <a:buFont typeface="+mj-lt"/>
              <a:buAutoNum type="arabicPeriod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Explicit “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dependsOn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” condition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– you can mark certain actions to run only after previous ones have completed</a:t>
            </a:r>
          </a:p>
          <a:p>
            <a:pPr marL="457112" indent="-457112">
              <a:buFont typeface="+mj-lt"/>
              <a:buAutoNum type="arabicPeriod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Explicit “expression” condition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– a complex function that evaluates properties of other actions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0EC47F8-90E1-4CE8-B5F9-B52D1DEE459E}"/>
              </a:ext>
            </a:extLst>
          </p:cNvPr>
          <p:cNvGrpSpPr/>
          <p:nvPr/>
        </p:nvGrpSpPr>
        <p:grpSpPr>
          <a:xfrm>
            <a:off x="6912889" y="1711001"/>
            <a:ext cx="5041185" cy="3552111"/>
            <a:chOff x="155575" y="-2217738"/>
            <a:chExt cx="6143625" cy="4619626"/>
          </a:xfrm>
        </p:grpSpPr>
        <p:pic>
          <p:nvPicPr>
            <p:cNvPr id="6" name="Picture 2" descr="Twitter search">
              <a:extLst>
                <a:ext uri="{FF2B5EF4-FFF2-40B4-BE49-F238E27FC236}">
                  <a16:creationId xmlns:a16="http://schemas.microsoft.com/office/drawing/2014/main" id="{C1DE6D7F-405B-4BEA-A695-EF1912D41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2217738"/>
              <a:ext cx="2619375" cy="461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ropbox">
              <a:extLst>
                <a:ext uri="{FF2B5EF4-FFF2-40B4-BE49-F238E27FC236}">
                  <a16:creationId xmlns:a16="http://schemas.microsoft.com/office/drawing/2014/main" id="{43072EE3-FCC3-416F-9BF5-F226D1E47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250" y="-2198688"/>
              <a:ext cx="2647950" cy="460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06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412" y="676426"/>
            <a:ext cx="6900385" cy="52431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 flow</a:t>
            </a:r>
          </a:p>
        </p:txBody>
      </p:sp>
      <p:sp>
        <p:nvSpPr>
          <p:cNvPr id="6" name="U-Turn Arrow 5"/>
          <p:cNvSpPr/>
          <p:nvPr/>
        </p:nvSpPr>
        <p:spPr bwMode="auto">
          <a:xfrm rot="5400000">
            <a:off x="246358" y="3227776"/>
            <a:ext cx="1655260" cy="1460093"/>
          </a:xfrm>
          <a:prstGeom prst="uturnArrow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41456" y="2953682"/>
            <a:ext cx="1813203" cy="2172548"/>
            <a:chOff x="8351837" y="1906587"/>
            <a:chExt cx="3124200" cy="3802062"/>
          </a:xfrm>
          <a:solidFill>
            <a:schemeClr val="bg1"/>
          </a:solidFill>
        </p:grpSpPr>
        <p:sp>
          <p:nvSpPr>
            <p:cNvPr id="10" name="Right Arrow Callout 9"/>
            <p:cNvSpPr/>
            <p:nvPr/>
          </p:nvSpPr>
          <p:spPr bwMode="auto">
            <a:xfrm>
              <a:off x="9571037" y="1906587"/>
              <a:ext cx="1905000" cy="3802062"/>
            </a:xfrm>
            <a:prstGeom prst="rightArrowCallout">
              <a:avLst>
                <a:gd name="adj1" fmla="val 25000"/>
                <a:gd name="adj2" fmla="val 21500"/>
                <a:gd name="adj3" fmla="val 25000"/>
                <a:gd name="adj4" fmla="val 28977"/>
              </a:avLst>
            </a:prstGeom>
            <a:grp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10104437" y="2055019"/>
              <a:ext cx="1125538" cy="838200"/>
            </a:xfrm>
            <a:prstGeom prst="rightArrow">
              <a:avLst/>
            </a:prstGeom>
            <a:grp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0104437" y="4718050"/>
              <a:ext cx="1125538" cy="914400"/>
            </a:xfrm>
            <a:prstGeom prst="rightArrow">
              <a:avLst/>
            </a:prstGeom>
            <a:grp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8351837" y="3388518"/>
              <a:ext cx="1125538" cy="838200"/>
            </a:xfrm>
            <a:prstGeom prst="rightArrow">
              <a:avLst/>
            </a:prstGeom>
            <a:grp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6702089" y="3136312"/>
            <a:ext cx="2862716" cy="1807288"/>
            <a:chOff x="8549747" y="1669660"/>
            <a:chExt cx="4714579" cy="3323582"/>
          </a:xfrm>
        </p:grpSpPr>
        <p:sp>
          <p:nvSpPr>
            <p:cNvPr id="16" name="U-Turn Arrow 15"/>
            <p:cNvSpPr/>
            <p:nvPr/>
          </p:nvSpPr>
          <p:spPr>
            <a:xfrm rot="16200000">
              <a:off x="8354200" y="1865207"/>
              <a:ext cx="2998371" cy="2607278"/>
            </a:xfrm>
            <a:prstGeom prst="utur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334"/>
              <a:endParaRPr lang="en-US" sz="1323" dirty="0">
                <a:solidFill>
                  <a:srgbClr val="FFFFFF"/>
                </a:solidFill>
              </a:endParaRPr>
            </a:p>
          </p:txBody>
        </p:sp>
        <p:sp>
          <p:nvSpPr>
            <p:cNvPr id="17" name="U-Turn Arrow 16"/>
            <p:cNvSpPr/>
            <p:nvPr/>
          </p:nvSpPr>
          <p:spPr>
            <a:xfrm rot="5400000">
              <a:off x="10461502" y="2190417"/>
              <a:ext cx="2998372" cy="2607277"/>
            </a:xfrm>
            <a:prstGeom prst="utur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334"/>
              <a:endParaRPr lang="en-US" sz="1323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Diamond 17"/>
          <p:cNvSpPr/>
          <p:nvPr/>
        </p:nvSpPr>
        <p:spPr>
          <a:xfrm>
            <a:off x="9612232" y="3108267"/>
            <a:ext cx="2432344" cy="1661253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79178" y="2498914"/>
            <a:ext cx="1887136" cy="3021745"/>
            <a:chOff x="2426884" y="2548525"/>
            <a:chExt cx="1924977" cy="3082337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31966" y="3573462"/>
              <a:ext cx="429591" cy="6108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1821" tIns="105456" rIns="131821" bIns="10545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4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3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13752" y="3983845"/>
              <a:ext cx="429591" cy="61082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1821" tIns="105456" rIns="131821" bIns="10545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4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3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5400000">
              <a:off x="1848204" y="3127205"/>
              <a:ext cx="3082337" cy="1924977"/>
              <a:chOff x="8549747" y="1669660"/>
              <a:chExt cx="4714581" cy="3323582"/>
            </a:xfrm>
          </p:grpSpPr>
          <p:sp>
            <p:nvSpPr>
              <p:cNvPr id="22" name="U-Turn Arrow 21"/>
              <p:cNvSpPr/>
              <p:nvPr/>
            </p:nvSpPr>
            <p:spPr>
              <a:xfrm rot="16200000">
                <a:off x="8354200" y="1865207"/>
                <a:ext cx="2998371" cy="2607278"/>
              </a:xfrm>
              <a:prstGeom prst="utur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72334"/>
                <a:endParaRPr lang="en-US" sz="1323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U-Turn Arrow 22"/>
              <p:cNvSpPr/>
              <p:nvPr/>
            </p:nvSpPr>
            <p:spPr>
              <a:xfrm rot="5400000">
                <a:off x="10461503" y="2190418"/>
                <a:ext cx="2998371" cy="2607278"/>
              </a:xfrm>
              <a:prstGeom prst="utur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72334"/>
                <a:endParaRPr lang="en-US" sz="1323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9834" y="1934958"/>
            <a:ext cx="1867552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sz="2353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1296" y="1937524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588"/>
              </a:spcAft>
              <a:defRPr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For Each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2758" y="1940090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588"/>
              </a:spcAft>
              <a:defRPr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Split 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6755" y="1934958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588"/>
              </a:spcAft>
              <a:defRPr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Do Until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0704" y="1950062"/>
            <a:ext cx="2051476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588"/>
              </a:spcAft>
              <a:defRPr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Conditions</a:t>
            </a:r>
          </a:p>
        </p:txBody>
      </p:sp>
      <p:sp>
        <p:nvSpPr>
          <p:cNvPr id="30" name="Diamond 29"/>
          <p:cNvSpPr/>
          <p:nvPr/>
        </p:nvSpPr>
        <p:spPr>
          <a:xfrm>
            <a:off x="8129848" y="3779074"/>
            <a:ext cx="1024459" cy="546352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2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9A2B38-BFE0-4825-B2CB-22513BDB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498A9F-821B-4693-979A-3D9D0DDFF63E}"/>
              </a:ext>
            </a:extLst>
          </p:cNvPr>
          <p:cNvSpPr txBox="1">
            <a:spLocks/>
          </p:cNvSpPr>
          <p:nvPr/>
        </p:nvSpPr>
        <p:spPr>
          <a:xfrm>
            <a:off x="677426" y="1770743"/>
            <a:ext cx="6696588" cy="4006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Loop a single action over a list of items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Runs the action N times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get at all of the statuses for each action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Tip: when you have multiple collections use: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"repeat" : "@range(0,length(body('connector1')))"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"inputs" : "@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concat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(body('connector1')[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repeatItem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()], body('connector2')[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repeatItem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()])"</a:t>
            </a:r>
          </a:p>
        </p:txBody>
      </p:sp>
      <p:sp>
        <p:nvSpPr>
          <p:cNvPr id="5" name="U-Turn Arrow 3">
            <a:extLst>
              <a:ext uri="{FF2B5EF4-FFF2-40B4-BE49-F238E27FC236}">
                <a16:creationId xmlns:a16="http://schemas.microsoft.com/office/drawing/2014/main" id="{59B3937E-9863-42A8-8CFD-1BF9A1560957}"/>
              </a:ext>
            </a:extLst>
          </p:cNvPr>
          <p:cNvSpPr/>
          <p:nvPr/>
        </p:nvSpPr>
        <p:spPr>
          <a:xfrm rot="16200000">
            <a:off x="8277062" y="2150988"/>
            <a:ext cx="2939429" cy="25560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26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9A2B38-BFE0-4825-B2CB-22513BDB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A4A20B-59C4-4097-A08C-1D7C44D6F9FB}"/>
              </a:ext>
            </a:extLst>
          </p:cNvPr>
          <p:cNvSpPr txBox="1">
            <a:spLocks/>
          </p:cNvSpPr>
          <p:nvPr/>
        </p:nvSpPr>
        <p:spPr>
          <a:xfrm>
            <a:off x="677426" y="2011881"/>
            <a:ext cx="6490139" cy="376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Logic on a trigger or action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triggers conditionals are post-conditions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actions conditionals are pre-conditions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do conditionals inside of repeats to perform as a filter</a:t>
            </a:r>
          </a:p>
        </p:txBody>
      </p:sp>
      <p:sp>
        <p:nvSpPr>
          <p:cNvPr id="5" name="Diamond 3">
            <a:extLst>
              <a:ext uri="{FF2B5EF4-FFF2-40B4-BE49-F238E27FC236}">
                <a16:creationId xmlns:a16="http://schemas.microsoft.com/office/drawing/2014/main" id="{D4D08EA2-7085-4B84-9163-26952F6E8E06}"/>
              </a:ext>
            </a:extLst>
          </p:cNvPr>
          <p:cNvSpPr/>
          <p:nvPr/>
        </p:nvSpPr>
        <p:spPr>
          <a:xfrm>
            <a:off x="8298113" y="2595835"/>
            <a:ext cx="3027906" cy="18580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4C82-FC31-4EB0-BBC2-752BAF3A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2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E9D-161C-43F1-A375-5A85307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98" y="2847911"/>
            <a:ext cx="9859116" cy="116217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290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E9D-161C-43F1-A375-5A85307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98" y="2715099"/>
            <a:ext cx="9859116" cy="1162178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D9FE-326E-49F7-A181-EEBB9B9ED1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4C82-FC31-4EB0-BBC2-752BAF3A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E9D-161C-43F1-A375-5A85307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98" y="2715099"/>
            <a:ext cx="9859116" cy="1162178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D9FE-326E-49F7-A181-EEBB9B9ED1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3E62075-B0C0-9A42-BB38-2BC1DB8B16C8}"/>
              </a:ext>
            </a:extLst>
          </p:cNvPr>
          <p:cNvSpPr/>
          <p:nvPr/>
        </p:nvSpPr>
        <p:spPr>
          <a:xfrm>
            <a:off x="0" y="0"/>
            <a:ext cx="8738886" cy="3588152"/>
          </a:xfrm>
          <a:prstGeom prst="rect">
            <a:avLst/>
          </a:prstGeom>
          <a:solidFill>
            <a:srgbClr val="561B64"/>
          </a:solidFill>
          <a:ln>
            <a:solidFill>
              <a:srgbClr val="561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CF7813-0CDA-E340-AB13-A05B376B9ED0}"/>
              </a:ext>
            </a:extLst>
          </p:cNvPr>
          <p:cNvSpPr/>
          <p:nvPr/>
        </p:nvSpPr>
        <p:spPr>
          <a:xfrm>
            <a:off x="8738887" y="0"/>
            <a:ext cx="3453114" cy="685799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4B7D1F-FE1E-9F46-A4ED-B52D35FF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16" y="613019"/>
            <a:ext cx="2371655" cy="237165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7BC5097-E960-CD47-97D0-3394348F0CC0}"/>
              </a:ext>
            </a:extLst>
          </p:cNvPr>
          <p:cNvSpPr/>
          <p:nvPr/>
        </p:nvSpPr>
        <p:spPr>
          <a:xfrm>
            <a:off x="1284791" y="1057345"/>
            <a:ext cx="57294" cy="192732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F75C91-1FE7-5B47-8E91-EAB979DE0BFF}"/>
              </a:ext>
            </a:extLst>
          </p:cNvPr>
          <p:cNvSpPr txBox="1"/>
          <p:nvPr/>
        </p:nvSpPr>
        <p:spPr>
          <a:xfrm>
            <a:off x="1417319" y="1057345"/>
            <a:ext cx="493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>
                <a:solidFill>
                  <a:schemeClr val="bg1"/>
                </a:solidFill>
                <a:latin typeface="+mj-lt"/>
              </a:rPr>
              <a:t>Manuel Sánchez Rodríguez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761650-6EF1-504A-85C6-C59FDFDE9C72}"/>
              </a:ext>
            </a:extLst>
          </p:cNvPr>
          <p:cNvSpPr/>
          <p:nvPr/>
        </p:nvSpPr>
        <p:spPr>
          <a:xfrm rot="5400000" flipH="1">
            <a:off x="9491714" y="2660140"/>
            <a:ext cx="1765544" cy="255357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F51DC0C-1608-D141-A9D2-1F332F1DDCBD}"/>
              </a:ext>
            </a:extLst>
          </p:cNvPr>
          <p:cNvSpPr/>
          <p:nvPr/>
        </p:nvSpPr>
        <p:spPr>
          <a:xfrm rot="5400000">
            <a:off x="10442582" y="3868547"/>
            <a:ext cx="45719" cy="1483005"/>
          </a:xfrm>
          <a:prstGeom prst="rect">
            <a:avLst/>
          </a:prstGeom>
          <a:solidFill>
            <a:srgbClr val="561B64"/>
          </a:solidFill>
          <a:ln>
            <a:solidFill>
              <a:srgbClr val="561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4D63FE-A11E-1446-8A2C-E177B311229A}"/>
              </a:ext>
            </a:extLst>
          </p:cNvPr>
          <p:cNvSpPr txBox="1"/>
          <p:nvPr/>
        </p:nvSpPr>
        <p:spPr>
          <a:xfrm>
            <a:off x="8854633" y="4819697"/>
            <a:ext cx="3229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561B64"/>
                </a:solidFill>
              </a:rPr>
              <a:t>Passionate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about</a:t>
            </a:r>
            <a:r>
              <a:rPr lang="es-ES" sz="1400" dirty="0">
                <a:solidFill>
                  <a:srgbClr val="561B64"/>
                </a:solidFill>
              </a:rPr>
              <a:t> new </a:t>
            </a:r>
            <a:r>
              <a:rPr lang="es-ES" sz="1400" dirty="0" err="1">
                <a:solidFill>
                  <a:srgbClr val="561B64"/>
                </a:solidFill>
              </a:rPr>
              <a:t>technologies</a:t>
            </a:r>
            <a:r>
              <a:rPr lang="es-ES" sz="1400" dirty="0">
                <a:solidFill>
                  <a:srgbClr val="561B64"/>
                </a:solidFill>
              </a:rPr>
              <a:t>, </a:t>
            </a:r>
            <a:r>
              <a:rPr lang="es-ES" sz="1400" dirty="0" err="1">
                <a:solidFill>
                  <a:srgbClr val="561B64"/>
                </a:solidFill>
              </a:rPr>
              <a:t>highlighting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Netcore</a:t>
            </a:r>
            <a:r>
              <a:rPr lang="es-ES" sz="1400" dirty="0">
                <a:solidFill>
                  <a:srgbClr val="561B64"/>
                </a:solidFill>
              </a:rPr>
              <a:t> , Microsoft Azure, </a:t>
            </a:r>
            <a:r>
              <a:rPr lang="es-ES" sz="1400" dirty="0" err="1">
                <a:solidFill>
                  <a:srgbClr val="561B64"/>
                </a:solidFill>
              </a:rPr>
              <a:t>Xamarin</a:t>
            </a:r>
            <a:r>
              <a:rPr lang="es-ES" sz="1400" dirty="0">
                <a:solidFill>
                  <a:srgbClr val="561B64"/>
                </a:solidFill>
              </a:rPr>
              <a:t>, IA, </a:t>
            </a:r>
            <a:r>
              <a:rPr lang="es-ES" sz="1400" dirty="0" err="1">
                <a:solidFill>
                  <a:srgbClr val="561B64"/>
                </a:solidFill>
              </a:rPr>
              <a:t>Bots</a:t>
            </a:r>
            <a:r>
              <a:rPr lang="es-ES" sz="1400" dirty="0">
                <a:solidFill>
                  <a:srgbClr val="561B64"/>
                </a:solidFill>
              </a:rPr>
              <a:t> and ASP.NET. </a:t>
            </a:r>
            <a:r>
              <a:rPr lang="es-ES" sz="1400" dirty="0" err="1">
                <a:solidFill>
                  <a:srgbClr val="561B64"/>
                </a:solidFill>
              </a:rPr>
              <a:t>Passionate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about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team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management</a:t>
            </a:r>
            <a:r>
              <a:rPr lang="es-ES" sz="1400" dirty="0">
                <a:solidFill>
                  <a:srgbClr val="561B64"/>
                </a:solidFill>
              </a:rPr>
              <a:t>. I </a:t>
            </a:r>
            <a:r>
              <a:rPr lang="es-ES" sz="1400" dirty="0" err="1">
                <a:solidFill>
                  <a:srgbClr val="561B64"/>
                </a:solidFill>
              </a:rPr>
              <a:t>contribute</a:t>
            </a:r>
            <a:r>
              <a:rPr lang="es-ES" sz="1400" dirty="0">
                <a:solidFill>
                  <a:srgbClr val="561B64"/>
                </a:solidFill>
              </a:rPr>
              <a:t> to </a:t>
            </a:r>
            <a:r>
              <a:rPr lang="es-ES" sz="1400" dirty="0" err="1">
                <a:solidFill>
                  <a:srgbClr val="561B64"/>
                </a:solidFill>
              </a:rPr>
              <a:t>the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developers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community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writing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articles</a:t>
            </a:r>
            <a:r>
              <a:rPr lang="es-ES" sz="1400" dirty="0">
                <a:solidFill>
                  <a:srgbClr val="561B64"/>
                </a:solidFill>
              </a:rPr>
              <a:t> in </a:t>
            </a:r>
            <a:r>
              <a:rPr lang="es-ES" sz="1400" dirty="0" err="1">
                <a:solidFill>
                  <a:srgbClr val="561B64"/>
                </a:solidFill>
              </a:rPr>
              <a:t>my</a:t>
            </a:r>
            <a:r>
              <a:rPr lang="es-ES" sz="1400" dirty="0">
                <a:solidFill>
                  <a:srgbClr val="561B64"/>
                </a:solidFill>
              </a:rPr>
              <a:t> personal blog and </a:t>
            </a:r>
            <a:r>
              <a:rPr lang="es-ES" sz="1400" dirty="0" err="1">
                <a:solidFill>
                  <a:srgbClr val="561B64"/>
                </a:solidFill>
              </a:rPr>
              <a:t>giving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speeches</a:t>
            </a:r>
            <a:r>
              <a:rPr lang="es-ES" sz="1400" dirty="0">
                <a:solidFill>
                  <a:srgbClr val="561B64"/>
                </a:solidFill>
              </a:rPr>
              <a:t> in </a:t>
            </a:r>
            <a:r>
              <a:rPr lang="es-ES" sz="1400" dirty="0" err="1">
                <a:solidFill>
                  <a:srgbClr val="561B64"/>
                </a:solidFill>
              </a:rPr>
              <a:t>numerous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events</a:t>
            </a:r>
            <a:r>
              <a:rPr lang="es-ES" sz="1400" dirty="0">
                <a:solidFill>
                  <a:srgbClr val="561B64"/>
                </a:solidFill>
              </a:rPr>
              <a:t>. I am </a:t>
            </a:r>
            <a:r>
              <a:rPr lang="es-ES" sz="1400" dirty="0" err="1">
                <a:solidFill>
                  <a:srgbClr val="561B64"/>
                </a:solidFill>
              </a:rPr>
              <a:t>also</a:t>
            </a:r>
            <a:r>
              <a:rPr lang="es-ES" sz="1400" dirty="0">
                <a:solidFill>
                  <a:srgbClr val="561B64"/>
                </a:solidFill>
              </a:rPr>
              <a:t> </a:t>
            </a:r>
            <a:r>
              <a:rPr lang="es-ES" sz="1400" dirty="0" err="1">
                <a:solidFill>
                  <a:srgbClr val="561B64"/>
                </a:solidFill>
              </a:rPr>
              <a:t>one</a:t>
            </a:r>
            <a:r>
              <a:rPr lang="es-ES" sz="1400" dirty="0">
                <a:solidFill>
                  <a:srgbClr val="561B64"/>
                </a:solidFill>
              </a:rPr>
              <a:t> of </a:t>
            </a:r>
            <a:r>
              <a:rPr lang="es-ES" sz="1400" dirty="0" err="1">
                <a:solidFill>
                  <a:srgbClr val="561B64"/>
                </a:solidFill>
              </a:rPr>
              <a:t>the</a:t>
            </a:r>
            <a:r>
              <a:rPr lang="es-ES" sz="1400" dirty="0">
                <a:solidFill>
                  <a:srgbClr val="561B64"/>
                </a:solidFill>
              </a:rPr>
              <a:t> Netcoreconf leads.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7A51B3-E4D5-6B4D-9F4D-EFD188A63B62}"/>
              </a:ext>
            </a:extLst>
          </p:cNvPr>
          <p:cNvSpPr txBox="1"/>
          <p:nvPr/>
        </p:nvSpPr>
        <p:spPr>
          <a:xfrm>
            <a:off x="1417318" y="2380784"/>
            <a:ext cx="5507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>
                <a:solidFill>
                  <a:schemeClr val="bg1"/>
                </a:solidFill>
                <a:latin typeface="+mj-lt"/>
              </a:rPr>
              <a:t>Technical Manager at everis | Microsoft MVP Azure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37088F-EAF9-D344-9EB8-2BE51EEA942B}"/>
              </a:ext>
            </a:extLst>
          </p:cNvPr>
          <p:cNvSpPr txBox="1"/>
          <p:nvPr/>
        </p:nvSpPr>
        <p:spPr>
          <a:xfrm>
            <a:off x="9339972" y="3971287"/>
            <a:ext cx="225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solidFill>
                  <a:srgbClr val="561B64"/>
                </a:solidFill>
                <a:latin typeface="+mj-lt"/>
              </a:rPr>
              <a:t>@Manuss20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B4DC899-CA34-9441-A4CF-1250B6156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984" y="3112353"/>
            <a:ext cx="1846917" cy="755093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473825EE-90E7-B942-93A3-C4B8853A5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414" y="3971288"/>
            <a:ext cx="3453114" cy="270804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9562059E-7488-D84C-9AD0-F66EC235F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6802" y="4074940"/>
            <a:ext cx="2031723" cy="2296271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E84FE193-4263-EF4A-9A48-7FB67721E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9159" y="3845143"/>
            <a:ext cx="2878236" cy="25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9A2B38-BFE0-4825-B2CB-22513BDB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US"/>
              <a:t>Pizza as a Service</a:t>
            </a:r>
            <a:endParaRPr lang="en-US" dirty="0"/>
          </a:p>
        </p:txBody>
      </p:sp>
      <p:pic>
        <p:nvPicPr>
          <p:cNvPr id="8" name="Picture 2" descr="Image result for pizza as a service">
            <a:extLst>
              <a:ext uri="{FF2B5EF4-FFF2-40B4-BE49-F238E27FC236}">
                <a16:creationId xmlns:a16="http://schemas.microsoft.com/office/drawing/2014/main" id="{B0D5CDC3-C51C-448F-84EE-790B1D3DE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 bwMode="auto">
          <a:xfrm>
            <a:off x="717755" y="1298053"/>
            <a:ext cx="10756490" cy="501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5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56143" y="1600765"/>
            <a:ext cx="2583711" cy="3291855"/>
            <a:chOff x="4340185" y="1610492"/>
            <a:chExt cx="2635520" cy="3357863"/>
          </a:xfrm>
        </p:grpSpPr>
        <p:grpSp>
          <p:nvGrpSpPr>
            <p:cNvPr id="26" name="Group 25"/>
            <p:cNvGrpSpPr/>
            <p:nvPr/>
          </p:nvGrpSpPr>
          <p:grpSpPr>
            <a:xfrm>
              <a:off x="4340185" y="4057123"/>
              <a:ext cx="2635520" cy="911232"/>
              <a:chOff x="4431599" y="3944843"/>
              <a:chExt cx="2584078" cy="89344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431599" y="3944843"/>
                <a:ext cx="2584077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836" b="1" kern="0" cap="all" dirty="0">
                    <a:solidFill>
                      <a:srgbClr val="FFFFFF"/>
                    </a:solidFill>
                  </a:rPr>
                  <a:t>LOGIC Apps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31600" y="4361167"/>
                <a:ext cx="2584077" cy="477121"/>
              </a:xfrm>
              <a:prstGeom prst="rect">
                <a:avLst/>
              </a:prstGeom>
              <a:noFill/>
            </p:spPr>
            <p:txBody>
              <a:bodyPr wrap="square" lIns="182854" rIns="182854" rtlCol="0">
                <a:spAutoFit/>
              </a:bodyPr>
              <a:lstStyle/>
              <a:p>
                <a:pPr algn="ctr">
                  <a:lnSpc>
                    <a:spcPts val="1500"/>
                  </a:lnSpc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latin typeface="Segoe UI Light"/>
                  </a:rPr>
                  <a:t>Automate business process across SaaS and on-premises </a:t>
                </a: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5883" y="1610492"/>
              <a:ext cx="2025381" cy="202312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935436" y="972901"/>
            <a:ext cx="567495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New Logic Apps for easy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9443" y="2122715"/>
            <a:ext cx="6082393" cy="30654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 code designer for rapid creation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Dozens of pre-built templates to get started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Out of box support for popular SaaS and on-premises apps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Use with custom API apps of your own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BizTalk APIs for expert integration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4164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7709231" cy="899537"/>
          </a:xfrm>
        </p:spPr>
        <p:txBody>
          <a:bodyPr>
            <a:normAutofit fontScale="90000"/>
          </a:bodyPr>
          <a:lstStyle/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dirty="0">
                <a:solidFill>
                  <a:schemeClr val="bg1"/>
                </a:solidFill>
              </a:rPr>
              <a:t>Introducing Azure Logic Apps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128" y="2463488"/>
            <a:ext cx="7526199" cy="4283642"/>
          </a:xfrm>
        </p:spPr>
        <p:txBody>
          <a:bodyPr/>
          <a:lstStyle/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Faster integration using innovative Visual Designer </a:t>
            </a:r>
          </a:p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Easy workflow creation with triggers and actions</a:t>
            </a:r>
          </a:p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Mashup applications, data and services</a:t>
            </a:r>
          </a:p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Built for mission critical Enterprise Integration</a:t>
            </a:r>
          </a:p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Create, deploy, manage and monitor</a:t>
            </a:r>
          </a:p>
          <a:p>
            <a:pPr>
              <a:spcAft>
                <a:spcPts val="2353"/>
              </a:spcAft>
            </a:pPr>
            <a:endParaRPr lang="en-US" sz="2549" dirty="0"/>
          </a:p>
        </p:txBody>
      </p:sp>
      <p:grpSp>
        <p:nvGrpSpPr>
          <p:cNvPr id="15" name="Group 14"/>
          <p:cNvGrpSpPr/>
          <p:nvPr/>
        </p:nvGrpSpPr>
        <p:grpSpPr>
          <a:xfrm>
            <a:off x="8243572" y="974"/>
            <a:ext cx="3947565" cy="6856055"/>
            <a:chOff x="8409182" y="0"/>
            <a:chExt cx="4027293" cy="6994525"/>
          </a:xfrm>
        </p:grpSpPr>
        <p:sp>
          <p:nvSpPr>
            <p:cNvPr id="4" name="Rectangle 3"/>
            <p:cNvSpPr/>
            <p:nvPr/>
          </p:nvSpPr>
          <p:spPr bwMode="auto">
            <a:xfrm>
              <a:off x="8409182" y="0"/>
              <a:ext cx="4027293" cy="6994525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324507" y="2941801"/>
              <a:ext cx="2028656" cy="1110923"/>
              <a:chOff x="7712710" y="2866532"/>
              <a:chExt cx="900970" cy="493385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Left Brace 11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9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3" name="Left Brace 12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9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9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356456" y="1046522"/>
            <a:ext cx="7224309" cy="99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92">
              <a:defRPr/>
            </a:pPr>
            <a:r>
              <a:rPr lang="en-US" sz="2941" dirty="0">
                <a:solidFill>
                  <a:schemeClr val="bg1"/>
                </a:solidFill>
                <a:latin typeface="Segoe UI Semilight"/>
              </a:rPr>
              <a:t>Powerful Integration.</a:t>
            </a:r>
            <a:br>
              <a:rPr lang="en-US" sz="2941" dirty="0">
                <a:solidFill>
                  <a:schemeClr val="bg1"/>
                </a:solidFill>
                <a:latin typeface="Segoe UI Semilight"/>
              </a:rPr>
            </a:br>
            <a:r>
              <a:rPr lang="en-US" sz="2941" dirty="0" err="1">
                <a:solidFill>
                  <a:schemeClr val="bg1"/>
                </a:solidFill>
                <a:latin typeface="Segoe UI Semilight"/>
              </a:rPr>
              <a:t>Hyperscale</a:t>
            </a:r>
            <a:r>
              <a:rPr lang="en-US" sz="2941" dirty="0">
                <a:solidFill>
                  <a:schemeClr val="bg1"/>
                </a:solidFill>
                <a:latin typeface="Segoe UI Semilight"/>
              </a:rPr>
              <a:t> Workflow Engine, born in Azure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667980" y="1460"/>
            <a:ext cx="4663298" cy="6856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31" y="1544370"/>
            <a:ext cx="4331863" cy="3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3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Event Driven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Triggers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347419" y="1318759"/>
          <a:ext cx="7526199" cy="539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2" y="2140932"/>
            <a:ext cx="3830719" cy="28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30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BAD80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Workflow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Actions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866" y="4462478"/>
            <a:ext cx="4227848" cy="2390466"/>
            <a:chOff x="302" y="1344"/>
            <a:chExt cx="3582" cy="2079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2" y="1344"/>
              <a:ext cx="3581" cy="2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21" y="1883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53" y="1883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84" y="1883"/>
              <a:ext cx="118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21" y="2046"/>
              <a:ext cx="117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53" y="2046"/>
              <a:ext cx="117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84" y="2046"/>
              <a:ext cx="118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821" y="2210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53" y="2210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84" y="2210"/>
              <a:ext cx="118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821" y="1952"/>
              <a:ext cx="117" cy="79"/>
            </a:xfrm>
            <a:custGeom>
              <a:avLst/>
              <a:gdLst>
                <a:gd name="T0" fmla="*/ 126 w 126"/>
                <a:gd name="T1" fmla="*/ 28 h 86"/>
                <a:gd name="T2" fmla="*/ 126 w 126"/>
                <a:gd name="T3" fmla="*/ 86 h 86"/>
                <a:gd name="T4" fmla="*/ 0 w 126"/>
                <a:gd name="T5" fmla="*/ 86 h 86"/>
                <a:gd name="T6" fmla="*/ 0 w 126"/>
                <a:gd name="T7" fmla="*/ 65 h 86"/>
                <a:gd name="T8" fmla="*/ 6 w 126"/>
                <a:gd name="T9" fmla="*/ 65 h 86"/>
                <a:gd name="T10" fmla="*/ 7 w 126"/>
                <a:gd name="T11" fmla="*/ 65 h 86"/>
                <a:gd name="T12" fmla="*/ 7 w 126"/>
                <a:gd name="T13" fmla="*/ 64 h 86"/>
                <a:gd name="T14" fmla="*/ 73 w 126"/>
                <a:gd name="T15" fmla="*/ 0 h 86"/>
                <a:gd name="T16" fmla="*/ 95 w 126"/>
                <a:gd name="T17" fmla="*/ 4 h 86"/>
                <a:gd name="T18" fmla="*/ 108 w 126"/>
                <a:gd name="T19" fmla="*/ 11 h 86"/>
                <a:gd name="T20" fmla="*/ 126 w 126"/>
                <a:gd name="T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86">
                  <a:moveTo>
                    <a:pt x="126" y="28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65"/>
                    <a:pt x="4" y="65"/>
                    <a:pt x="6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4"/>
                    <a:pt x="7" y="64"/>
                  </a:cubicBezTo>
                  <a:cubicBezTo>
                    <a:pt x="8" y="29"/>
                    <a:pt x="37" y="0"/>
                    <a:pt x="73" y="0"/>
                  </a:cubicBezTo>
                  <a:cubicBezTo>
                    <a:pt x="80" y="0"/>
                    <a:pt x="88" y="2"/>
                    <a:pt x="95" y="4"/>
                  </a:cubicBezTo>
                  <a:cubicBezTo>
                    <a:pt x="99" y="6"/>
                    <a:pt x="104" y="8"/>
                    <a:pt x="108" y="11"/>
                  </a:cubicBezTo>
                  <a:cubicBezTo>
                    <a:pt x="115" y="15"/>
                    <a:pt x="121" y="21"/>
                    <a:pt x="126" y="28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821" y="2046"/>
              <a:ext cx="117" cy="63"/>
            </a:xfrm>
            <a:custGeom>
              <a:avLst/>
              <a:gdLst>
                <a:gd name="T0" fmla="*/ 126 w 126"/>
                <a:gd name="T1" fmla="*/ 0 h 68"/>
                <a:gd name="T2" fmla="*/ 126 w 126"/>
                <a:gd name="T3" fmla="*/ 68 h 68"/>
                <a:gd name="T4" fmla="*/ 6 w 126"/>
                <a:gd name="T5" fmla="*/ 68 h 68"/>
                <a:gd name="T6" fmla="*/ 0 w 126"/>
                <a:gd name="T7" fmla="*/ 68 h 68"/>
                <a:gd name="T8" fmla="*/ 0 w 126"/>
                <a:gd name="T9" fmla="*/ 0 h 68"/>
                <a:gd name="T10" fmla="*/ 126 w 126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8">
                  <a:moveTo>
                    <a:pt x="126" y="0"/>
                  </a:moveTo>
                  <a:cubicBezTo>
                    <a:pt x="126" y="68"/>
                    <a:pt x="126" y="68"/>
                    <a:pt x="12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68"/>
                    <a:pt x="2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953" y="1973"/>
              <a:ext cx="72" cy="58"/>
            </a:xfrm>
            <a:custGeom>
              <a:avLst/>
              <a:gdLst>
                <a:gd name="T0" fmla="*/ 77 w 77"/>
                <a:gd name="T1" fmla="*/ 63 h 63"/>
                <a:gd name="T2" fmla="*/ 0 w 77"/>
                <a:gd name="T3" fmla="*/ 63 h 63"/>
                <a:gd name="T4" fmla="*/ 0 w 77"/>
                <a:gd name="T5" fmla="*/ 4 h 63"/>
                <a:gd name="T6" fmla="*/ 19 w 77"/>
                <a:gd name="T7" fmla="*/ 0 h 63"/>
                <a:gd name="T8" fmla="*/ 33 w 77"/>
                <a:gd name="T9" fmla="*/ 2 h 63"/>
                <a:gd name="T10" fmla="*/ 72 w 77"/>
                <a:gd name="T11" fmla="*/ 53 h 63"/>
                <a:gd name="T12" fmla="*/ 72 w 77"/>
                <a:gd name="T13" fmla="*/ 57 h 63"/>
                <a:gd name="T14" fmla="*/ 77 w 77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3">
                  <a:moveTo>
                    <a:pt x="77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1"/>
                    <a:pt x="12" y="0"/>
                    <a:pt x="19" y="0"/>
                  </a:cubicBezTo>
                  <a:cubicBezTo>
                    <a:pt x="24" y="0"/>
                    <a:pt x="29" y="1"/>
                    <a:pt x="33" y="2"/>
                  </a:cubicBezTo>
                  <a:cubicBezTo>
                    <a:pt x="55" y="8"/>
                    <a:pt x="72" y="29"/>
                    <a:pt x="72" y="53"/>
                  </a:cubicBezTo>
                  <a:cubicBezTo>
                    <a:pt x="72" y="54"/>
                    <a:pt x="72" y="55"/>
                    <a:pt x="72" y="57"/>
                  </a:cubicBezTo>
                  <a:cubicBezTo>
                    <a:pt x="74" y="58"/>
                    <a:pt x="75" y="61"/>
                    <a:pt x="77" y="63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953" y="2046"/>
              <a:ext cx="104" cy="63"/>
            </a:xfrm>
            <a:custGeom>
              <a:avLst/>
              <a:gdLst>
                <a:gd name="T0" fmla="*/ 112 w 112"/>
                <a:gd name="T1" fmla="*/ 26 h 68"/>
                <a:gd name="T2" fmla="*/ 93 w 112"/>
                <a:gd name="T3" fmla="*/ 61 h 68"/>
                <a:gd name="T4" fmla="*/ 70 w 112"/>
                <a:gd name="T5" fmla="*/ 68 h 68"/>
                <a:gd name="T6" fmla="*/ 0 w 112"/>
                <a:gd name="T7" fmla="*/ 68 h 68"/>
                <a:gd name="T8" fmla="*/ 0 w 112"/>
                <a:gd name="T9" fmla="*/ 0 h 68"/>
                <a:gd name="T10" fmla="*/ 103 w 112"/>
                <a:gd name="T11" fmla="*/ 0 h 68"/>
                <a:gd name="T12" fmla="*/ 112 w 112"/>
                <a:gd name="T13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68">
                  <a:moveTo>
                    <a:pt x="112" y="26"/>
                  </a:moveTo>
                  <a:cubicBezTo>
                    <a:pt x="112" y="41"/>
                    <a:pt x="104" y="54"/>
                    <a:pt x="93" y="61"/>
                  </a:cubicBezTo>
                  <a:cubicBezTo>
                    <a:pt x="86" y="66"/>
                    <a:pt x="78" y="68"/>
                    <a:pt x="7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7"/>
                    <a:pt x="112" y="16"/>
                    <a:pt x="112" y="26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03" y="1345"/>
              <a:ext cx="3581" cy="2078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8" y="2646"/>
              <a:ext cx="3576" cy="777"/>
            </a:xfrm>
            <a:prstGeom prst="rect">
              <a:avLst/>
            </a:prstGeom>
            <a:solidFill>
              <a:srgbClr val="9AB3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21" y="1883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53" y="1883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84" y="1883"/>
              <a:ext cx="118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21" y="2046"/>
              <a:ext cx="117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953" y="2046"/>
              <a:ext cx="117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084" y="2046"/>
              <a:ext cx="118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21" y="2210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953" y="2210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084" y="2210"/>
              <a:ext cx="118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821" y="1952"/>
              <a:ext cx="117" cy="79"/>
            </a:xfrm>
            <a:custGeom>
              <a:avLst/>
              <a:gdLst>
                <a:gd name="T0" fmla="*/ 126 w 126"/>
                <a:gd name="T1" fmla="*/ 28 h 86"/>
                <a:gd name="T2" fmla="*/ 126 w 126"/>
                <a:gd name="T3" fmla="*/ 86 h 86"/>
                <a:gd name="T4" fmla="*/ 0 w 126"/>
                <a:gd name="T5" fmla="*/ 86 h 86"/>
                <a:gd name="T6" fmla="*/ 0 w 126"/>
                <a:gd name="T7" fmla="*/ 65 h 86"/>
                <a:gd name="T8" fmla="*/ 6 w 126"/>
                <a:gd name="T9" fmla="*/ 65 h 86"/>
                <a:gd name="T10" fmla="*/ 7 w 126"/>
                <a:gd name="T11" fmla="*/ 65 h 86"/>
                <a:gd name="T12" fmla="*/ 7 w 126"/>
                <a:gd name="T13" fmla="*/ 64 h 86"/>
                <a:gd name="T14" fmla="*/ 73 w 126"/>
                <a:gd name="T15" fmla="*/ 0 h 86"/>
                <a:gd name="T16" fmla="*/ 95 w 126"/>
                <a:gd name="T17" fmla="*/ 4 h 86"/>
                <a:gd name="T18" fmla="*/ 108 w 126"/>
                <a:gd name="T19" fmla="*/ 11 h 86"/>
                <a:gd name="T20" fmla="*/ 126 w 126"/>
                <a:gd name="T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86">
                  <a:moveTo>
                    <a:pt x="126" y="28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65"/>
                    <a:pt x="4" y="65"/>
                    <a:pt x="6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4"/>
                    <a:pt x="7" y="64"/>
                  </a:cubicBezTo>
                  <a:cubicBezTo>
                    <a:pt x="8" y="29"/>
                    <a:pt x="37" y="0"/>
                    <a:pt x="73" y="0"/>
                  </a:cubicBezTo>
                  <a:cubicBezTo>
                    <a:pt x="80" y="0"/>
                    <a:pt x="88" y="2"/>
                    <a:pt x="95" y="4"/>
                  </a:cubicBezTo>
                  <a:cubicBezTo>
                    <a:pt x="99" y="6"/>
                    <a:pt x="104" y="8"/>
                    <a:pt x="108" y="11"/>
                  </a:cubicBezTo>
                  <a:cubicBezTo>
                    <a:pt x="115" y="15"/>
                    <a:pt x="121" y="21"/>
                    <a:pt x="126" y="28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821" y="2046"/>
              <a:ext cx="117" cy="63"/>
            </a:xfrm>
            <a:custGeom>
              <a:avLst/>
              <a:gdLst>
                <a:gd name="T0" fmla="*/ 126 w 126"/>
                <a:gd name="T1" fmla="*/ 0 h 68"/>
                <a:gd name="T2" fmla="*/ 126 w 126"/>
                <a:gd name="T3" fmla="*/ 68 h 68"/>
                <a:gd name="T4" fmla="*/ 6 w 126"/>
                <a:gd name="T5" fmla="*/ 68 h 68"/>
                <a:gd name="T6" fmla="*/ 0 w 126"/>
                <a:gd name="T7" fmla="*/ 68 h 68"/>
                <a:gd name="T8" fmla="*/ 0 w 126"/>
                <a:gd name="T9" fmla="*/ 0 h 68"/>
                <a:gd name="T10" fmla="*/ 126 w 126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8">
                  <a:moveTo>
                    <a:pt x="126" y="0"/>
                  </a:moveTo>
                  <a:cubicBezTo>
                    <a:pt x="126" y="68"/>
                    <a:pt x="126" y="68"/>
                    <a:pt x="12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68"/>
                    <a:pt x="2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953" y="1973"/>
              <a:ext cx="72" cy="58"/>
            </a:xfrm>
            <a:custGeom>
              <a:avLst/>
              <a:gdLst>
                <a:gd name="T0" fmla="*/ 77 w 77"/>
                <a:gd name="T1" fmla="*/ 63 h 63"/>
                <a:gd name="T2" fmla="*/ 0 w 77"/>
                <a:gd name="T3" fmla="*/ 63 h 63"/>
                <a:gd name="T4" fmla="*/ 0 w 77"/>
                <a:gd name="T5" fmla="*/ 4 h 63"/>
                <a:gd name="T6" fmla="*/ 19 w 77"/>
                <a:gd name="T7" fmla="*/ 0 h 63"/>
                <a:gd name="T8" fmla="*/ 33 w 77"/>
                <a:gd name="T9" fmla="*/ 2 h 63"/>
                <a:gd name="T10" fmla="*/ 72 w 77"/>
                <a:gd name="T11" fmla="*/ 53 h 63"/>
                <a:gd name="T12" fmla="*/ 72 w 77"/>
                <a:gd name="T13" fmla="*/ 57 h 63"/>
                <a:gd name="T14" fmla="*/ 77 w 77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3">
                  <a:moveTo>
                    <a:pt x="77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1"/>
                    <a:pt x="12" y="0"/>
                    <a:pt x="19" y="0"/>
                  </a:cubicBezTo>
                  <a:cubicBezTo>
                    <a:pt x="24" y="0"/>
                    <a:pt x="29" y="1"/>
                    <a:pt x="33" y="2"/>
                  </a:cubicBezTo>
                  <a:cubicBezTo>
                    <a:pt x="55" y="8"/>
                    <a:pt x="72" y="29"/>
                    <a:pt x="72" y="53"/>
                  </a:cubicBezTo>
                  <a:cubicBezTo>
                    <a:pt x="72" y="54"/>
                    <a:pt x="72" y="55"/>
                    <a:pt x="72" y="57"/>
                  </a:cubicBezTo>
                  <a:cubicBezTo>
                    <a:pt x="74" y="58"/>
                    <a:pt x="75" y="61"/>
                    <a:pt x="77" y="63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953" y="2046"/>
              <a:ext cx="104" cy="63"/>
            </a:xfrm>
            <a:custGeom>
              <a:avLst/>
              <a:gdLst>
                <a:gd name="T0" fmla="*/ 112 w 112"/>
                <a:gd name="T1" fmla="*/ 26 h 68"/>
                <a:gd name="T2" fmla="*/ 93 w 112"/>
                <a:gd name="T3" fmla="*/ 61 h 68"/>
                <a:gd name="T4" fmla="*/ 70 w 112"/>
                <a:gd name="T5" fmla="*/ 68 h 68"/>
                <a:gd name="T6" fmla="*/ 0 w 112"/>
                <a:gd name="T7" fmla="*/ 68 h 68"/>
                <a:gd name="T8" fmla="*/ 0 w 112"/>
                <a:gd name="T9" fmla="*/ 0 h 68"/>
                <a:gd name="T10" fmla="*/ 103 w 112"/>
                <a:gd name="T11" fmla="*/ 0 h 68"/>
                <a:gd name="T12" fmla="*/ 112 w 112"/>
                <a:gd name="T13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68">
                  <a:moveTo>
                    <a:pt x="112" y="26"/>
                  </a:moveTo>
                  <a:cubicBezTo>
                    <a:pt x="112" y="41"/>
                    <a:pt x="104" y="54"/>
                    <a:pt x="93" y="61"/>
                  </a:cubicBezTo>
                  <a:cubicBezTo>
                    <a:pt x="86" y="66"/>
                    <a:pt x="78" y="68"/>
                    <a:pt x="7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7"/>
                    <a:pt x="112" y="16"/>
                    <a:pt x="112" y="26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125" y="1876"/>
              <a:ext cx="184" cy="182"/>
            </a:xfrm>
            <a:custGeom>
              <a:avLst/>
              <a:gdLst>
                <a:gd name="T0" fmla="*/ 7 w 197"/>
                <a:gd name="T1" fmla="*/ 87 h 197"/>
                <a:gd name="T2" fmla="*/ 87 w 197"/>
                <a:gd name="T3" fmla="*/ 191 h 197"/>
                <a:gd name="T4" fmla="*/ 191 w 197"/>
                <a:gd name="T5" fmla="*/ 110 h 197"/>
                <a:gd name="T6" fmla="*/ 111 w 197"/>
                <a:gd name="T7" fmla="*/ 7 h 197"/>
                <a:gd name="T8" fmla="*/ 7 w 197"/>
                <a:gd name="T9" fmla="*/ 8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7" y="87"/>
                  </a:moveTo>
                  <a:cubicBezTo>
                    <a:pt x="0" y="137"/>
                    <a:pt x="36" y="184"/>
                    <a:pt x="87" y="191"/>
                  </a:cubicBezTo>
                  <a:cubicBezTo>
                    <a:pt x="138" y="197"/>
                    <a:pt x="184" y="161"/>
                    <a:pt x="191" y="110"/>
                  </a:cubicBezTo>
                  <a:cubicBezTo>
                    <a:pt x="197" y="60"/>
                    <a:pt x="161" y="13"/>
                    <a:pt x="111" y="7"/>
                  </a:cubicBezTo>
                  <a:cubicBezTo>
                    <a:pt x="60" y="0"/>
                    <a:pt x="14" y="36"/>
                    <a:pt x="7" y="87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878" y="1881"/>
              <a:ext cx="173" cy="172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625" y="1881"/>
              <a:ext cx="173" cy="172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1689" y="2148"/>
              <a:ext cx="71" cy="92"/>
            </a:xfrm>
            <a:custGeom>
              <a:avLst/>
              <a:gdLst>
                <a:gd name="T0" fmla="*/ 52 w 76"/>
                <a:gd name="T1" fmla="*/ 74 h 99"/>
                <a:gd name="T2" fmla="*/ 73 w 76"/>
                <a:gd name="T3" fmla="*/ 34 h 99"/>
                <a:gd name="T4" fmla="*/ 69 w 76"/>
                <a:gd name="T5" fmla="*/ 22 h 99"/>
                <a:gd name="T6" fmla="*/ 64 w 76"/>
                <a:gd name="T7" fmla="*/ 10 h 99"/>
                <a:gd name="T8" fmla="*/ 60 w 76"/>
                <a:gd name="T9" fmla="*/ 0 h 99"/>
                <a:gd name="T10" fmla="*/ 55 w 76"/>
                <a:gd name="T11" fmla="*/ 9 h 99"/>
                <a:gd name="T12" fmla="*/ 46 w 76"/>
                <a:gd name="T13" fmla="*/ 14 h 99"/>
                <a:gd name="T14" fmla="*/ 41 w 76"/>
                <a:gd name="T15" fmla="*/ 25 h 99"/>
                <a:gd name="T16" fmla="*/ 32 w 76"/>
                <a:gd name="T17" fmla="*/ 16 h 99"/>
                <a:gd name="T18" fmla="*/ 28 w 76"/>
                <a:gd name="T19" fmla="*/ 47 h 99"/>
                <a:gd name="T20" fmla="*/ 28 w 76"/>
                <a:gd name="T21" fmla="*/ 53 h 99"/>
                <a:gd name="T22" fmla="*/ 0 w 76"/>
                <a:gd name="T23" fmla="*/ 91 h 99"/>
                <a:gd name="T24" fmla="*/ 34 w 76"/>
                <a:gd name="T25" fmla="*/ 99 h 99"/>
                <a:gd name="T26" fmla="*/ 52 w 76"/>
                <a:gd name="T27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9">
                  <a:moveTo>
                    <a:pt x="52" y="74"/>
                  </a:moveTo>
                  <a:cubicBezTo>
                    <a:pt x="67" y="59"/>
                    <a:pt x="69" y="51"/>
                    <a:pt x="73" y="34"/>
                  </a:cubicBezTo>
                  <a:cubicBezTo>
                    <a:pt x="76" y="23"/>
                    <a:pt x="73" y="19"/>
                    <a:pt x="69" y="22"/>
                  </a:cubicBezTo>
                  <a:cubicBezTo>
                    <a:pt x="74" y="13"/>
                    <a:pt x="68" y="3"/>
                    <a:pt x="64" y="10"/>
                  </a:cubicBezTo>
                  <a:cubicBezTo>
                    <a:pt x="65" y="7"/>
                    <a:pt x="64" y="1"/>
                    <a:pt x="60" y="0"/>
                  </a:cubicBezTo>
                  <a:cubicBezTo>
                    <a:pt x="56" y="0"/>
                    <a:pt x="55" y="6"/>
                    <a:pt x="55" y="9"/>
                  </a:cubicBezTo>
                  <a:cubicBezTo>
                    <a:pt x="52" y="6"/>
                    <a:pt x="47" y="6"/>
                    <a:pt x="46" y="14"/>
                  </a:cubicBezTo>
                  <a:cubicBezTo>
                    <a:pt x="45" y="21"/>
                    <a:pt x="41" y="25"/>
                    <a:pt x="41" y="25"/>
                  </a:cubicBezTo>
                  <a:cubicBezTo>
                    <a:pt x="40" y="17"/>
                    <a:pt x="36" y="14"/>
                    <a:pt x="32" y="16"/>
                  </a:cubicBezTo>
                  <a:cubicBezTo>
                    <a:pt x="32" y="24"/>
                    <a:pt x="28" y="36"/>
                    <a:pt x="28" y="47"/>
                  </a:cubicBezTo>
                  <a:cubicBezTo>
                    <a:pt x="28" y="49"/>
                    <a:pt x="28" y="51"/>
                    <a:pt x="28" y="5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34" y="99"/>
                    <a:pt x="34" y="99"/>
                    <a:pt x="34" y="99"/>
                  </a:cubicBezTo>
                  <a:lnTo>
                    <a:pt x="52" y="74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1698" y="2201"/>
              <a:ext cx="36" cy="32"/>
            </a:xfrm>
            <a:custGeom>
              <a:avLst/>
              <a:gdLst>
                <a:gd name="T0" fmla="*/ 36 w 36"/>
                <a:gd name="T1" fmla="*/ 23 h 32"/>
                <a:gd name="T2" fmla="*/ 7 w 36"/>
                <a:gd name="T3" fmla="*/ 0 h 32"/>
                <a:gd name="T4" fmla="*/ 0 w 36"/>
                <a:gd name="T5" fmla="*/ 9 h 32"/>
                <a:gd name="T6" fmla="*/ 29 w 36"/>
                <a:gd name="T7" fmla="*/ 32 h 32"/>
                <a:gd name="T8" fmla="*/ 36 w 36"/>
                <a:gd name="T9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36" y="23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29" y="32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1633" y="2263"/>
              <a:ext cx="52" cy="51"/>
            </a:xfrm>
            <a:custGeom>
              <a:avLst/>
              <a:gdLst>
                <a:gd name="T0" fmla="*/ 9 w 56"/>
                <a:gd name="T1" fmla="*/ 12 h 55"/>
                <a:gd name="T2" fmla="*/ 43 w 56"/>
                <a:gd name="T3" fmla="*/ 8 h 55"/>
                <a:gd name="T4" fmla="*/ 48 w 56"/>
                <a:gd name="T5" fmla="*/ 43 h 55"/>
                <a:gd name="T6" fmla="*/ 13 w 56"/>
                <a:gd name="T7" fmla="*/ 47 h 55"/>
                <a:gd name="T8" fmla="*/ 9 w 56"/>
                <a:gd name="T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9" y="12"/>
                  </a:moveTo>
                  <a:cubicBezTo>
                    <a:pt x="17" y="2"/>
                    <a:pt x="33" y="0"/>
                    <a:pt x="43" y="8"/>
                  </a:cubicBezTo>
                  <a:cubicBezTo>
                    <a:pt x="54" y="17"/>
                    <a:pt x="56" y="32"/>
                    <a:pt x="48" y="43"/>
                  </a:cubicBezTo>
                  <a:cubicBezTo>
                    <a:pt x="39" y="54"/>
                    <a:pt x="24" y="55"/>
                    <a:pt x="13" y="47"/>
                  </a:cubicBezTo>
                  <a:cubicBezTo>
                    <a:pt x="2" y="39"/>
                    <a:pt x="0" y="23"/>
                    <a:pt x="9" y="12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641" y="2210"/>
              <a:ext cx="87" cy="93"/>
            </a:xfrm>
            <a:custGeom>
              <a:avLst/>
              <a:gdLst>
                <a:gd name="T0" fmla="*/ 87 w 87"/>
                <a:gd name="T1" fmla="*/ 23 h 93"/>
                <a:gd name="T2" fmla="*/ 56 w 87"/>
                <a:gd name="T3" fmla="*/ 0 h 93"/>
                <a:gd name="T4" fmla="*/ 0 w 87"/>
                <a:gd name="T5" fmla="*/ 65 h 93"/>
                <a:gd name="T6" fmla="*/ 37 w 87"/>
                <a:gd name="T7" fmla="*/ 93 h 93"/>
                <a:gd name="T8" fmla="*/ 87 w 87"/>
                <a:gd name="T9" fmla="*/ 2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3">
                  <a:moveTo>
                    <a:pt x="87" y="23"/>
                  </a:moveTo>
                  <a:lnTo>
                    <a:pt x="56" y="0"/>
                  </a:lnTo>
                  <a:lnTo>
                    <a:pt x="0" y="65"/>
                  </a:lnTo>
                  <a:lnTo>
                    <a:pt x="37" y="93"/>
                  </a:lnTo>
                  <a:lnTo>
                    <a:pt x="87" y="23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1610" y="2025"/>
              <a:ext cx="328" cy="204"/>
            </a:xfrm>
            <a:custGeom>
              <a:avLst/>
              <a:gdLst>
                <a:gd name="T0" fmla="*/ 346 w 351"/>
                <a:gd name="T1" fmla="*/ 143 h 220"/>
                <a:gd name="T2" fmla="*/ 340 w 351"/>
                <a:gd name="T3" fmla="*/ 133 h 220"/>
                <a:gd name="T4" fmla="*/ 341 w 351"/>
                <a:gd name="T5" fmla="*/ 128 h 220"/>
                <a:gd name="T6" fmla="*/ 301 w 351"/>
                <a:gd name="T7" fmla="*/ 57 h 220"/>
                <a:gd name="T8" fmla="*/ 284 w 351"/>
                <a:gd name="T9" fmla="*/ 52 h 220"/>
                <a:gd name="T10" fmla="*/ 242 w 351"/>
                <a:gd name="T11" fmla="*/ 59 h 220"/>
                <a:gd name="T12" fmla="*/ 219 w 351"/>
                <a:gd name="T13" fmla="*/ 26 h 220"/>
                <a:gd name="T14" fmla="*/ 203 w 351"/>
                <a:gd name="T15" fmla="*/ 15 h 220"/>
                <a:gd name="T16" fmla="*/ 176 w 351"/>
                <a:gd name="T17" fmla="*/ 6 h 220"/>
                <a:gd name="T18" fmla="*/ 80 w 351"/>
                <a:gd name="T19" fmla="*/ 74 h 220"/>
                <a:gd name="T20" fmla="*/ 80 w 351"/>
                <a:gd name="T21" fmla="*/ 76 h 220"/>
                <a:gd name="T22" fmla="*/ 79 w 351"/>
                <a:gd name="T23" fmla="*/ 76 h 220"/>
                <a:gd name="T24" fmla="*/ 2 w 351"/>
                <a:gd name="T25" fmla="*/ 133 h 220"/>
                <a:gd name="T26" fmla="*/ 10 w 351"/>
                <a:gd name="T27" fmla="*/ 175 h 220"/>
                <a:gd name="T28" fmla="*/ 27 w 351"/>
                <a:gd name="T29" fmla="*/ 180 h 220"/>
                <a:gd name="T30" fmla="*/ 288 w 351"/>
                <a:gd name="T31" fmla="*/ 219 h 220"/>
                <a:gd name="T32" fmla="*/ 319 w 351"/>
                <a:gd name="T33" fmla="*/ 214 h 220"/>
                <a:gd name="T34" fmla="*/ 350 w 351"/>
                <a:gd name="T35" fmla="*/ 173 h 220"/>
                <a:gd name="T36" fmla="*/ 346 w 351"/>
                <a:gd name="T37" fmla="*/ 14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1" h="220">
                  <a:moveTo>
                    <a:pt x="346" y="143"/>
                  </a:moveTo>
                  <a:cubicBezTo>
                    <a:pt x="344" y="140"/>
                    <a:pt x="342" y="136"/>
                    <a:pt x="340" y="133"/>
                  </a:cubicBezTo>
                  <a:cubicBezTo>
                    <a:pt x="340" y="131"/>
                    <a:pt x="340" y="130"/>
                    <a:pt x="341" y="128"/>
                  </a:cubicBezTo>
                  <a:cubicBezTo>
                    <a:pt x="345" y="98"/>
                    <a:pt x="328" y="69"/>
                    <a:pt x="301" y="57"/>
                  </a:cubicBezTo>
                  <a:cubicBezTo>
                    <a:pt x="296" y="54"/>
                    <a:pt x="290" y="53"/>
                    <a:pt x="284" y="52"/>
                  </a:cubicBezTo>
                  <a:cubicBezTo>
                    <a:pt x="269" y="49"/>
                    <a:pt x="254" y="52"/>
                    <a:pt x="242" y="59"/>
                  </a:cubicBezTo>
                  <a:cubicBezTo>
                    <a:pt x="237" y="46"/>
                    <a:pt x="229" y="35"/>
                    <a:pt x="219" y="26"/>
                  </a:cubicBezTo>
                  <a:cubicBezTo>
                    <a:pt x="214" y="22"/>
                    <a:pt x="209" y="18"/>
                    <a:pt x="203" y="15"/>
                  </a:cubicBezTo>
                  <a:cubicBezTo>
                    <a:pt x="195" y="11"/>
                    <a:pt x="185" y="8"/>
                    <a:pt x="176" y="6"/>
                  </a:cubicBezTo>
                  <a:cubicBezTo>
                    <a:pt x="131" y="0"/>
                    <a:pt x="88" y="30"/>
                    <a:pt x="80" y="74"/>
                  </a:cubicBezTo>
                  <a:cubicBezTo>
                    <a:pt x="80" y="75"/>
                    <a:pt x="80" y="75"/>
                    <a:pt x="80" y="76"/>
                  </a:cubicBezTo>
                  <a:cubicBezTo>
                    <a:pt x="80" y="76"/>
                    <a:pt x="79" y="76"/>
                    <a:pt x="79" y="76"/>
                  </a:cubicBezTo>
                  <a:cubicBezTo>
                    <a:pt x="42" y="70"/>
                    <a:pt x="8" y="96"/>
                    <a:pt x="2" y="133"/>
                  </a:cubicBezTo>
                  <a:cubicBezTo>
                    <a:pt x="0" y="148"/>
                    <a:pt x="3" y="162"/>
                    <a:pt x="10" y="175"/>
                  </a:cubicBezTo>
                  <a:cubicBezTo>
                    <a:pt x="15" y="177"/>
                    <a:pt x="21" y="179"/>
                    <a:pt x="27" y="180"/>
                  </a:cubicBezTo>
                  <a:cubicBezTo>
                    <a:pt x="288" y="219"/>
                    <a:pt x="288" y="219"/>
                    <a:pt x="288" y="219"/>
                  </a:cubicBezTo>
                  <a:cubicBezTo>
                    <a:pt x="299" y="220"/>
                    <a:pt x="310" y="219"/>
                    <a:pt x="319" y="214"/>
                  </a:cubicBezTo>
                  <a:cubicBezTo>
                    <a:pt x="335" y="207"/>
                    <a:pt x="347" y="192"/>
                    <a:pt x="350" y="173"/>
                  </a:cubicBezTo>
                  <a:cubicBezTo>
                    <a:pt x="351" y="163"/>
                    <a:pt x="350" y="152"/>
                    <a:pt x="346" y="143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1951" y="1647"/>
              <a:ext cx="395" cy="431"/>
            </a:xfrm>
            <a:custGeom>
              <a:avLst/>
              <a:gdLst>
                <a:gd name="T0" fmla="*/ 0 w 424"/>
                <a:gd name="T1" fmla="*/ 464 h 464"/>
                <a:gd name="T2" fmla="*/ 0 w 424"/>
                <a:gd name="T3" fmla="*/ 212 h 464"/>
                <a:gd name="T4" fmla="*/ 212 w 424"/>
                <a:gd name="T5" fmla="*/ 0 h 464"/>
                <a:gd name="T6" fmla="*/ 424 w 424"/>
                <a:gd name="T7" fmla="*/ 212 h 464"/>
                <a:gd name="T8" fmla="*/ 424 w 424"/>
                <a:gd name="T9" fmla="*/ 464 h 464"/>
                <a:gd name="T10" fmla="*/ 0 w 424"/>
                <a:gd name="T11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" h="464">
                  <a:moveTo>
                    <a:pt x="0" y="464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95"/>
                    <a:pt x="95" y="0"/>
                    <a:pt x="212" y="0"/>
                  </a:cubicBezTo>
                  <a:cubicBezTo>
                    <a:pt x="329" y="0"/>
                    <a:pt x="424" y="95"/>
                    <a:pt x="424" y="212"/>
                  </a:cubicBezTo>
                  <a:cubicBezTo>
                    <a:pt x="424" y="464"/>
                    <a:pt x="424" y="464"/>
                    <a:pt x="424" y="464"/>
                  </a:cubicBezTo>
                  <a:lnTo>
                    <a:pt x="0" y="46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1944" y="1641"/>
              <a:ext cx="409" cy="443"/>
            </a:xfrm>
            <a:custGeom>
              <a:avLst/>
              <a:gdLst>
                <a:gd name="T0" fmla="*/ 219 w 438"/>
                <a:gd name="T1" fmla="*/ 14 h 478"/>
                <a:gd name="T2" fmla="*/ 424 w 438"/>
                <a:gd name="T3" fmla="*/ 219 h 478"/>
                <a:gd name="T4" fmla="*/ 424 w 438"/>
                <a:gd name="T5" fmla="*/ 465 h 478"/>
                <a:gd name="T6" fmla="*/ 13 w 438"/>
                <a:gd name="T7" fmla="*/ 465 h 478"/>
                <a:gd name="T8" fmla="*/ 13 w 438"/>
                <a:gd name="T9" fmla="*/ 219 h 478"/>
                <a:gd name="T10" fmla="*/ 219 w 438"/>
                <a:gd name="T11" fmla="*/ 14 h 478"/>
                <a:gd name="T12" fmla="*/ 219 w 438"/>
                <a:gd name="T13" fmla="*/ 0 h 478"/>
                <a:gd name="T14" fmla="*/ 0 w 438"/>
                <a:gd name="T15" fmla="*/ 219 h 478"/>
                <a:gd name="T16" fmla="*/ 0 w 438"/>
                <a:gd name="T17" fmla="*/ 478 h 478"/>
                <a:gd name="T18" fmla="*/ 438 w 438"/>
                <a:gd name="T19" fmla="*/ 478 h 478"/>
                <a:gd name="T20" fmla="*/ 438 w 438"/>
                <a:gd name="T21" fmla="*/ 219 h 478"/>
                <a:gd name="T22" fmla="*/ 219 w 438"/>
                <a:gd name="T2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8" h="478">
                  <a:moveTo>
                    <a:pt x="219" y="14"/>
                  </a:moveTo>
                  <a:cubicBezTo>
                    <a:pt x="332" y="14"/>
                    <a:pt x="424" y="106"/>
                    <a:pt x="424" y="219"/>
                  </a:cubicBezTo>
                  <a:cubicBezTo>
                    <a:pt x="424" y="465"/>
                    <a:pt x="424" y="465"/>
                    <a:pt x="424" y="465"/>
                  </a:cubicBezTo>
                  <a:cubicBezTo>
                    <a:pt x="13" y="465"/>
                    <a:pt x="13" y="465"/>
                    <a:pt x="13" y="465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106"/>
                    <a:pt x="105" y="14"/>
                    <a:pt x="219" y="14"/>
                  </a:cubicBezTo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438" y="478"/>
                    <a:pt x="438" y="478"/>
                    <a:pt x="438" y="478"/>
                  </a:cubicBezTo>
                  <a:cubicBezTo>
                    <a:pt x="438" y="219"/>
                    <a:pt x="438" y="219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983" y="1672"/>
              <a:ext cx="330" cy="328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012" y="1700"/>
              <a:ext cx="273" cy="271"/>
            </a:xfrm>
            <a:prstGeom prst="ellipse">
              <a:avLst/>
            </a:pr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2423" y="2663"/>
              <a:ext cx="415" cy="52"/>
            </a:xfrm>
            <a:custGeom>
              <a:avLst/>
              <a:gdLst>
                <a:gd name="T0" fmla="*/ 28 w 445"/>
                <a:gd name="T1" fmla="*/ 56 h 56"/>
                <a:gd name="T2" fmla="*/ 417 w 445"/>
                <a:gd name="T3" fmla="*/ 56 h 56"/>
                <a:gd name="T4" fmla="*/ 445 w 445"/>
                <a:gd name="T5" fmla="*/ 28 h 56"/>
                <a:gd name="T6" fmla="*/ 417 w 445"/>
                <a:gd name="T7" fmla="*/ 0 h 56"/>
                <a:gd name="T8" fmla="*/ 28 w 445"/>
                <a:gd name="T9" fmla="*/ 0 h 56"/>
                <a:gd name="T10" fmla="*/ 0 w 445"/>
                <a:gd name="T11" fmla="*/ 28 h 56"/>
                <a:gd name="T12" fmla="*/ 28 w 44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6">
                  <a:moveTo>
                    <a:pt x="28" y="56"/>
                  </a:moveTo>
                  <a:cubicBezTo>
                    <a:pt x="417" y="56"/>
                    <a:pt x="417" y="56"/>
                    <a:pt x="417" y="56"/>
                  </a:cubicBezTo>
                  <a:cubicBezTo>
                    <a:pt x="432" y="56"/>
                    <a:pt x="445" y="44"/>
                    <a:pt x="445" y="28"/>
                  </a:cubicBezTo>
                  <a:cubicBezTo>
                    <a:pt x="445" y="13"/>
                    <a:pt x="432" y="0"/>
                    <a:pt x="41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2431" y="2673"/>
              <a:ext cx="415" cy="52"/>
            </a:xfrm>
            <a:custGeom>
              <a:avLst/>
              <a:gdLst>
                <a:gd name="T0" fmla="*/ 28 w 445"/>
                <a:gd name="T1" fmla="*/ 56 h 56"/>
                <a:gd name="T2" fmla="*/ 417 w 445"/>
                <a:gd name="T3" fmla="*/ 56 h 56"/>
                <a:gd name="T4" fmla="*/ 445 w 445"/>
                <a:gd name="T5" fmla="*/ 28 h 56"/>
                <a:gd name="T6" fmla="*/ 417 w 445"/>
                <a:gd name="T7" fmla="*/ 0 h 56"/>
                <a:gd name="T8" fmla="*/ 28 w 445"/>
                <a:gd name="T9" fmla="*/ 0 h 56"/>
                <a:gd name="T10" fmla="*/ 0 w 445"/>
                <a:gd name="T11" fmla="*/ 28 h 56"/>
                <a:gd name="T12" fmla="*/ 28 w 44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6">
                  <a:moveTo>
                    <a:pt x="28" y="56"/>
                  </a:moveTo>
                  <a:cubicBezTo>
                    <a:pt x="417" y="56"/>
                    <a:pt x="417" y="56"/>
                    <a:pt x="417" y="56"/>
                  </a:cubicBezTo>
                  <a:cubicBezTo>
                    <a:pt x="432" y="56"/>
                    <a:pt x="445" y="43"/>
                    <a:pt x="445" y="28"/>
                  </a:cubicBezTo>
                  <a:cubicBezTo>
                    <a:pt x="445" y="13"/>
                    <a:pt x="432" y="0"/>
                    <a:pt x="41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2756" y="2917"/>
              <a:ext cx="30" cy="12"/>
            </a:xfrm>
            <a:custGeom>
              <a:avLst/>
              <a:gdLst>
                <a:gd name="T0" fmla="*/ 0 w 33"/>
                <a:gd name="T1" fmla="*/ 13 h 13"/>
                <a:gd name="T2" fmla="*/ 17 w 33"/>
                <a:gd name="T3" fmla="*/ 0 h 13"/>
                <a:gd name="T4" fmla="*/ 33 w 33"/>
                <a:gd name="T5" fmla="*/ 13 h 13"/>
                <a:gd name="T6" fmla="*/ 0 w 3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3">
                  <a:moveTo>
                    <a:pt x="0" y="13"/>
                  </a:moveTo>
                  <a:cubicBezTo>
                    <a:pt x="2" y="6"/>
                    <a:pt x="9" y="0"/>
                    <a:pt x="17" y="0"/>
                  </a:cubicBezTo>
                  <a:cubicBezTo>
                    <a:pt x="24" y="0"/>
                    <a:pt x="31" y="6"/>
                    <a:pt x="33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944" y="2084"/>
              <a:ext cx="408" cy="21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2290" y="1905"/>
              <a:ext cx="240" cy="405"/>
            </a:xfrm>
            <a:custGeom>
              <a:avLst/>
              <a:gdLst>
                <a:gd name="T0" fmla="*/ 236 w 257"/>
                <a:gd name="T1" fmla="*/ 52 h 436"/>
                <a:gd name="T2" fmla="*/ 184 w 257"/>
                <a:gd name="T3" fmla="*/ 33 h 436"/>
                <a:gd name="T4" fmla="*/ 91 w 257"/>
                <a:gd name="T5" fmla="*/ 33 h 436"/>
                <a:gd name="T6" fmla="*/ 48 w 257"/>
                <a:gd name="T7" fmla="*/ 0 h 436"/>
                <a:gd name="T8" fmla="*/ 48 w 257"/>
                <a:gd name="T9" fmla="*/ 90 h 436"/>
                <a:gd name="T10" fmla="*/ 91 w 257"/>
                <a:gd name="T11" fmla="*/ 57 h 436"/>
                <a:gd name="T12" fmla="*/ 184 w 257"/>
                <a:gd name="T13" fmla="*/ 57 h 436"/>
                <a:gd name="T14" fmla="*/ 185 w 257"/>
                <a:gd name="T15" fmla="*/ 57 h 436"/>
                <a:gd name="T16" fmla="*/ 220 w 257"/>
                <a:gd name="T17" fmla="*/ 70 h 436"/>
                <a:gd name="T18" fmla="*/ 232 w 257"/>
                <a:gd name="T19" fmla="*/ 105 h 436"/>
                <a:gd name="T20" fmla="*/ 232 w 257"/>
                <a:gd name="T21" fmla="*/ 278 h 436"/>
                <a:gd name="T22" fmla="*/ 220 w 257"/>
                <a:gd name="T23" fmla="*/ 313 h 436"/>
                <a:gd name="T24" fmla="*/ 185 w 257"/>
                <a:gd name="T25" fmla="*/ 326 h 436"/>
                <a:gd name="T26" fmla="*/ 184 w 257"/>
                <a:gd name="T27" fmla="*/ 326 h 436"/>
                <a:gd name="T28" fmla="*/ 105 w 257"/>
                <a:gd name="T29" fmla="*/ 326 h 436"/>
                <a:gd name="T30" fmla="*/ 51 w 257"/>
                <a:gd name="T31" fmla="*/ 346 h 436"/>
                <a:gd name="T32" fmla="*/ 33 w 257"/>
                <a:gd name="T33" fmla="*/ 393 h 436"/>
                <a:gd name="T34" fmla="*/ 0 w 257"/>
                <a:gd name="T35" fmla="*/ 436 h 436"/>
                <a:gd name="T36" fmla="*/ 0 w 257"/>
                <a:gd name="T37" fmla="*/ 436 h 436"/>
                <a:gd name="T38" fmla="*/ 90 w 257"/>
                <a:gd name="T39" fmla="*/ 436 h 436"/>
                <a:gd name="T40" fmla="*/ 90 w 257"/>
                <a:gd name="T41" fmla="*/ 436 h 436"/>
                <a:gd name="T42" fmla="*/ 57 w 257"/>
                <a:gd name="T43" fmla="*/ 393 h 436"/>
                <a:gd name="T44" fmla="*/ 69 w 257"/>
                <a:gd name="T45" fmla="*/ 363 h 436"/>
                <a:gd name="T46" fmla="*/ 105 w 257"/>
                <a:gd name="T47" fmla="*/ 350 h 436"/>
                <a:gd name="T48" fmla="*/ 184 w 257"/>
                <a:gd name="T49" fmla="*/ 350 h 436"/>
                <a:gd name="T50" fmla="*/ 236 w 257"/>
                <a:gd name="T51" fmla="*/ 331 h 436"/>
                <a:gd name="T52" fmla="*/ 257 w 257"/>
                <a:gd name="T53" fmla="*/ 278 h 436"/>
                <a:gd name="T54" fmla="*/ 257 w 257"/>
                <a:gd name="T55" fmla="*/ 105 h 436"/>
                <a:gd name="T56" fmla="*/ 236 w 257"/>
                <a:gd name="T57" fmla="*/ 5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436">
                  <a:moveTo>
                    <a:pt x="236" y="52"/>
                  </a:moveTo>
                  <a:cubicBezTo>
                    <a:pt x="216" y="33"/>
                    <a:pt x="188" y="33"/>
                    <a:pt x="184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6" y="14"/>
                    <a:pt x="69" y="0"/>
                    <a:pt x="48" y="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69" y="90"/>
                    <a:pt x="86" y="76"/>
                    <a:pt x="91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5" y="57"/>
                    <a:pt x="185" y="57"/>
                    <a:pt x="185" y="57"/>
                  </a:cubicBezTo>
                  <a:cubicBezTo>
                    <a:pt x="185" y="57"/>
                    <a:pt x="206" y="57"/>
                    <a:pt x="220" y="70"/>
                  </a:cubicBezTo>
                  <a:cubicBezTo>
                    <a:pt x="228" y="78"/>
                    <a:pt x="232" y="90"/>
                    <a:pt x="232" y="105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2" y="293"/>
                    <a:pt x="228" y="305"/>
                    <a:pt x="220" y="313"/>
                  </a:cubicBezTo>
                  <a:cubicBezTo>
                    <a:pt x="206" y="327"/>
                    <a:pt x="185" y="326"/>
                    <a:pt x="185" y="326"/>
                  </a:cubicBezTo>
                  <a:cubicBezTo>
                    <a:pt x="184" y="326"/>
                    <a:pt x="184" y="326"/>
                    <a:pt x="184" y="326"/>
                  </a:cubicBezTo>
                  <a:cubicBezTo>
                    <a:pt x="184" y="326"/>
                    <a:pt x="121" y="326"/>
                    <a:pt x="105" y="326"/>
                  </a:cubicBezTo>
                  <a:cubicBezTo>
                    <a:pt x="82" y="326"/>
                    <a:pt x="64" y="333"/>
                    <a:pt x="51" y="346"/>
                  </a:cubicBezTo>
                  <a:cubicBezTo>
                    <a:pt x="36" y="362"/>
                    <a:pt x="33" y="383"/>
                    <a:pt x="33" y="393"/>
                  </a:cubicBezTo>
                  <a:cubicBezTo>
                    <a:pt x="14" y="398"/>
                    <a:pt x="0" y="415"/>
                    <a:pt x="0" y="436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90" y="436"/>
                    <a:pt x="90" y="436"/>
                    <a:pt x="90" y="436"/>
                  </a:cubicBezTo>
                  <a:cubicBezTo>
                    <a:pt x="90" y="436"/>
                    <a:pt x="90" y="436"/>
                    <a:pt x="90" y="436"/>
                  </a:cubicBezTo>
                  <a:cubicBezTo>
                    <a:pt x="90" y="415"/>
                    <a:pt x="76" y="398"/>
                    <a:pt x="57" y="393"/>
                  </a:cubicBezTo>
                  <a:cubicBezTo>
                    <a:pt x="58" y="386"/>
                    <a:pt x="60" y="373"/>
                    <a:pt x="69" y="363"/>
                  </a:cubicBezTo>
                  <a:cubicBezTo>
                    <a:pt x="77" y="354"/>
                    <a:pt x="89" y="350"/>
                    <a:pt x="105" y="350"/>
                  </a:cubicBezTo>
                  <a:cubicBezTo>
                    <a:pt x="121" y="350"/>
                    <a:pt x="180" y="350"/>
                    <a:pt x="184" y="350"/>
                  </a:cubicBezTo>
                  <a:cubicBezTo>
                    <a:pt x="188" y="350"/>
                    <a:pt x="216" y="351"/>
                    <a:pt x="236" y="331"/>
                  </a:cubicBezTo>
                  <a:cubicBezTo>
                    <a:pt x="250" y="318"/>
                    <a:pt x="257" y="301"/>
                    <a:pt x="257" y="278"/>
                  </a:cubicBezTo>
                  <a:cubicBezTo>
                    <a:pt x="257" y="105"/>
                    <a:pt x="257" y="105"/>
                    <a:pt x="257" y="105"/>
                  </a:cubicBezTo>
                  <a:cubicBezTo>
                    <a:pt x="257" y="83"/>
                    <a:pt x="250" y="65"/>
                    <a:pt x="236" y="5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2464" y="2414"/>
              <a:ext cx="152" cy="117"/>
            </a:xfrm>
            <a:custGeom>
              <a:avLst/>
              <a:gdLst>
                <a:gd name="T0" fmla="*/ 29 w 163"/>
                <a:gd name="T1" fmla="*/ 0 h 126"/>
                <a:gd name="T2" fmla="*/ 0 w 163"/>
                <a:gd name="T3" fmla="*/ 30 h 126"/>
                <a:gd name="T4" fmla="*/ 0 w 163"/>
                <a:gd name="T5" fmla="*/ 30 h 126"/>
                <a:gd name="T6" fmla="*/ 0 w 163"/>
                <a:gd name="T7" fmla="*/ 118 h 126"/>
                <a:gd name="T8" fmla="*/ 0 w 163"/>
                <a:gd name="T9" fmla="*/ 126 h 126"/>
                <a:gd name="T10" fmla="*/ 133 w 163"/>
                <a:gd name="T11" fmla="*/ 126 h 126"/>
                <a:gd name="T12" fmla="*/ 163 w 163"/>
                <a:gd name="T13" fmla="*/ 97 h 126"/>
                <a:gd name="T14" fmla="*/ 163 w 163"/>
                <a:gd name="T15" fmla="*/ 97 h 126"/>
                <a:gd name="T16" fmla="*/ 163 w 163"/>
                <a:gd name="T17" fmla="*/ 8 h 126"/>
                <a:gd name="T18" fmla="*/ 163 w 163"/>
                <a:gd name="T19" fmla="*/ 0 h 126"/>
                <a:gd name="T20" fmla="*/ 29 w 163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26">
                  <a:moveTo>
                    <a:pt x="29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50" y="126"/>
                    <a:pt x="163" y="113"/>
                    <a:pt x="163" y="97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521" y="2433"/>
              <a:ext cx="81" cy="80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2548" y="2443"/>
              <a:ext cx="27" cy="60"/>
            </a:xfrm>
            <a:custGeom>
              <a:avLst/>
              <a:gdLst>
                <a:gd name="T0" fmla="*/ 12 w 29"/>
                <a:gd name="T1" fmla="*/ 64 h 64"/>
                <a:gd name="T2" fmla="*/ 12 w 29"/>
                <a:gd name="T3" fmla="*/ 56 h 64"/>
                <a:gd name="T4" fmla="*/ 0 w 29"/>
                <a:gd name="T5" fmla="*/ 52 h 64"/>
                <a:gd name="T6" fmla="*/ 2 w 29"/>
                <a:gd name="T7" fmla="*/ 47 h 64"/>
                <a:gd name="T8" fmla="*/ 13 w 29"/>
                <a:gd name="T9" fmla="*/ 50 h 64"/>
                <a:gd name="T10" fmla="*/ 22 w 29"/>
                <a:gd name="T11" fmla="*/ 43 h 64"/>
                <a:gd name="T12" fmla="*/ 14 w 29"/>
                <a:gd name="T13" fmla="*/ 34 h 64"/>
                <a:gd name="T14" fmla="*/ 1 w 29"/>
                <a:gd name="T15" fmla="*/ 20 h 64"/>
                <a:gd name="T16" fmla="*/ 13 w 29"/>
                <a:gd name="T17" fmla="*/ 8 h 64"/>
                <a:gd name="T18" fmla="*/ 13 w 29"/>
                <a:gd name="T19" fmla="*/ 0 h 64"/>
                <a:gd name="T20" fmla="*/ 18 w 29"/>
                <a:gd name="T21" fmla="*/ 0 h 64"/>
                <a:gd name="T22" fmla="*/ 18 w 29"/>
                <a:gd name="T23" fmla="*/ 8 h 64"/>
                <a:gd name="T24" fmla="*/ 28 w 29"/>
                <a:gd name="T25" fmla="*/ 10 h 64"/>
                <a:gd name="T26" fmla="*/ 26 w 29"/>
                <a:gd name="T27" fmla="*/ 16 h 64"/>
                <a:gd name="T28" fmla="*/ 16 w 29"/>
                <a:gd name="T29" fmla="*/ 13 h 64"/>
                <a:gd name="T30" fmla="*/ 8 w 29"/>
                <a:gd name="T31" fmla="*/ 19 h 64"/>
                <a:gd name="T32" fmla="*/ 17 w 29"/>
                <a:gd name="T33" fmla="*/ 28 h 64"/>
                <a:gd name="T34" fmla="*/ 29 w 29"/>
                <a:gd name="T35" fmla="*/ 43 h 64"/>
                <a:gd name="T36" fmla="*/ 17 w 29"/>
                <a:gd name="T37" fmla="*/ 56 h 64"/>
                <a:gd name="T38" fmla="*/ 16 w 29"/>
                <a:gd name="T39" fmla="*/ 64 h 64"/>
                <a:gd name="T40" fmla="*/ 12 w 29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64">
                  <a:moveTo>
                    <a:pt x="12" y="64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7" y="56"/>
                    <a:pt x="3" y="54"/>
                    <a:pt x="0" y="5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9"/>
                    <a:pt x="9" y="50"/>
                    <a:pt x="13" y="50"/>
                  </a:cubicBezTo>
                  <a:cubicBezTo>
                    <a:pt x="18" y="51"/>
                    <a:pt x="22" y="47"/>
                    <a:pt x="22" y="43"/>
                  </a:cubicBezTo>
                  <a:cubicBezTo>
                    <a:pt x="22" y="39"/>
                    <a:pt x="19" y="36"/>
                    <a:pt x="14" y="34"/>
                  </a:cubicBezTo>
                  <a:cubicBezTo>
                    <a:pt x="6" y="30"/>
                    <a:pt x="1" y="27"/>
                    <a:pt x="1" y="20"/>
                  </a:cubicBezTo>
                  <a:cubicBezTo>
                    <a:pt x="1" y="14"/>
                    <a:pt x="6" y="9"/>
                    <a:pt x="13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8"/>
                    <a:pt x="26" y="9"/>
                    <a:pt x="28" y="10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5"/>
                    <a:pt x="21" y="13"/>
                    <a:pt x="16" y="13"/>
                  </a:cubicBezTo>
                  <a:cubicBezTo>
                    <a:pt x="10" y="13"/>
                    <a:pt x="8" y="16"/>
                    <a:pt x="8" y="19"/>
                  </a:cubicBezTo>
                  <a:cubicBezTo>
                    <a:pt x="8" y="23"/>
                    <a:pt x="11" y="25"/>
                    <a:pt x="17" y="28"/>
                  </a:cubicBezTo>
                  <a:cubicBezTo>
                    <a:pt x="25" y="32"/>
                    <a:pt x="29" y="36"/>
                    <a:pt x="29" y="43"/>
                  </a:cubicBezTo>
                  <a:cubicBezTo>
                    <a:pt x="29" y="49"/>
                    <a:pt x="25" y="54"/>
                    <a:pt x="17" y="56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2" y="64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2575" y="2364"/>
              <a:ext cx="41" cy="142"/>
            </a:xfrm>
            <a:custGeom>
              <a:avLst/>
              <a:gdLst>
                <a:gd name="T0" fmla="*/ 0 w 44"/>
                <a:gd name="T1" fmla="*/ 0 h 154"/>
                <a:gd name="T2" fmla="*/ 0 w 44"/>
                <a:gd name="T3" fmla="*/ 0 h 154"/>
                <a:gd name="T4" fmla="*/ 0 w 44"/>
                <a:gd name="T5" fmla="*/ 110 h 154"/>
                <a:gd name="T6" fmla="*/ 0 w 44"/>
                <a:gd name="T7" fmla="*/ 110 h 154"/>
                <a:gd name="T8" fmla="*/ 44 w 44"/>
                <a:gd name="T9" fmla="*/ 154 h 154"/>
                <a:gd name="T10" fmla="*/ 44 w 44"/>
                <a:gd name="T11" fmla="*/ 45 h 154"/>
                <a:gd name="T12" fmla="*/ 0 w 44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4" y="110"/>
                    <a:pt x="44" y="129"/>
                    <a:pt x="44" y="154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2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2575" y="2364"/>
              <a:ext cx="41" cy="142"/>
            </a:xfrm>
            <a:custGeom>
              <a:avLst/>
              <a:gdLst>
                <a:gd name="T0" fmla="*/ 0 w 44"/>
                <a:gd name="T1" fmla="*/ 0 h 154"/>
                <a:gd name="T2" fmla="*/ 0 w 44"/>
                <a:gd name="T3" fmla="*/ 0 h 154"/>
                <a:gd name="T4" fmla="*/ 0 w 44"/>
                <a:gd name="T5" fmla="*/ 110 h 154"/>
                <a:gd name="T6" fmla="*/ 0 w 44"/>
                <a:gd name="T7" fmla="*/ 110 h 154"/>
                <a:gd name="T8" fmla="*/ 44 w 44"/>
                <a:gd name="T9" fmla="*/ 154 h 154"/>
                <a:gd name="T10" fmla="*/ 44 w 44"/>
                <a:gd name="T11" fmla="*/ 45 h 154"/>
                <a:gd name="T12" fmla="*/ 0 w 44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4" y="110"/>
                    <a:pt x="44" y="129"/>
                    <a:pt x="44" y="154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2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2616" y="2500"/>
              <a:ext cx="0" cy="6"/>
            </a:xfrm>
            <a:custGeom>
              <a:avLst/>
              <a:gdLst>
                <a:gd name="T0" fmla="*/ 7 h 7"/>
                <a:gd name="T1" fmla="*/ 0 h 7"/>
                <a:gd name="T2" fmla="*/ 3 h 7"/>
                <a:gd name="T3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596" y="2519"/>
              <a:ext cx="130" cy="128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596" y="2511"/>
              <a:ext cx="130" cy="129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10" y="2525"/>
              <a:ext cx="102" cy="101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793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759" y="2689"/>
              <a:ext cx="22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727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94" y="2689"/>
              <a:ext cx="21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660" y="2689"/>
              <a:ext cx="22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628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2595" y="2689"/>
              <a:ext cx="21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563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29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96" y="2689"/>
              <a:ext cx="21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464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764" y="2725"/>
              <a:ext cx="14" cy="197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771" y="2725"/>
              <a:ext cx="7" cy="197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2770" y="2917"/>
              <a:ext cx="16" cy="12"/>
            </a:xfrm>
            <a:custGeom>
              <a:avLst/>
              <a:gdLst>
                <a:gd name="T0" fmla="*/ 0 w 17"/>
                <a:gd name="T1" fmla="*/ 0 h 13"/>
                <a:gd name="T2" fmla="*/ 1 w 17"/>
                <a:gd name="T3" fmla="*/ 0 h 13"/>
                <a:gd name="T4" fmla="*/ 17 w 17"/>
                <a:gd name="T5" fmla="*/ 13 h 13"/>
                <a:gd name="T6" fmla="*/ 9 w 17"/>
                <a:gd name="T7" fmla="*/ 13 h 13"/>
                <a:gd name="T8" fmla="*/ 0 w 1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8" y="0"/>
                    <a:pt x="15" y="6"/>
                    <a:pt x="1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8"/>
                    <a:pt x="5" y="3"/>
                    <a:pt x="0" y="0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1730" y="2011"/>
              <a:ext cx="434" cy="698"/>
            </a:xfrm>
            <a:custGeom>
              <a:avLst/>
              <a:gdLst>
                <a:gd name="T0" fmla="*/ 431 w 466"/>
                <a:gd name="T1" fmla="*/ 0 h 752"/>
                <a:gd name="T2" fmla="*/ 431 w 466"/>
                <a:gd name="T3" fmla="*/ 698 h 752"/>
                <a:gd name="T4" fmla="*/ 412 w 466"/>
                <a:gd name="T5" fmla="*/ 717 h 752"/>
                <a:gd name="T6" fmla="*/ 392 w 466"/>
                <a:gd name="T7" fmla="*/ 698 h 752"/>
                <a:gd name="T8" fmla="*/ 392 w 466"/>
                <a:gd name="T9" fmla="*/ 490 h 752"/>
                <a:gd name="T10" fmla="*/ 338 w 466"/>
                <a:gd name="T11" fmla="*/ 438 h 752"/>
                <a:gd name="T12" fmla="*/ 284 w 466"/>
                <a:gd name="T13" fmla="*/ 492 h 752"/>
                <a:gd name="T14" fmla="*/ 284 w 466"/>
                <a:gd name="T15" fmla="*/ 698 h 752"/>
                <a:gd name="T16" fmla="*/ 265 w 466"/>
                <a:gd name="T17" fmla="*/ 717 h 752"/>
                <a:gd name="T18" fmla="*/ 246 w 466"/>
                <a:gd name="T19" fmla="*/ 698 h 752"/>
                <a:gd name="T20" fmla="*/ 246 w 466"/>
                <a:gd name="T21" fmla="*/ 588 h 752"/>
                <a:gd name="T22" fmla="*/ 192 w 466"/>
                <a:gd name="T23" fmla="*/ 534 h 752"/>
                <a:gd name="T24" fmla="*/ 137 w 466"/>
                <a:gd name="T25" fmla="*/ 588 h 752"/>
                <a:gd name="T26" fmla="*/ 137 w 466"/>
                <a:gd name="T27" fmla="*/ 698 h 752"/>
                <a:gd name="T28" fmla="*/ 118 w 466"/>
                <a:gd name="T29" fmla="*/ 717 h 752"/>
                <a:gd name="T30" fmla="*/ 99 w 466"/>
                <a:gd name="T31" fmla="*/ 698 h 752"/>
                <a:gd name="T32" fmla="*/ 99 w 466"/>
                <a:gd name="T33" fmla="*/ 531 h 752"/>
                <a:gd name="T34" fmla="*/ 161 w 466"/>
                <a:gd name="T35" fmla="*/ 436 h 752"/>
                <a:gd name="T36" fmla="*/ 163 w 466"/>
                <a:gd name="T37" fmla="*/ 433 h 752"/>
                <a:gd name="T38" fmla="*/ 163 w 466"/>
                <a:gd name="T39" fmla="*/ 433 h 752"/>
                <a:gd name="T40" fmla="*/ 163 w 466"/>
                <a:gd name="T41" fmla="*/ 433 h 752"/>
                <a:gd name="T42" fmla="*/ 81 w 466"/>
                <a:gd name="T43" fmla="*/ 419 h 752"/>
                <a:gd name="T44" fmla="*/ 0 w 466"/>
                <a:gd name="T45" fmla="*/ 433 h 752"/>
                <a:gd name="T46" fmla="*/ 0 w 466"/>
                <a:gd name="T47" fmla="*/ 433 h 752"/>
                <a:gd name="T48" fmla="*/ 0 w 466"/>
                <a:gd name="T49" fmla="*/ 433 h 752"/>
                <a:gd name="T50" fmla="*/ 2 w 466"/>
                <a:gd name="T51" fmla="*/ 436 h 752"/>
                <a:gd name="T52" fmla="*/ 64 w 466"/>
                <a:gd name="T53" fmla="*/ 531 h 752"/>
                <a:gd name="T54" fmla="*/ 64 w 466"/>
                <a:gd name="T55" fmla="*/ 698 h 752"/>
                <a:gd name="T56" fmla="*/ 118 w 466"/>
                <a:gd name="T57" fmla="*/ 752 h 752"/>
                <a:gd name="T58" fmla="*/ 172 w 466"/>
                <a:gd name="T59" fmla="*/ 698 h 752"/>
                <a:gd name="T60" fmla="*/ 172 w 466"/>
                <a:gd name="T61" fmla="*/ 588 h 752"/>
                <a:gd name="T62" fmla="*/ 192 w 466"/>
                <a:gd name="T63" fmla="*/ 569 h 752"/>
                <a:gd name="T64" fmla="*/ 211 w 466"/>
                <a:gd name="T65" fmla="*/ 588 h 752"/>
                <a:gd name="T66" fmla="*/ 211 w 466"/>
                <a:gd name="T67" fmla="*/ 704 h 752"/>
                <a:gd name="T68" fmla="*/ 211 w 466"/>
                <a:gd name="T69" fmla="*/ 704 h 752"/>
                <a:gd name="T70" fmla="*/ 265 w 466"/>
                <a:gd name="T71" fmla="*/ 752 h 752"/>
                <a:gd name="T72" fmla="*/ 319 w 466"/>
                <a:gd name="T73" fmla="*/ 698 h 752"/>
                <a:gd name="T74" fmla="*/ 319 w 466"/>
                <a:gd name="T75" fmla="*/ 492 h 752"/>
                <a:gd name="T76" fmla="*/ 338 w 466"/>
                <a:gd name="T77" fmla="*/ 473 h 752"/>
                <a:gd name="T78" fmla="*/ 358 w 466"/>
                <a:gd name="T79" fmla="*/ 492 h 752"/>
                <a:gd name="T80" fmla="*/ 358 w 466"/>
                <a:gd name="T81" fmla="*/ 698 h 752"/>
                <a:gd name="T82" fmla="*/ 412 w 466"/>
                <a:gd name="T83" fmla="*/ 752 h 752"/>
                <a:gd name="T84" fmla="*/ 466 w 466"/>
                <a:gd name="T85" fmla="*/ 698 h 752"/>
                <a:gd name="T86" fmla="*/ 466 w 466"/>
                <a:gd name="T87" fmla="*/ 0 h 752"/>
                <a:gd name="T88" fmla="*/ 431 w 466"/>
                <a:gd name="T8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6" h="752">
                  <a:moveTo>
                    <a:pt x="431" y="0"/>
                  </a:moveTo>
                  <a:cubicBezTo>
                    <a:pt x="431" y="698"/>
                    <a:pt x="431" y="698"/>
                    <a:pt x="431" y="698"/>
                  </a:cubicBezTo>
                  <a:cubicBezTo>
                    <a:pt x="431" y="709"/>
                    <a:pt x="422" y="717"/>
                    <a:pt x="412" y="717"/>
                  </a:cubicBezTo>
                  <a:cubicBezTo>
                    <a:pt x="401" y="717"/>
                    <a:pt x="392" y="709"/>
                    <a:pt x="392" y="698"/>
                  </a:cubicBezTo>
                  <a:cubicBezTo>
                    <a:pt x="392" y="490"/>
                    <a:pt x="392" y="490"/>
                    <a:pt x="392" y="490"/>
                  </a:cubicBezTo>
                  <a:cubicBezTo>
                    <a:pt x="391" y="461"/>
                    <a:pt x="367" y="438"/>
                    <a:pt x="338" y="438"/>
                  </a:cubicBezTo>
                  <a:cubicBezTo>
                    <a:pt x="308" y="438"/>
                    <a:pt x="284" y="462"/>
                    <a:pt x="284" y="492"/>
                  </a:cubicBezTo>
                  <a:cubicBezTo>
                    <a:pt x="284" y="698"/>
                    <a:pt x="284" y="698"/>
                    <a:pt x="284" y="698"/>
                  </a:cubicBezTo>
                  <a:cubicBezTo>
                    <a:pt x="284" y="709"/>
                    <a:pt x="276" y="717"/>
                    <a:pt x="265" y="717"/>
                  </a:cubicBezTo>
                  <a:cubicBezTo>
                    <a:pt x="254" y="717"/>
                    <a:pt x="246" y="709"/>
                    <a:pt x="246" y="698"/>
                  </a:cubicBezTo>
                  <a:cubicBezTo>
                    <a:pt x="246" y="588"/>
                    <a:pt x="246" y="588"/>
                    <a:pt x="246" y="588"/>
                  </a:cubicBezTo>
                  <a:cubicBezTo>
                    <a:pt x="246" y="558"/>
                    <a:pt x="221" y="534"/>
                    <a:pt x="192" y="534"/>
                  </a:cubicBezTo>
                  <a:cubicBezTo>
                    <a:pt x="162" y="534"/>
                    <a:pt x="137" y="558"/>
                    <a:pt x="137" y="588"/>
                  </a:cubicBezTo>
                  <a:cubicBezTo>
                    <a:pt x="137" y="698"/>
                    <a:pt x="137" y="698"/>
                    <a:pt x="137" y="698"/>
                  </a:cubicBezTo>
                  <a:cubicBezTo>
                    <a:pt x="137" y="709"/>
                    <a:pt x="129" y="717"/>
                    <a:pt x="118" y="717"/>
                  </a:cubicBezTo>
                  <a:cubicBezTo>
                    <a:pt x="108" y="717"/>
                    <a:pt x="99" y="709"/>
                    <a:pt x="99" y="698"/>
                  </a:cubicBezTo>
                  <a:cubicBezTo>
                    <a:pt x="99" y="531"/>
                    <a:pt x="99" y="531"/>
                    <a:pt x="99" y="531"/>
                  </a:cubicBezTo>
                  <a:cubicBezTo>
                    <a:pt x="161" y="436"/>
                    <a:pt x="161" y="436"/>
                    <a:pt x="161" y="436"/>
                  </a:cubicBezTo>
                  <a:cubicBezTo>
                    <a:pt x="162" y="435"/>
                    <a:pt x="163" y="434"/>
                    <a:pt x="163" y="433"/>
                  </a:cubicBezTo>
                  <a:cubicBezTo>
                    <a:pt x="163" y="433"/>
                    <a:pt x="163" y="433"/>
                    <a:pt x="163" y="433"/>
                  </a:cubicBezTo>
                  <a:cubicBezTo>
                    <a:pt x="163" y="433"/>
                    <a:pt x="163" y="433"/>
                    <a:pt x="163" y="433"/>
                  </a:cubicBezTo>
                  <a:cubicBezTo>
                    <a:pt x="162" y="425"/>
                    <a:pt x="126" y="419"/>
                    <a:pt x="81" y="419"/>
                  </a:cubicBezTo>
                  <a:cubicBezTo>
                    <a:pt x="37" y="419"/>
                    <a:pt x="1" y="425"/>
                    <a:pt x="0" y="433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34"/>
                    <a:pt x="1" y="435"/>
                    <a:pt x="2" y="436"/>
                  </a:cubicBezTo>
                  <a:cubicBezTo>
                    <a:pt x="64" y="531"/>
                    <a:pt x="64" y="531"/>
                    <a:pt x="64" y="531"/>
                  </a:cubicBezTo>
                  <a:cubicBezTo>
                    <a:pt x="64" y="698"/>
                    <a:pt x="64" y="698"/>
                    <a:pt x="64" y="698"/>
                  </a:cubicBezTo>
                  <a:cubicBezTo>
                    <a:pt x="64" y="728"/>
                    <a:pt x="88" y="752"/>
                    <a:pt x="118" y="752"/>
                  </a:cubicBezTo>
                  <a:cubicBezTo>
                    <a:pt x="148" y="752"/>
                    <a:pt x="172" y="728"/>
                    <a:pt x="172" y="698"/>
                  </a:cubicBezTo>
                  <a:cubicBezTo>
                    <a:pt x="172" y="588"/>
                    <a:pt x="172" y="588"/>
                    <a:pt x="172" y="588"/>
                  </a:cubicBezTo>
                  <a:cubicBezTo>
                    <a:pt x="172" y="577"/>
                    <a:pt x="181" y="569"/>
                    <a:pt x="192" y="569"/>
                  </a:cubicBezTo>
                  <a:cubicBezTo>
                    <a:pt x="202" y="569"/>
                    <a:pt x="211" y="577"/>
                    <a:pt x="211" y="588"/>
                  </a:cubicBezTo>
                  <a:cubicBezTo>
                    <a:pt x="211" y="704"/>
                    <a:pt x="211" y="704"/>
                    <a:pt x="211" y="704"/>
                  </a:cubicBezTo>
                  <a:cubicBezTo>
                    <a:pt x="211" y="704"/>
                    <a:pt x="211" y="704"/>
                    <a:pt x="211" y="704"/>
                  </a:cubicBezTo>
                  <a:cubicBezTo>
                    <a:pt x="214" y="731"/>
                    <a:pt x="237" y="752"/>
                    <a:pt x="265" y="752"/>
                  </a:cubicBezTo>
                  <a:cubicBezTo>
                    <a:pt x="295" y="752"/>
                    <a:pt x="319" y="728"/>
                    <a:pt x="319" y="698"/>
                  </a:cubicBezTo>
                  <a:cubicBezTo>
                    <a:pt x="319" y="492"/>
                    <a:pt x="319" y="492"/>
                    <a:pt x="319" y="492"/>
                  </a:cubicBezTo>
                  <a:cubicBezTo>
                    <a:pt x="319" y="481"/>
                    <a:pt x="328" y="473"/>
                    <a:pt x="338" y="473"/>
                  </a:cubicBezTo>
                  <a:cubicBezTo>
                    <a:pt x="349" y="473"/>
                    <a:pt x="358" y="481"/>
                    <a:pt x="358" y="492"/>
                  </a:cubicBezTo>
                  <a:cubicBezTo>
                    <a:pt x="358" y="698"/>
                    <a:pt x="358" y="698"/>
                    <a:pt x="358" y="698"/>
                  </a:cubicBezTo>
                  <a:cubicBezTo>
                    <a:pt x="358" y="728"/>
                    <a:pt x="382" y="752"/>
                    <a:pt x="412" y="752"/>
                  </a:cubicBezTo>
                  <a:cubicBezTo>
                    <a:pt x="442" y="752"/>
                    <a:pt x="466" y="728"/>
                    <a:pt x="466" y="698"/>
                  </a:cubicBezTo>
                  <a:cubicBezTo>
                    <a:pt x="466" y="0"/>
                    <a:pt x="466" y="0"/>
                    <a:pt x="466" y="0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730" y="2400"/>
              <a:ext cx="152" cy="26"/>
            </a:xfrm>
            <a:prstGeom prst="ellipse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5" name="Freeform 75"/>
            <p:cNvSpPr>
              <a:spLocks/>
            </p:cNvSpPr>
            <p:nvPr/>
          </p:nvSpPr>
          <p:spPr bwMode="auto">
            <a:xfrm>
              <a:off x="2329" y="2268"/>
              <a:ext cx="45" cy="42"/>
            </a:xfrm>
            <a:custGeom>
              <a:avLst/>
              <a:gdLst>
                <a:gd name="T0" fmla="*/ 3 w 48"/>
                <a:gd name="T1" fmla="*/ 0 h 45"/>
                <a:gd name="T2" fmla="*/ 0 w 48"/>
                <a:gd name="T3" fmla="*/ 0 h 45"/>
                <a:gd name="T4" fmla="*/ 31 w 48"/>
                <a:gd name="T5" fmla="*/ 45 h 45"/>
                <a:gd name="T6" fmla="*/ 48 w 48"/>
                <a:gd name="T7" fmla="*/ 45 h 45"/>
                <a:gd name="T8" fmla="*/ 48 w 48"/>
                <a:gd name="T9" fmla="*/ 45 h 45"/>
                <a:gd name="T10" fmla="*/ 3 w 48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5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7" y="9"/>
                    <a:pt x="29" y="26"/>
                    <a:pt x="31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20"/>
                    <a:pt x="27" y="0"/>
                    <a:pt x="3" y="0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2411" y="2909"/>
              <a:ext cx="23" cy="12"/>
            </a:xfrm>
            <a:custGeom>
              <a:avLst/>
              <a:gdLst>
                <a:gd name="T0" fmla="*/ 0 w 24"/>
                <a:gd name="T1" fmla="*/ 13 h 13"/>
                <a:gd name="T2" fmla="*/ 8 w 24"/>
                <a:gd name="T3" fmla="*/ 13 h 13"/>
                <a:gd name="T4" fmla="*/ 24 w 24"/>
                <a:gd name="T5" fmla="*/ 11 h 13"/>
                <a:gd name="T6" fmla="*/ 24 w 24"/>
                <a:gd name="T7" fmla="*/ 0 h 13"/>
                <a:gd name="T8" fmla="*/ 0 w 24"/>
                <a:gd name="T9" fmla="*/ 0 h 13"/>
                <a:gd name="T10" fmla="*/ 0 w 2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">
                  <a:moveTo>
                    <a:pt x="0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14" y="13"/>
                    <a:pt x="19" y="13"/>
                    <a:pt x="24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2224" y="2909"/>
              <a:ext cx="21" cy="12"/>
            </a:xfrm>
            <a:custGeom>
              <a:avLst/>
              <a:gdLst>
                <a:gd name="T0" fmla="*/ 23 w 23"/>
                <a:gd name="T1" fmla="*/ 13 h 13"/>
                <a:gd name="T2" fmla="*/ 16 w 23"/>
                <a:gd name="T3" fmla="*/ 13 h 13"/>
                <a:gd name="T4" fmla="*/ 0 w 23"/>
                <a:gd name="T5" fmla="*/ 11 h 13"/>
                <a:gd name="T6" fmla="*/ 0 w 23"/>
                <a:gd name="T7" fmla="*/ 0 h 13"/>
                <a:gd name="T8" fmla="*/ 23 w 23"/>
                <a:gd name="T9" fmla="*/ 0 h 13"/>
                <a:gd name="T10" fmla="*/ 23 w 23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3">
                  <a:moveTo>
                    <a:pt x="23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5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1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459" y="2364"/>
              <a:ext cx="24" cy="299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2191" y="2310"/>
              <a:ext cx="275" cy="605"/>
            </a:xfrm>
            <a:custGeom>
              <a:avLst/>
              <a:gdLst>
                <a:gd name="T0" fmla="*/ 294 w 294"/>
                <a:gd name="T1" fmla="*/ 602 h 652"/>
                <a:gd name="T2" fmla="*/ 244 w 294"/>
                <a:gd name="T3" fmla="*/ 652 h 652"/>
                <a:gd name="T4" fmla="*/ 51 w 294"/>
                <a:gd name="T5" fmla="*/ 652 h 652"/>
                <a:gd name="T6" fmla="*/ 0 w 294"/>
                <a:gd name="T7" fmla="*/ 602 h 652"/>
                <a:gd name="T8" fmla="*/ 0 w 294"/>
                <a:gd name="T9" fmla="*/ 50 h 652"/>
                <a:gd name="T10" fmla="*/ 51 w 294"/>
                <a:gd name="T11" fmla="*/ 0 h 652"/>
                <a:gd name="T12" fmla="*/ 244 w 294"/>
                <a:gd name="T13" fmla="*/ 0 h 652"/>
                <a:gd name="T14" fmla="*/ 294 w 294"/>
                <a:gd name="T15" fmla="*/ 50 h 652"/>
                <a:gd name="T16" fmla="*/ 294 w 294"/>
                <a:gd name="T17" fmla="*/ 60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652">
                  <a:moveTo>
                    <a:pt x="294" y="602"/>
                  </a:moveTo>
                  <a:cubicBezTo>
                    <a:pt x="294" y="602"/>
                    <a:pt x="294" y="652"/>
                    <a:pt x="244" y="652"/>
                  </a:cubicBezTo>
                  <a:cubicBezTo>
                    <a:pt x="51" y="652"/>
                    <a:pt x="51" y="652"/>
                    <a:pt x="51" y="652"/>
                  </a:cubicBezTo>
                  <a:cubicBezTo>
                    <a:pt x="51" y="652"/>
                    <a:pt x="0" y="652"/>
                    <a:pt x="0" y="60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0"/>
                    <a:pt x="51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0"/>
                    <a:pt x="294" y="0"/>
                    <a:pt x="294" y="50"/>
                  </a:cubicBezTo>
                  <a:lnTo>
                    <a:pt x="294" y="602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2240" y="2365"/>
              <a:ext cx="178" cy="89"/>
            </a:xfrm>
            <a:custGeom>
              <a:avLst/>
              <a:gdLst>
                <a:gd name="T0" fmla="*/ 95 w 191"/>
                <a:gd name="T1" fmla="*/ 0 h 96"/>
                <a:gd name="T2" fmla="*/ 0 w 191"/>
                <a:gd name="T3" fmla="*/ 96 h 96"/>
                <a:gd name="T4" fmla="*/ 191 w 191"/>
                <a:gd name="T5" fmla="*/ 96 h 96"/>
                <a:gd name="T6" fmla="*/ 95 w 191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96">
                  <a:moveTo>
                    <a:pt x="95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43"/>
                    <a:pt x="148" y="0"/>
                    <a:pt x="95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2318" y="2426"/>
              <a:ext cx="22" cy="21"/>
            </a:xfrm>
            <a:prstGeom prst="ellipse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2319" y="2389"/>
              <a:ext cx="66" cy="57"/>
            </a:xfrm>
            <a:custGeom>
              <a:avLst/>
              <a:gdLst>
                <a:gd name="T0" fmla="*/ 7 w 66"/>
                <a:gd name="T1" fmla="*/ 57 h 57"/>
                <a:gd name="T2" fmla="*/ 0 w 66"/>
                <a:gd name="T3" fmla="*/ 48 h 57"/>
                <a:gd name="T4" fmla="*/ 66 w 66"/>
                <a:gd name="T5" fmla="*/ 0 h 57"/>
                <a:gd name="T6" fmla="*/ 7 w 6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57">
                  <a:moveTo>
                    <a:pt x="7" y="57"/>
                  </a:moveTo>
                  <a:lnTo>
                    <a:pt x="0" y="48"/>
                  </a:lnTo>
                  <a:lnTo>
                    <a:pt x="66" y="0"/>
                  </a:lnTo>
                  <a:lnTo>
                    <a:pt x="7" y="57"/>
                  </a:lnTo>
                  <a:close/>
                </a:path>
              </a:pathLst>
            </a:cu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2304" y="2480"/>
              <a:ext cx="49" cy="49"/>
            </a:xfrm>
            <a:custGeom>
              <a:avLst/>
              <a:gdLst>
                <a:gd name="T0" fmla="*/ 43 w 52"/>
                <a:gd name="T1" fmla="*/ 42 h 52"/>
                <a:gd name="T2" fmla="*/ 10 w 52"/>
                <a:gd name="T3" fmla="*/ 42 h 52"/>
                <a:gd name="T4" fmla="*/ 10 w 52"/>
                <a:gd name="T5" fmla="*/ 9 h 52"/>
                <a:gd name="T6" fmla="*/ 43 w 52"/>
                <a:gd name="T7" fmla="*/ 9 h 52"/>
                <a:gd name="T8" fmla="*/ 43 w 52"/>
                <a:gd name="T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3" y="42"/>
                  </a:moveTo>
                  <a:cubicBezTo>
                    <a:pt x="34" y="52"/>
                    <a:pt x="19" y="52"/>
                    <a:pt x="10" y="42"/>
                  </a:cubicBezTo>
                  <a:cubicBezTo>
                    <a:pt x="0" y="33"/>
                    <a:pt x="0" y="18"/>
                    <a:pt x="10" y="9"/>
                  </a:cubicBezTo>
                  <a:cubicBezTo>
                    <a:pt x="19" y="0"/>
                    <a:pt x="34" y="0"/>
                    <a:pt x="43" y="9"/>
                  </a:cubicBezTo>
                  <a:cubicBezTo>
                    <a:pt x="52" y="18"/>
                    <a:pt x="52" y="33"/>
                    <a:pt x="43" y="42"/>
                  </a:cubicBezTo>
                  <a:close/>
                </a:path>
              </a:pathLst>
            </a:custGeom>
            <a:solidFill>
              <a:srgbClr val="FF8C00"/>
            </a:solidFill>
            <a:ln w="11113" cap="flat">
              <a:solidFill>
                <a:srgbClr val="50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2376" y="2482"/>
              <a:ext cx="44" cy="44"/>
            </a:xfrm>
            <a:prstGeom prst="ellipse">
              <a:avLst/>
            </a:prstGeom>
            <a:solidFill>
              <a:srgbClr val="FF8C00"/>
            </a:solidFill>
            <a:ln w="11113" cap="flat">
              <a:solidFill>
                <a:srgbClr val="50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2235" y="2480"/>
              <a:ext cx="49" cy="49"/>
            </a:xfrm>
            <a:custGeom>
              <a:avLst/>
              <a:gdLst>
                <a:gd name="T0" fmla="*/ 43 w 52"/>
                <a:gd name="T1" fmla="*/ 42 h 52"/>
                <a:gd name="T2" fmla="*/ 10 w 52"/>
                <a:gd name="T3" fmla="*/ 42 h 52"/>
                <a:gd name="T4" fmla="*/ 10 w 52"/>
                <a:gd name="T5" fmla="*/ 9 h 52"/>
                <a:gd name="T6" fmla="*/ 43 w 52"/>
                <a:gd name="T7" fmla="*/ 9 h 52"/>
                <a:gd name="T8" fmla="*/ 43 w 52"/>
                <a:gd name="T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3" y="42"/>
                  </a:moveTo>
                  <a:cubicBezTo>
                    <a:pt x="34" y="52"/>
                    <a:pt x="19" y="52"/>
                    <a:pt x="10" y="42"/>
                  </a:cubicBezTo>
                  <a:cubicBezTo>
                    <a:pt x="0" y="33"/>
                    <a:pt x="0" y="18"/>
                    <a:pt x="10" y="9"/>
                  </a:cubicBezTo>
                  <a:cubicBezTo>
                    <a:pt x="19" y="0"/>
                    <a:pt x="34" y="0"/>
                    <a:pt x="43" y="9"/>
                  </a:cubicBezTo>
                  <a:cubicBezTo>
                    <a:pt x="52" y="18"/>
                    <a:pt x="52" y="33"/>
                    <a:pt x="43" y="42"/>
                  </a:cubicBezTo>
                  <a:close/>
                </a:path>
              </a:pathLst>
            </a:custGeom>
            <a:solidFill>
              <a:srgbClr val="FFA940"/>
            </a:solidFill>
            <a:ln w="11113" cap="flat">
              <a:solidFill>
                <a:srgbClr val="50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2335" y="1944"/>
              <a:ext cx="42" cy="45"/>
            </a:xfrm>
            <a:custGeom>
              <a:avLst/>
              <a:gdLst>
                <a:gd name="T0" fmla="*/ 45 w 45"/>
                <a:gd name="T1" fmla="*/ 3 h 48"/>
                <a:gd name="T2" fmla="*/ 45 w 45"/>
                <a:gd name="T3" fmla="*/ 0 h 48"/>
                <a:gd name="T4" fmla="*/ 0 w 45"/>
                <a:gd name="T5" fmla="*/ 31 h 48"/>
                <a:gd name="T6" fmla="*/ 0 w 45"/>
                <a:gd name="T7" fmla="*/ 48 h 48"/>
                <a:gd name="T8" fmla="*/ 0 w 45"/>
                <a:gd name="T9" fmla="*/ 48 h 48"/>
                <a:gd name="T10" fmla="*/ 45 w 45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8">
                  <a:moveTo>
                    <a:pt x="45" y="3"/>
                  </a:moveTo>
                  <a:cubicBezTo>
                    <a:pt x="45" y="2"/>
                    <a:pt x="45" y="1"/>
                    <a:pt x="45" y="0"/>
                  </a:cubicBezTo>
                  <a:cubicBezTo>
                    <a:pt x="36" y="18"/>
                    <a:pt x="19" y="29"/>
                    <a:pt x="0" y="3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5" y="48"/>
                    <a:pt x="45" y="28"/>
                    <a:pt x="45" y="3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2038" y="1728"/>
              <a:ext cx="221" cy="251"/>
            </a:xfrm>
            <a:custGeom>
              <a:avLst/>
              <a:gdLst>
                <a:gd name="T0" fmla="*/ 0 w 236"/>
                <a:gd name="T1" fmla="*/ 118 h 271"/>
                <a:gd name="T2" fmla="*/ 118 w 236"/>
                <a:gd name="T3" fmla="*/ 0 h 271"/>
                <a:gd name="T4" fmla="*/ 236 w 236"/>
                <a:gd name="T5" fmla="*/ 118 h 271"/>
                <a:gd name="T6" fmla="*/ 211 w 236"/>
                <a:gd name="T7" fmla="*/ 190 h 271"/>
                <a:gd name="T8" fmla="*/ 212 w 236"/>
                <a:gd name="T9" fmla="*/ 190 h 271"/>
                <a:gd name="T10" fmla="*/ 211 w 236"/>
                <a:gd name="T11" fmla="*/ 190 h 271"/>
                <a:gd name="T12" fmla="*/ 204 w 236"/>
                <a:gd name="T13" fmla="*/ 199 h 271"/>
                <a:gd name="T14" fmla="*/ 173 w 236"/>
                <a:gd name="T15" fmla="*/ 271 h 271"/>
                <a:gd name="T16" fmla="*/ 63 w 236"/>
                <a:gd name="T17" fmla="*/ 271 h 271"/>
                <a:gd name="T18" fmla="*/ 31 w 236"/>
                <a:gd name="T19" fmla="*/ 199 h 271"/>
                <a:gd name="T20" fmla="*/ 24 w 236"/>
                <a:gd name="T21" fmla="*/ 190 h 271"/>
                <a:gd name="T22" fmla="*/ 24 w 236"/>
                <a:gd name="T23" fmla="*/ 190 h 271"/>
                <a:gd name="T24" fmla="*/ 24 w 236"/>
                <a:gd name="T25" fmla="*/ 190 h 271"/>
                <a:gd name="T26" fmla="*/ 0 w 236"/>
                <a:gd name="T27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71">
                  <a:moveTo>
                    <a:pt x="0" y="118"/>
                  </a:moveTo>
                  <a:cubicBezTo>
                    <a:pt x="0" y="53"/>
                    <a:pt x="53" y="0"/>
                    <a:pt x="118" y="0"/>
                  </a:cubicBezTo>
                  <a:cubicBezTo>
                    <a:pt x="183" y="0"/>
                    <a:pt x="236" y="53"/>
                    <a:pt x="236" y="118"/>
                  </a:cubicBezTo>
                  <a:cubicBezTo>
                    <a:pt x="236" y="145"/>
                    <a:pt x="227" y="170"/>
                    <a:pt x="211" y="190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12" y="190"/>
                    <a:pt x="211" y="190"/>
                    <a:pt x="211" y="190"/>
                  </a:cubicBezTo>
                  <a:cubicBezTo>
                    <a:pt x="209" y="193"/>
                    <a:pt x="207" y="196"/>
                    <a:pt x="204" y="199"/>
                  </a:cubicBezTo>
                  <a:cubicBezTo>
                    <a:pt x="193" y="213"/>
                    <a:pt x="173" y="242"/>
                    <a:pt x="173" y="271"/>
                  </a:cubicBezTo>
                  <a:cubicBezTo>
                    <a:pt x="63" y="271"/>
                    <a:pt x="63" y="271"/>
                    <a:pt x="63" y="271"/>
                  </a:cubicBezTo>
                  <a:cubicBezTo>
                    <a:pt x="63" y="242"/>
                    <a:pt x="43" y="213"/>
                    <a:pt x="31" y="199"/>
                  </a:cubicBezTo>
                  <a:cubicBezTo>
                    <a:pt x="29" y="196"/>
                    <a:pt x="26" y="193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9" y="170"/>
                    <a:pt x="0" y="145"/>
                    <a:pt x="0" y="118"/>
                  </a:cubicBezTo>
                </a:path>
              </a:pathLst>
            </a:custGeom>
            <a:solidFill>
              <a:srgbClr val="FFF2E2"/>
            </a:solidFill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2038" y="1728"/>
              <a:ext cx="221" cy="251"/>
            </a:xfrm>
            <a:custGeom>
              <a:avLst/>
              <a:gdLst>
                <a:gd name="T0" fmla="*/ 0 w 236"/>
                <a:gd name="T1" fmla="*/ 118 h 271"/>
                <a:gd name="T2" fmla="*/ 118 w 236"/>
                <a:gd name="T3" fmla="*/ 0 h 271"/>
                <a:gd name="T4" fmla="*/ 236 w 236"/>
                <a:gd name="T5" fmla="*/ 118 h 271"/>
                <a:gd name="T6" fmla="*/ 211 w 236"/>
                <a:gd name="T7" fmla="*/ 190 h 271"/>
                <a:gd name="T8" fmla="*/ 212 w 236"/>
                <a:gd name="T9" fmla="*/ 190 h 271"/>
                <a:gd name="T10" fmla="*/ 211 w 236"/>
                <a:gd name="T11" fmla="*/ 190 h 271"/>
                <a:gd name="T12" fmla="*/ 204 w 236"/>
                <a:gd name="T13" fmla="*/ 199 h 271"/>
                <a:gd name="T14" fmla="*/ 173 w 236"/>
                <a:gd name="T15" fmla="*/ 271 h 271"/>
                <a:gd name="T16" fmla="*/ 63 w 236"/>
                <a:gd name="T17" fmla="*/ 271 h 271"/>
                <a:gd name="T18" fmla="*/ 31 w 236"/>
                <a:gd name="T19" fmla="*/ 199 h 271"/>
                <a:gd name="T20" fmla="*/ 24 w 236"/>
                <a:gd name="T21" fmla="*/ 190 h 271"/>
                <a:gd name="T22" fmla="*/ 24 w 236"/>
                <a:gd name="T23" fmla="*/ 190 h 271"/>
                <a:gd name="T24" fmla="*/ 24 w 236"/>
                <a:gd name="T25" fmla="*/ 190 h 271"/>
                <a:gd name="T26" fmla="*/ 0 w 236"/>
                <a:gd name="T27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71">
                  <a:moveTo>
                    <a:pt x="0" y="118"/>
                  </a:moveTo>
                  <a:cubicBezTo>
                    <a:pt x="0" y="53"/>
                    <a:pt x="53" y="0"/>
                    <a:pt x="118" y="0"/>
                  </a:cubicBezTo>
                  <a:cubicBezTo>
                    <a:pt x="183" y="0"/>
                    <a:pt x="236" y="53"/>
                    <a:pt x="236" y="118"/>
                  </a:cubicBezTo>
                  <a:cubicBezTo>
                    <a:pt x="236" y="145"/>
                    <a:pt x="227" y="170"/>
                    <a:pt x="211" y="190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12" y="190"/>
                    <a:pt x="211" y="190"/>
                    <a:pt x="211" y="190"/>
                  </a:cubicBezTo>
                  <a:cubicBezTo>
                    <a:pt x="209" y="193"/>
                    <a:pt x="207" y="196"/>
                    <a:pt x="204" y="199"/>
                  </a:cubicBezTo>
                  <a:cubicBezTo>
                    <a:pt x="193" y="213"/>
                    <a:pt x="173" y="242"/>
                    <a:pt x="173" y="271"/>
                  </a:cubicBezTo>
                  <a:cubicBezTo>
                    <a:pt x="63" y="271"/>
                    <a:pt x="63" y="271"/>
                    <a:pt x="63" y="271"/>
                  </a:cubicBezTo>
                  <a:cubicBezTo>
                    <a:pt x="63" y="242"/>
                    <a:pt x="43" y="213"/>
                    <a:pt x="31" y="199"/>
                  </a:cubicBezTo>
                  <a:cubicBezTo>
                    <a:pt x="29" y="196"/>
                    <a:pt x="26" y="193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9" y="170"/>
                    <a:pt x="0" y="145"/>
                    <a:pt x="0" y="118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>
              <a:off x="2069" y="1758"/>
              <a:ext cx="79" cy="80"/>
            </a:xfrm>
            <a:custGeom>
              <a:avLst/>
              <a:gdLst>
                <a:gd name="T0" fmla="*/ 0 w 85"/>
                <a:gd name="T1" fmla="*/ 86 h 86"/>
                <a:gd name="T2" fmla="*/ 85 w 85"/>
                <a:gd name="T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86">
                  <a:moveTo>
                    <a:pt x="0" y="86"/>
                  </a:moveTo>
                  <a:cubicBezTo>
                    <a:pt x="0" y="39"/>
                    <a:pt x="38" y="0"/>
                    <a:pt x="85" y="0"/>
                  </a:cubicBezTo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2646" y="1912"/>
              <a:ext cx="120" cy="93"/>
            </a:xfrm>
            <a:custGeom>
              <a:avLst/>
              <a:gdLst>
                <a:gd name="T0" fmla="*/ 127 w 128"/>
                <a:gd name="T1" fmla="*/ 97 h 101"/>
                <a:gd name="T2" fmla="*/ 82 w 128"/>
                <a:gd name="T3" fmla="*/ 66 h 101"/>
                <a:gd name="T4" fmla="*/ 84 w 128"/>
                <a:gd name="T5" fmla="*/ 60 h 101"/>
                <a:gd name="T6" fmla="*/ 78 w 128"/>
                <a:gd name="T7" fmla="*/ 48 h 101"/>
                <a:gd name="T8" fmla="*/ 78 w 128"/>
                <a:gd name="T9" fmla="*/ 8 h 101"/>
                <a:gd name="T10" fmla="*/ 70 w 128"/>
                <a:gd name="T11" fmla="*/ 0 h 101"/>
                <a:gd name="T12" fmla="*/ 62 w 128"/>
                <a:gd name="T13" fmla="*/ 8 h 101"/>
                <a:gd name="T14" fmla="*/ 62 w 128"/>
                <a:gd name="T15" fmla="*/ 48 h 101"/>
                <a:gd name="T16" fmla="*/ 56 w 128"/>
                <a:gd name="T17" fmla="*/ 56 h 101"/>
                <a:gd name="T18" fmla="*/ 5 w 128"/>
                <a:gd name="T19" fmla="*/ 77 h 101"/>
                <a:gd name="T20" fmla="*/ 1 w 128"/>
                <a:gd name="T21" fmla="*/ 87 h 101"/>
                <a:gd name="T22" fmla="*/ 8 w 128"/>
                <a:gd name="T23" fmla="*/ 92 h 101"/>
                <a:gd name="T24" fmla="*/ 11 w 128"/>
                <a:gd name="T25" fmla="*/ 91 h 101"/>
                <a:gd name="T26" fmla="*/ 62 w 128"/>
                <a:gd name="T27" fmla="*/ 71 h 101"/>
                <a:gd name="T28" fmla="*/ 70 w 128"/>
                <a:gd name="T29" fmla="*/ 74 h 101"/>
                <a:gd name="T30" fmla="*/ 80 w 128"/>
                <a:gd name="T31" fmla="*/ 69 h 101"/>
                <a:gd name="T32" fmla="*/ 125 w 128"/>
                <a:gd name="T33" fmla="*/ 101 h 101"/>
                <a:gd name="T34" fmla="*/ 126 w 128"/>
                <a:gd name="T35" fmla="*/ 101 h 101"/>
                <a:gd name="T36" fmla="*/ 128 w 128"/>
                <a:gd name="T37" fmla="*/ 100 h 101"/>
                <a:gd name="T38" fmla="*/ 127 w 128"/>
                <a:gd name="T39" fmla="*/ 9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01">
                  <a:moveTo>
                    <a:pt x="127" y="97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4"/>
                    <a:pt x="84" y="62"/>
                    <a:pt x="84" y="60"/>
                  </a:cubicBezTo>
                  <a:cubicBezTo>
                    <a:pt x="84" y="55"/>
                    <a:pt x="81" y="50"/>
                    <a:pt x="78" y="4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3"/>
                    <a:pt x="74" y="0"/>
                    <a:pt x="70" y="0"/>
                  </a:cubicBezTo>
                  <a:cubicBezTo>
                    <a:pt x="66" y="0"/>
                    <a:pt x="62" y="3"/>
                    <a:pt x="62" y="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59" y="50"/>
                    <a:pt x="57" y="53"/>
                    <a:pt x="56" y="56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9"/>
                    <a:pt x="0" y="83"/>
                    <a:pt x="1" y="87"/>
                  </a:cubicBezTo>
                  <a:cubicBezTo>
                    <a:pt x="3" y="90"/>
                    <a:pt x="5" y="92"/>
                    <a:pt x="8" y="92"/>
                  </a:cubicBezTo>
                  <a:cubicBezTo>
                    <a:pt x="9" y="92"/>
                    <a:pt x="10" y="92"/>
                    <a:pt x="11" y="9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4" y="72"/>
                    <a:pt x="67" y="74"/>
                    <a:pt x="70" y="74"/>
                  </a:cubicBezTo>
                  <a:cubicBezTo>
                    <a:pt x="74" y="74"/>
                    <a:pt x="78" y="72"/>
                    <a:pt x="80" y="69"/>
                  </a:cubicBezTo>
                  <a:cubicBezTo>
                    <a:pt x="125" y="101"/>
                    <a:pt x="125" y="101"/>
                    <a:pt x="125" y="101"/>
                  </a:cubicBezTo>
                  <a:cubicBezTo>
                    <a:pt x="125" y="101"/>
                    <a:pt x="126" y="101"/>
                    <a:pt x="126" y="101"/>
                  </a:cubicBezTo>
                  <a:cubicBezTo>
                    <a:pt x="127" y="101"/>
                    <a:pt x="127" y="101"/>
                    <a:pt x="128" y="100"/>
                  </a:cubicBezTo>
                  <a:cubicBezTo>
                    <a:pt x="128" y="99"/>
                    <a:pt x="128" y="98"/>
                    <a:pt x="127" y="97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1" name="Freeform 91"/>
            <p:cNvSpPr>
              <a:spLocks noEditPoints="1"/>
            </p:cNvSpPr>
            <p:nvPr/>
          </p:nvSpPr>
          <p:spPr bwMode="auto">
            <a:xfrm>
              <a:off x="3106" y="1857"/>
              <a:ext cx="222" cy="220"/>
            </a:xfrm>
            <a:custGeom>
              <a:avLst/>
              <a:gdLst>
                <a:gd name="T0" fmla="*/ 230 w 238"/>
                <a:gd name="T1" fmla="*/ 133 h 237"/>
                <a:gd name="T2" fmla="*/ 105 w 238"/>
                <a:gd name="T3" fmla="*/ 229 h 237"/>
                <a:gd name="T4" fmla="*/ 8 w 238"/>
                <a:gd name="T5" fmla="*/ 104 h 237"/>
                <a:gd name="T6" fmla="*/ 133 w 238"/>
                <a:gd name="T7" fmla="*/ 8 h 237"/>
                <a:gd name="T8" fmla="*/ 230 w 238"/>
                <a:gd name="T9" fmla="*/ 133 h 237"/>
                <a:gd name="T10" fmla="*/ 27 w 238"/>
                <a:gd name="T11" fmla="*/ 107 h 237"/>
                <a:gd name="T12" fmla="*/ 107 w 238"/>
                <a:gd name="T13" fmla="*/ 211 h 237"/>
                <a:gd name="T14" fmla="*/ 211 w 238"/>
                <a:gd name="T15" fmla="*/ 130 h 237"/>
                <a:gd name="T16" fmla="*/ 131 w 238"/>
                <a:gd name="T17" fmla="*/ 27 h 237"/>
                <a:gd name="T18" fmla="*/ 27 w 238"/>
                <a:gd name="T19" fmla="*/ 10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37">
                  <a:moveTo>
                    <a:pt x="230" y="133"/>
                  </a:moveTo>
                  <a:cubicBezTo>
                    <a:pt x="222" y="194"/>
                    <a:pt x="166" y="237"/>
                    <a:pt x="105" y="229"/>
                  </a:cubicBezTo>
                  <a:cubicBezTo>
                    <a:pt x="44" y="222"/>
                    <a:pt x="0" y="165"/>
                    <a:pt x="8" y="104"/>
                  </a:cubicBezTo>
                  <a:cubicBezTo>
                    <a:pt x="16" y="43"/>
                    <a:pt x="72" y="0"/>
                    <a:pt x="133" y="8"/>
                  </a:cubicBezTo>
                  <a:cubicBezTo>
                    <a:pt x="194" y="16"/>
                    <a:pt x="238" y="72"/>
                    <a:pt x="230" y="133"/>
                  </a:cubicBezTo>
                  <a:close/>
                  <a:moveTo>
                    <a:pt x="27" y="107"/>
                  </a:moveTo>
                  <a:cubicBezTo>
                    <a:pt x="20" y="157"/>
                    <a:pt x="56" y="204"/>
                    <a:pt x="107" y="211"/>
                  </a:cubicBezTo>
                  <a:cubicBezTo>
                    <a:pt x="158" y="217"/>
                    <a:pt x="204" y="181"/>
                    <a:pt x="211" y="130"/>
                  </a:cubicBezTo>
                  <a:cubicBezTo>
                    <a:pt x="217" y="80"/>
                    <a:pt x="181" y="33"/>
                    <a:pt x="131" y="27"/>
                  </a:cubicBezTo>
                  <a:cubicBezTo>
                    <a:pt x="80" y="20"/>
                    <a:pt x="34" y="56"/>
                    <a:pt x="27" y="107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3168" y="1918"/>
              <a:ext cx="94" cy="116"/>
            </a:xfrm>
            <a:custGeom>
              <a:avLst/>
              <a:gdLst>
                <a:gd name="T0" fmla="*/ 98 w 101"/>
                <a:gd name="T1" fmla="*/ 1 h 125"/>
                <a:gd name="T2" fmla="*/ 61 w 101"/>
                <a:gd name="T3" fmla="*/ 41 h 125"/>
                <a:gd name="T4" fmla="*/ 55 w 101"/>
                <a:gd name="T5" fmla="*/ 39 h 125"/>
                <a:gd name="T6" fmla="*/ 42 w 101"/>
                <a:gd name="T7" fmla="*/ 44 h 125"/>
                <a:gd name="T8" fmla="*/ 14 w 101"/>
                <a:gd name="T9" fmla="*/ 15 h 125"/>
                <a:gd name="T10" fmla="*/ 3 w 101"/>
                <a:gd name="T11" fmla="*/ 15 h 125"/>
                <a:gd name="T12" fmla="*/ 3 w 101"/>
                <a:gd name="T13" fmla="*/ 26 h 125"/>
                <a:gd name="T14" fmla="*/ 36 w 101"/>
                <a:gd name="T15" fmla="*/ 55 h 125"/>
                <a:gd name="T16" fmla="*/ 48 w 101"/>
                <a:gd name="T17" fmla="*/ 66 h 125"/>
                <a:gd name="T18" fmla="*/ 62 w 101"/>
                <a:gd name="T19" fmla="*/ 119 h 125"/>
                <a:gd name="T20" fmla="*/ 72 w 101"/>
                <a:gd name="T21" fmla="*/ 124 h 125"/>
                <a:gd name="T22" fmla="*/ 77 w 101"/>
                <a:gd name="T23" fmla="*/ 118 h 125"/>
                <a:gd name="T24" fmla="*/ 77 w 101"/>
                <a:gd name="T25" fmla="*/ 115 h 125"/>
                <a:gd name="T26" fmla="*/ 63 w 101"/>
                <a:gd name="T27" fmla="*/ 62 h 125"/>
                <a:gd name="T28" fmla="*/ 67 w 101"/>
                <a:gd name="T29" fmla="*/ 54 h 125"/>
                <a:gd name="T30" fmla="*/ 64 w 101"/>
                <a:gd name="T31" fmla="*/ 44 h 125"/>
                <a:gd name="T32" fmla="*/ 101 w 101"/>
                <a:gd name="T33" fmla="*/ 3 h 125"/>
                <a:gd name="T34" fmla="*/ 101 w 101"/>
                <a:gd name="T35" fmla="*/ 2 h 125"/>
                <a:gd name="T36" fmla="*/ 101 w 101"/>
                <a:gd name="T37" fmla="*/ 1 h 125"/>
                <a:gd name="T38" fmla="*/ 98 w 101"/>
                <a:gd name="T39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125">
                  <a:moveTo>
                    <a:pt x="98" y="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59" y="40"/>
                    <a:pt x="57" y="39"/>
                    <a:pt x="55" y="39"/>
                  </a:cubicBezTo>
                  <a:cubicBezTo>
                    <a:pt x="50" y="38"/>
                    <a:pt x="45" y="40"/>
                    <a:pt x="42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1" y="12"/>
                    <a:pt x="6" y="12"/>
                    <a:pt x="3" y="15"/>
                  </a:cubicBezTo>
                  <a:cubicBezTo>
                    <a:pt x="0" y="18"/>
                    <a:pt x="0" y="23"/>
                    <a:pt x="3" y="26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7" y="58"/>
                    <a:pt x="45" y="64"/>
                    <a:pt x="48" y="66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63" y="123"/>
                    <a:pt x="68" y="125"/>
                    <a:pt x="72" y="124"/>
                  </a:cubicBezTo>
                  <a:cubicBezTo>
                    <a:pt x="75" y="123"/>
                    <a:pt x="77" y="121"/>
                    <a:pt x="77" y="118"/>
                  </a:cubicBezTo>
                  <a:cubicBezTo>
                    <a:pt x="77" y="117"/>
                    <a:pt x="77" y="116"/>
                    <a:pt x="77" y="115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5" y="60"/>
                    <a:pt x="66" y="58"/>
                    <a:pt x="67" y="54"/>
                  </a:cubicBezTo>
                  <a:cubicBezTo>
                    <a:pt x="67" y="50"/>
                    <a:pt x="66" y="46"/>
                    <a:pt x="64" y="44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2"/>
                  </a:cubicBezTo>
                  <a:cubicBezTo>
                    <a:pt x="101" y="2"/>
                    <a:pt x="101" y="1"/>
                    <a:pt x="101" y="1"/>
                  </a:cubicBezTo>
                  <a:cubicBezTo>
                    <a:pt x="100" y="0"/>
                    <a:pt x="99" y="0"/>
                    <a:pt x="98" y="1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3" name="Freeform 93"/>
            <p:cNvSpPr>
              <a:spLocks noEditPoints="1"/>
            </p:cNvSpPr>
            <p:nvPr/>
          </p:nvSpPr>
          <p:spPr bwMode="auto">
            <a:xfrm>
              <a:off x="2860" y="1864"/>
              <a:ext cx="209" cy="206"/>
            </a:xfrm>
            <a:custGeom>
              <a:avLst/>
              <a:gdLst>
                <a:gd name="T0" fmla="*/ 224 w 224"/>
                <a:gd name="T1" fmla="*/ 112 h 223"/>
                <a:gd name="T2" fmla="*/ 112 w 224"/>
                <a:gd name="T3" fmla="*/ 223 h 223"/>
                <a:gd name="T4" fmla="*/ 0 w 224"/>
                <a:gd name="T5" fmla="*/ 112 h 223"/>
                <a:gd name="T6" fmla="*/ 112 w 224"/>
                <a:gd name="T7" fmla="*/ 0 h 223"/>
                <a:gd name="T8" fmla="*/ 224 w 224"/>
                <a:gd name="T9" fmla="*/ 112 h 223"/>
                <a:gd name="T10" fmla="*/ 19 w 224"/>
                <a:gd name="T11" fmla="*/ 112 h 223"/>
                <a:gd name="T12" fmla="*/ 112 w 224"/>
                <a:gd name="T13" fmla="*/ 204 h 223"/>
                <a:gd name="T14" fmla="*/ 205 w 224"/>
                <a:gd name="T15" fmla="*/ 112 h 223"/>
                <a:gd name="T16" fmla="*/ 112 w 224"/>
                <a:gd name="T17" fmla="*/ 19 h 223"/>
                <a:gd name="T18" fmla="*/ 19 w 224"/>
                <a:gd name="T19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23">
                  <a:moveTo>
                    <a:pt x="224" y="112"/>
                  </a:moveTo>
                  <a:cubicBezTo>
                    <a:pt x="224" y="173"/>
                    <a:pt x="174" y="223"/>
                    <a:pt x="112" y="223"/>
                  </a:cubicBezTo>
                  <a:cubicBezTo>
                    <a:pt x="50" y="223"/>
                    <a:pt x="0" y="173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174" y="0"/>
                    <a:pt x="224" y="50"/>
                    <a:pt x="224" y="112"/>
                  </a:cubicBezTo>
                  <a:close/>
                  <a:moveTo>
                    <a:pt x="19" y="112"/>
                  </a:moveTo>
                  <a:cubicBezTo>
                    <a:pt x="19" y="163"/>
                    <a:pt x="61" y="204"/>
                    <a:pt x="112" y="204"/>
                  </a:cubicBezTo>
                  <a:cubicBezTo>
                    <a:pt x="163" y="204"/>
                    <a:pt x="205" y="163"/>
                    <a:pt x="205" y="112"/>
                  </a:cubicBezTo>
                  <a:cubicBezTo>
                    <a:pt x="205" y="60"/>
                    <a:pt x="163" y="19"/>
                    <a:pt x="112" y="19"/>
                  </a:cubicBezTo>
                  <a:cubicBezTo>
                    <a:pt x="61" y="19"/>
                    <a:pt x="19" y="60"/>
                    <a:pt x="19" y="112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2607" y="1864"/>
              <a:ext cx="209" cy="206"/>
            </a:xfrm>
            <a:custGeom>
              <a:avLst/>
              <a:gdLst>
                <a:gd name="T0" fmla="*/ 224 w 224"/>
                <a:gd name="T1" fmla="*/ 112 h 223"/>
                <a:gd name="T2" fmla="*/ 112 w 224"/>
                <a:gd name="T3" fmla="*/ 223 h 223"/>
                <a:gd name="T4" fmla="*/ 0 w 224"/>
                <a:gd name="T5" fmla="*/ 112 h 223"/>
                <a:gd name="T6" fmla="*/ 112 w 224"/>
                <a:gd name="T7" fmla="*/ 0 h 223"/>
                <a:gd name="T8" fmla="*/ 224 w 224"/>
                <a:gd name="T9" fmla="*/ 112 h 223"/>
                <a:gd name="T10" fmla="*/ 19 w 224"/>
                <a:gd name="T11" fmla="*/ 112 h 223"/>
                <a:gd name="T12" fmla="*/ 112 w 224"/>
                <a:gd name="T13" fmla="*/ 204 h 223"/>
                <a:gd name="T14" fmla="*/ 205 w 224"/>
                <a:gd name="T15" fmla="*/ 112 h 223"/>
                <a:gd name="T16" fmla="*/ 112 w 224"/>
                <a:gd name="T17" fmla="*/ 19 h 223"/>
                <a:gd name="T18" fmla="*/ 19 w 224"/>
                <a:gd name="T19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23">
                  <a:moveTo>
                    <a:pt x="224" y="112"/>
                  </a:moveTo>
                  <a:cubicBezTo>
                    <a:pt x="224" y="173"/>
                    <a:pt x="174" y="223"/>
                    <a:pt x="112" y="223"/>
                  </a:cubicBezTo>
                  <a:cubicBezTo>
                    <a:pt x="50" y="223"/>
                    <a:pt x="0" y="173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174" y="0"/>
                    <a:pt x="224" y="50"/>
                    <a:pt x="224" y="112"/>
                  </a:cubicBezTo>
                  <a:close/>
                  <a:moveTo>
                    <a:pt x="19" y="112"/>
                  </a:moveTo>
                  <a:cubicBezTo>
                    <a:pt x="19" y="163"/>
                    <a:pt x="61" y="204"/>
                    <a:pt x="112" y="204"/>
                  </a:cubicBezTo>
                  <a:cubicBezTo>
                    <a:pt x="163" y="204"/>
                    <a:pt x="205" y="163"/>
                    <a:pt x="205" y="112"/>
                  </a:cubicBezTo>
                  <a:cubicBezTo>
                    <a:pt x="205" y="60"/>
                    <a:pt x="163" y="19"/>
                    <a:pt x="112" y="19"/>
                  </a:cubicBezTo>
                  <a:cubicBezTo>
                    <a:pt x="61" y="19"/>
                    <a:pt x="19" y="60"/>
                    <a:pt x="19" y="112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2908" y="1905"/>
              <a:ext cx="70" cy="126"/>
            </a:xfrm>
            <a:custGeom>
              <a:avLst/>
              <a:gdLst>
                <a:gd name="T0" fmla="*/ 60 w 74"/>
                <a:gd name="T1" fmla="*/ 2 h 135"/>
                <a:gd name="T2" fmla="*/ 66 w 74"/>
                <a:gd name="T3" fmla="*/ 54 h 135"/>
                <a:gd name="T4" fmla="*/ 60 w 74"/>
                <a:gd name="T5" fmla="*/ 53 h 135"/>
                <a:gd name="T6" fmla="*/ 48 w 74"/>
                <a:gd name="T7" fmla="*/ 59 h 135"/>
                <a:gd name="T8" fmla="*/ 8 w 74"/>
                <a:gd name="T9" fmla="*/ 59 h 135"/>
                <a:gd name="T10" fmla="*/ 0 w 74"/>
                <a:gd name="T11" fmla="*/ 67 h 135"/>
                <a:gd name="T12" fmla="*/ 8 w 74"/>
                <a:gd name="T13" fmla="*/ 74 h 135"/>
                <a:gd name="T14" fmla="*/ 48 w 74"/>
                <a:gd name="T15" fmla="*/ 74 h 135"/>
                <a:gd name="T16" fmla="*/ 57 w 74"/>
                <a:gd name="T17" fmla="*/ 80 h 135"/>
                <a:gd name="T18" fmla="*/ 45 w 74"/>
                <a:gd name="T19" fmla="*/ 125 h 135"/>
                <a:gd name="T20" fmla="*/ 50 w 74"/>
                <a:gd name="T21" fmla="*/ 134 h 135"/>
                <a:gd name="T22" fmla="*/ 58 w 74"/>
                <a:gd name="T23" fmla="*/ 131 h 135"/>
                <a:gd name="T24" fmla="*/ 59 w 74"/>
                <a:gd name="T25" fmla="*/ 128 h 135"/>
                <a:gd name="T26" fmla="*/ 71 w 74"/>
                <a:gd name="T27" fmla="*/ 75 h 135"/>
                <a:gd name="T28" fmla="*/ 74 w 74"/>
                <a:gd name="T29" fmla="*/ 67 h 135"/>
                <a:gd name="T30" fmla="*/ 69 w 74"/>
                <a:gd name="T31" fmla="*/ 56 h 135"/>
                <a:gd name="T32" fmla="*/ 64 w 74"/>
                <a:gd name="T33" fmla="*/ 2 h 135"/>
                <a:gd name="T34" fmla="*/ 64 w 74"/>
                <a:gd name="T35" fmla="*/ 1 h 135"/>
                <a:gd name="T36" fmla="*/ 62 w 74"/>
                <a:gd name="T37" fmla="*/ 0 h 135"/>
                <a:gd name="T38" fmla="*/ 60 w 74"/>
                <a:gd name="T39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135">
                  <a:moveTo>
                    <a:pt x="60" y="2"/>
                  </a:moveTo>
                  <a:cubicBezTo>
                    <a:pt x="66" y="54"/>
                    <a:pt x="66" y="54"/>
                    <a:pt x="66" y="54"/>
                  </a:cubicBezTo>
                  <a:cubicBezTo>
                    <a:pt x="64" y="53"/>
                    <a:pt x="62" y="53"/>
                    <a:pt x="60" y="53"/>
                  </a:cubicBezTo>
                  <a:cubicBezTo>
                    <a:pt x="55" y="53"/>
                    <a:pt x="51" y="55"/>
                    <a:pt x="4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4" y="59"/>
                    <a:pt x="0" y="62"/>
                    <a:pt x="0" y="67"/>
                  </a:cubicBezTo>
                  <a:cubicBezTo>
                    <a:pt x="0" y="71"/>
                    <a:pt x="4" y="74"/>
                    <a:pt x="8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0" y="77"/>
                    <a:pt x="53" y="79"/>
                    <a:pt x="57" y="80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4" y="129"/>
                    <a:pt x="46" y="133"/>
                    <a:pt x="50" y="134"/>
                  </a:cubicBezTo>
                  <a:cubicBezTo>
                    <a:pt x="53" y="135"/>
                    <a:pt x="57" y="133"/>
                    <a:pt x="58" y="131"/>
                  </a:cubicBezTo>
                  <a:cubicBezTo>
                    <a:pt x="59" y="130"/>
                    <a:pt x="59" y="129"/>
                    <a:pt x="59" y="128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3" y="73"/>
                    <a:pt x="74" y="70"/>
                    <a:pt x="74" y="67"/>
                  </a:cubicBezTo>
                  <a:cubicBezTo>
                    <a:pt x="74" y="62"/>
                    <a:pt x="72" y="59"/>
                    <a:pt x="69" y="56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0"/>
                    <a:pt x="63" y="0"/>
                    <a:pt x="62" y="0"/>
                  </a:cubicBezTo>
                  <a:cubicBezTo>
                    <a:pt x="61" y="0"/>
                    <a:pt x="60" y="1"/>
                    <a:pt x="60" y="2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1926" y="2905"/>
              <a:ext cx="1400" cy="49"/>
            </a:xfrm>
            <a:custGeom>
              <a:avLst/>
              <a:gdLst>
                <a:gd name="T0" fmla="*/ 1476 w 1502"/>
                <a:gd name="T1" fmla="*/ 52 h 52"/>
                <a:gd name="T2" fmla="*/ 26 w 1502"/>
                <a:gd name="T3" fmla="*/ 52 h 52"/>
                <a:gd name="T4" fmla="*/ 0 w 1502"/>
                <a:gd name="T5" fmla="*/ 26 h 52"/>
                <a:gd name="T6" fmla="*/ 26 w 1502"/>
                <a:gd name="T7" fmla="*/ 0 h 52"/>
                <a:gd name="T8" fmla="*/ 1476 w 1502"/>
                <a:gd name="T9" fmla="*/ 0 h 52"/>
                <a:gd name="T10" fmla="*/ 1502 w 1502"/>
                <a:gd name="T11" fmla="*/ 26 h 52"/>
                <a:gd name="T12" fmla="*/ 1476 w 150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2" h="52">
                  <a:moveTo>
                    <a:pt x="1476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1476" y="0"/>
                    <a:pt x="1476" y="0"/>
                    <a:pt x="1476" y="0"/>
                  </a:cubicBezTo>
                  <a:cubicBezTo>
                    <a:pt x="1490" y="0"/>
                    <a:pt x="1502" y="11"/>
                    <a:pt x="1502" y="26"/>
                  </a:cubicBezTo>
                  <a:cubicBezTo>
                    <a:pt x="1502" y="40"/>
                    <a:pt x="1490" y="52"/>
                    <a:pt x="1476" y="52"/>
                  </a:cubicBezTo>
                  <a:close/>
                </a:path>
              </a:pathLst>
            </a:custGeom>
            <a:solidFill>
              <a:srgbClr val="798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1156" y="2792"/>
              <a:ext cx="772" cy="48"/>
            </a:xfrm>
            <a:custGeom>
              <a:avLst/>
              <a:gdLst>
                <a:gd name="T0" fmla="*/ 801 w 828"/>
                <a:gd name="T1" fmla="*/ 52 h 52"/>
                <a:gd name="T2" fmla="*/ 26 w 828"/>
                <a:gd name="T3" fmla="*/ 52 h 52"/>
                <a:gd name="T4" fmla="*/ 0 w 828"/>
                <a:gd name="T5" fmla="*/ 26 h 52"/>
                <a:gd name="T6" fmla="*/ 26 w 828"/>
                <a:gd name="T7" fmla="*/ 0 h 52"/>
                <a:gd name="T8" fmla="*/ 801 w 828"/>
                <a:gd name="T9" fmla="*/ 0 h 52"/>
                <a:gd name="T10" fmla="*/ 828 w 828"/>
                <a:gd name="T11" fmla="*/ 26 h 52"/>
                <a:gd name="T12" fmla="*/ 801 w 82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8" h="52">
                  <a:moveTo>
                    <a:pt x="801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1" y="52"/>
                    <a:pt x="0" y="41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801" y="0"/>
                    <a:pt x="801" y="0"/>
                    <a:pt x="801" y="0"/>
                  </a:cubicBezTo>
                  <a:cubicBezTo>
                    <a:pt x="816" y="0"/>
                    <a:pt x="828" y="12"/>
                    <a:pt x="828" y="26"/>
                  </a:cubicBezTo>
                  <a:cubicBezTo>
                    <a:pt x="828" y="41"/>
                    <a:pt x="816" y="52"/>
                    <a:pt x="801" y="52"/>
                  </a:cubicBezTo>
                  <a:close/>
                </a:path>
              </a:pathLst>
            </a:custGeom>
            <a:solidFill>
              <a:srgbClr val="798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1764" y="2249"/>
              <a:ext cx="17" cy="46"/>
            </a:xfrm>
            <a:custGeom>
              <a:avLst/>
              <a:gdLst>
                <a:gd name="T0" fmla="*/ 11 w 17"/>
                <a:gd name="T1" fmla="*/ 8 h 46"/>
                <a:gd name="T2" fmla="*/ 3 w 17"/>
                <a:gd name="T3" fmla="*/ 14 h 46"/>
                <a:gd name="T4" fmla="*/ 0 w 17"/>
                <a:gd name="T5" fmla="*/ 10 h 46"/>
                <a:gd name="T6" fmla="*/ 11 w 17"/>
                <a:gd name="T7" fmla="*/ 0 h 46"/>
                <a:gd name="T8" fmla="*/ 17 w 17"/>
                <a:gd name="T9" fmla="*/ 0 h 46"/>
                <a:gd name="T10" fmla="*/ 17 w 17"/>
                <a:gd name="T11" fmla="*/ 46 h 46"/>
                <a:gd name="T12" fmla="*/ 11 w 17"/>
                <a:gd name="T13" fmla="*/ 46 h 46"/>
                <a:gd name="T14" fmla="*/ 11 w 17"/>
                <a:gd name="T1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6">
                  <a:moveTo>
                    <a:pt x="11" y="8"/>
                  </a:moveTo>
                  <a:lnTo>
                    <a:pt x="3" y="14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1756" y="2339"/>
              <a:ext cx="17" cy="45"/>
            </a:xfrm>
            <a:custGeom>
              <a:avLst/>
              <a:gdLst>
                <a:gd name="T0" fmla="*/ 10 w 17"/>
                <a:gd name="T1" fmla="*/ 8 h 45"/>
                <a:gd name="T2" fmla="*/ 4 w 17"/>
                <a:gd name="T3" fmla="*/ 14 h 45"/>
                <a:gd name="T4" fmla="*/ 0 w 17"/>
                <a:gd name="T5" fmla="*/ 10 h 45"/>
                <a:gd name="T6" fmla="*/ 11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0 w 17"/>
                <a:gd name="T13" fmla="*/ 45 h 45"/>
                <a:gd name="T14" fmla="*/ 10 w 17"/>
                <a:gd name="T1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0" y="8"/>
                  </a:moveTo>
                  <a:lnTo>
                    <a:pt x="4" y="14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0" y="4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1831" y="2326"/>
              <a:ext cx="17" cy="45"/>
            </a:xfrm>
            <a:custGeom>
              <a:avLst/>
              <a:gdLst>
                <a:gd name="T0" fmla="*/ 11 w 17"/>
                <a:gd name="T1" fmla="*/ 8 h 45"/>
                <a:gd name="T2" fmla="*/ 4 w 17"/>
                <a:gd name="T3" fmla="*/ 13 h 45"/>
                <a:gd name="T4" fmla="*/ 0 w 17"/>
                <a:gd name="T5" fmla="*/ 10 h 45"/>
                <a:gd name="T6" fmla="*/ 12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1 w 17"/>
                <a:gd name="T13" fmla="*/ 45 h 45"/>
                <a:gd name="T14" fmla="*/ 11 w 17"/>
                <a:gd name="T1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1" y="8"/>
                  </a:moveTo>
                  <a:lnTo>
                    <a:pt x="4" y="13"/>
                  </a:lnTo>
                  <a:lnTo>
                    <a:pt x="0" y="1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1" y="45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1" name="Freeform 101"/>
            <p:cNvSpPr>
              <a:spLocks noEditPoints="1"/>
            </p:cNvSpPr>
            <p:nvPr/>
          </p:nvSpPr>
          <p:spPr bwMode="auto">
            <a:xfrm>
              <a:off x="1786" y="2298"/>
              <a:ext cx="30" cy="46"/>
            </a:xfrm>
            <a:custGeom>
              <a:avLst/>
              <a:gdLst>
                <a:gd name="T0" fmla="*/ 17 w 33"/>
                <a:gd name="T1" fmla="*/ 0 h 50"/>
                <a:gd name="T2" fmla="*/ 33 w 33"/>
                <a:gd name="T3" fmla="*/ 25 h 50"/>
                <a:gd name="T4" fmla="*/ 17 w 33"/>
                <a:gd name="T5" fmla="*/ 50 h 50"/>
                <a:gd name="T6" fmla="*/ 0 w 33"/>
                <a:gd name="T7" fmla="*/ 25 h 50"/>
                <a:gd name="T8" fmla="*/ 17 w 33"/>
                <a:gd name="T9" fmla="*/ 0 h 50"/>
                <a:gd name="T10" fmla="*/ 17 w 33"/>
                <a:gd name="T11" fmla="*/ 44 h 50"/>
                <a:gd name="T12" fmla="*/ 26 w 33"/>
                <a:gd name="T13" fmla="*/ 25 h 50"/>
                <a:gd name="T14" fmla="*/ 17 w 33"/>
                <a:gd name="T15" fmla="*/ 5 h 50"/>
                <a:gd name="T16" fmla="*/ 7 w 33"/>
                <a:gd name="T17" fmla="*/ 25 h 50"/>
                <a:gd name="T18" fmla="*/ 17 w 33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7" y="0"/>
                  </a:moveTo>
                  <a:cubicBezTo>
                    <a:pt x="30" y="0"/>
                    <a:pt x="33" y="14"/>
                    <a:pt x="33" y="25"/>
                  </a:cubicBezTo>
                  <a:cubicBezTo>
                    <a:pt x="33" y="35"/>
                    <a:pt x="30" y="50"/>
                    <a:pt x="17" y="50"/>
                  </a:cubicBezTo>
                  <a:cubicBezTo>
                    <a:pt x="3" y="50"/>
                    <a:pt x="0" y="35"/>
                    <a:pt x="0" y="25"/>
                  </a:cubicBezTo>
                  <a:cubicBezTo>
                    <a:pt x="0" y="14"/>
                    <a:pt x="3" y="0"/>
                    <a:pt x="17" y="0"/>
                  </a:cubicBezTo>
                  <a:close/>
                  <a:moveTo>
                    <a:pt x="17" y="44"/>
                  </a:moveTo>
                  <a:cubicBezTo>
                    <a:pt x="25" y="44"/>
                    <a:pt x="26" y="31"/>
                    <a:pt x="26" y="25"/>
                  </a:cubicBezTo>
                  <a:cubicBezTo>
                    <a:pt x="26" y="19"/>
                    <a:pt x="24" y="5"/>
                    <a:pt x="17" y="5"/>
                  </a:cubicBezTo>
                  <a:cubicBezTo>
                    <a:pt x="9" y="5"/>
                    <a:pt x="7" y="19"/>
                    <a:pt x="7" y="25"/>
                  </a:cubicBezTo>
                  <a:cubicBezTo>
                    <a:pt x="7" y="31"/>
                    <a:pt x="8" y="44"/>
                    <a:pt x="17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2" name="Freeform 102"/>
            <p:cNvSpPr>
              <a:spLocks noEditPoints="1"/>
            </p:cNvSpPr>
            <p:nvPr/>
          </p:nvSpPr>
          <p:spPr bwMode="auto">
            <a:xfrm>
              <a:off x="1799" y="2364"/>
              <a:ext cx="30" cy="46"/>
            </a:xfrm>
            <a:custGeom>
              <a:avLst/>
              <a:gdLst>
                <a:gd name="T0" fmla="*/ 16 w 32"/>
                <a:gd name="T1" fmla="*/ 0 h 50"/>
                <a:gd name="T2" fmla="*/ 32 w 32"/>
                <a:gd name="T3" fmla="*/ 25 h 50"/>
                <a:gd name="T4" fmla="*/ 16 w 32"/>
                <a:gd name="T5" fmla="*/ 50 h 50"/>
                <a:gd name="T6" fmla="*/ 0 w 32"/>
                <a:gd name="T7" fmla="*/ 25 h 50"/>
                <a:gd name="T8" fmla="*/ 16 w 32"/>
                <a:gd name="T9" fmla="*/ 0 h 50"/>
                <a:gd name="T10" fmla="*/ 16 w 32"/>
                <a:gd name="T11" fmla="*/ 44 h 50"/>
                <a:gd name="T12" fmla="*/ 25 w 32"/>
                <a:gd name="T13" fmla="*/ 25 h 50"/>
                <a:gd name="T14" fmla="*/ 16 w 32"/>
                <a:gd name="T15" fmla="*/ 6 h 50"/>
                <a:gd name="T16" fmla="*/ 7 w 32"/>
                <a:gd name="T17" fmla="*/ 25 h 50"/>
                <a:gd name="T18" fmla="*/ 16 w 32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0">
                  <a:moveTo>
                    <a:pt x="16" y="0"/>
                  </a:moveTo>
                  <a:cubicBezTo>
                    <a:pt x="29" y="0"/>
                    <a:pt x="32" y="14"/>
                    <a:pt x="32" y="25"/>
                  </a:cubicBezTo>
                  <a:cubicBezTo>
                    <a:pt x="32" y="36"/>
                    <a:pt x="29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4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4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3" name="Freeform 103"/>
            <p:cNvSpPr>
              <a:spLocks noEditPoints="1"/>
            </p:cNvSpPr>
            <p:nvPr/>
          </p:nvSpPr>
          <p:spPr bwMode="auto">
            <a:xfrm>
              <a:off x="1719" y="2303"/>
              <a:ext cx="31" cy="47"/>
            </a:xfrm>
            <a:custGeom>
              <a:avLst/>
              <a:gdLst>
                <a:gd name="T0" fmla="*/ 17 w 33"/>
                <a:gd name="T1" fmla="*/ 0 h 50"/>
                <a:gd name="T2" fmla="*/ 33 w 33"/>
                <a:gd name="T3" fmla="*/ 25 h 50"/>
                <a:gd name="T4" fmla="*/ 17 w 33"/>
                <a:gd name="T5" fmla="*/ 50 h 50"/>
                <a:gd name="T6" fmla="*/ 0 w 33"/>
                <a:gd name="T7" fmla="*/ 25 h 50"/>
                <a:gd name="T8" fmla="*/ 17 w 33"/>
                <a:gd name="T9" fmla="*/ 0 h 50"/>
                <a:gd name="T10" fmla="*/ 17 w 33"/>
                <a:gd name="T11" fmla="*/ 45 h 50"/>
                <a:gd name="T12" fmla="*/ 26 w 33"/>
                <a:gd name="T13" fmla="*/ 25 h 50"/>
                <a:gd name="T14" fmla="*/ 17 w 33"/>
                <a:gd name="T15" fmla="*/ 6 h 50"/>
                <a:gd name="T16" fmla="*/ 8 w 33"/>
                <a:gd name="T17" fmla="*/ 25 h 50"/>
                <a:gd name="T18" fmla="*/ 17 w 33"/>
                <a:gd name="T19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7" y="0"/>
                  </a:moveTo>
                  <a:cubicBezTo>
                    <a:pt x="30" y="0"/>
                    <a:pt x="33" y="15"/>
                    <a:pt x="33" y="25"/>
                  </a:cubicBezTo>
                  <a:cubicBezTo>
                    <a:pt x="33" y="36"/>
                    <a:pt x="30" y="50"/>
                    <a:pt x="17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7" y="0"/>
                  </a:cubicBezTo>
                  <a:close/>
                  <a:moveTo>
                    <a:pt x="17" y="45"/>
                  </a:moveTo>
                  <a:cubicBezTo>
                    <a:pt x="25" y="45"/>
                    <a:pt x="26" y="31"/>
                    <a:pt x="26" y="25"/>
                  </a:cubicBezTo>
                  <a:cubicBezTo>
                    <a:pt x="26" y="19"/>
                    <a:pt x="25" y="6"/>
                    <a:pt x="17" y="6"/>
                  </a:cubicBezTo>
                  <a:cubicBezTo>
                    <a:pt x="9" y="6"/>
                    <a:pt x="8" y="19"/>
                    <a:pt x="8" y="25"/>
                  </a:cubicBezTo>
                  <a:cubicBezTo>
                    <a:pt x="8" y="31"/>
                    <a:pt x="8" y="45"/>
                    <a:pt x="17" y="4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4" name="Freeform 104"/>
            <p:cNvSpPr>
              <a:spLocks noEditPoints="1"/>
            </p:cNvSpPr>
            <p:nvPr/>
          </p:nvSpPr>
          <p:spPr bwMode="auto">
            <a:xfrm>
              <a:off x="1859" y="2294"/>
              <a:ext cx="30" cy="46"/>
            </a:xfrm>
            <a:custGeom>
              <a:avLst/>
              <a:gdLst>
                <a:gd name="T0" fmla="*/ 16 w 32"/>
                <a:gd name="T1" fmla="*/ 0 h 50"/>
                <a:gd name="T2" fmla="*/ 32 w 32"/>
                <a:gd name="T3" fmla="*/ 25 h 50"/>
                <a:gd name="T4" fmla="*/ 16 w 32"/>
                <a:gd name="T5" fmla="*/ 50 h 50"/>
                <a:gd name="T6" fmla="*/ 0 w 32"/>
                <a:gd name="T7" fmla="*/ 25 h 50"/>
                <a:gd name="T8" fmla="*/ 16 w 32"/>
                <a:gd name="T9" fmla="*/ 0 h 50"/>
                <a:gd name="T10" fmla="*/ 16 w 32"/>
                <a:gd name="T11" fmla="*/ 44 h 50"/>
                <a:gd name="T12" fmla="*/ 25 w 32"/>
                <a:gd name="T13" fmla="*/ 25 h 50"/>
                <a:gd name="T14" fmla="*/ 16 w 32"/>
                <a:gd name="T15" fmla="*/ 6 h 50"/>
                <a:gd name="T16" fmla="*/ 7 w 32"/>
                <a:gd name="T17" fmla="*/ 25 h 50"/>
                <a:gd name="T18" fmla="*/ 16 w 32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0">
                  <a:moveTo>
                    <a:pt x="16" y="0"/>
                  </a:moveTo>
                  <a:cubicBezTo>
                    <a:pt x="29" y="0"/>
                    <a:pt x="32" y="15"/>
                    <a:pt x="32" y="25"/>
                  </a:cubicBezTo>
                  <a:cubicBezTo>
                    <a:pt x="32" y="36"/>
                    <a:pt x="29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4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5" name="Freeform 105"/>
            <p:cNvSpPr>
              <a:spLocks/>
            </p:cNvSpPr>
            <p:nvPr/>
          </p:nvSpPr>
          <p:spPr bwMode="auto">
            <a:xfrm>
              <a:off x="1764" y="2249"/>
              <a:ext cx="17" cy="46"/>
            </a:xfrm>
            <a:custGeom>
              <a:avLst/>
              <a:gdLst>
                <a:gd name="T0" fmla="*/ 11 w 17"/>
                <a:gd name="T1" fmla="*/ 8 h 46"/>
                <a:gd name="T2" fmla="*/ 3 w 17"/>
                <a:gd name="T3" fmla="*/ 14 h 46"/>
                <a:gd name="T4" fmla="*/ 0 w 17"/>
                <a:gd name="T5" fmla="*/ 10 h 46"/>
                <a:gd name="T6" fmla="*/ 11 w 17"/>
                <a:gd name="T7" fmla="*/ 0 h 46"/>
                <a:gd name="T8" fmla="*/ 17 w 17"/>
                <a:gd name="T9" fmla="*/ 0 h 46"/>
                <a:gd name="T10" fmla="*/ 17 w 17"/>
                <a:gd name="T11" fmla="*/ 46 h 46"/>
                <a:gd name="T12" fmla="*/ 11 w 17"/>
                <a:gd name="T13" fmla="*/ 46 h 46"/>
                <a:gd name="T14" fmla="*/ 11 w 17"/>
                <a:gd name="T1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6">
                  <a:moveTo>
                    <a:pt x="11" y="8"/>
                  </a:moveTo>
                  <a:lnTo>
                    <a:pt x="3" y="14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1756" y="2339"/>
              <a:ext cx="17" cy="45"/>
            </a:xfrm>
            <a:custGeom>
              <a:avLst/>
              <a:gdLst>
                <a:gd name="T0" fmla="*/ 10 w 17"/>
                <a:gd name="T1" fmla="*/ 8 h 45"/>
                <a:gd name="T2" fmla="*/ 4 w 17"/>
                <a:gd name="T3" fmla="*/ 14 h 45"/>
                <a:gd name="T4" fmla="*/ 0 w 17"/>
                <a:gd name="T5" fmla="*/ 10 h 45"/>
                <a:gd name="T6" fmla="*/ 11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0 w 17"/>
                <a:gd name="T13" fmla="*/ 45 h 45"/>
                <a:gd name="T14" fmla="*/ 10 w 17"/>
                <a:gd name="T1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0" y="8"/>
                  </a:moveTo>
                  <a:lnTo>
                    <a:pt x="4" y="14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0" y="4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7" name="Freeform 107"/>
            <p:cNvSpPr>
              <a:spLocks/>
            </p:cNvSpPr>
            <p:nvPr/>
          </p:nvSpPr>
          <p:spPr bwMode="auto">
            <a:xfrm>
              <a:off x="1831" y="2326"/>
              <a:ext cx="17" cy="45"/>
            </a:xfrm>
            <a:custGeom>
              <a:avLst/>
              <a:gdLst>
                <a:gd name="T0" fmla="*/ 11 w 17"/>
                <a:gd name="T1" fmla="*/ 8 h 45"/>
                <a:gd name="T2" fmla="*/ 4 w 17"/>
                <a:gd name="T3" fmla="*/ 13 h 45"/>
                <a:gd name="T4" fmla="*/ 0 w 17"/>
                <a:gd name="T5" fmla="*/ 10 h 45"/>
                <a:gd name="T6" fmla="*/ 12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1 w 17"/>
                <a:gd name="T13" fmla="*/ 45 h 45"/>
                <a:gd name="T14" fmla="*/ 11 w 17"/>
                <a:gd name="T1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1" y="8"/>
                  </a:moveTo>
                  <a:lnTo>
                    <a:pt x="4" y="13"/>
                  </a:lnTo>
                  <a:lnTo>
                    <a:pt x="0" y="1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1" y="45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8" name="Freeform 108"/>
            <p:cNvSpPr>
              <a:spLocks noEditPoints="1"/>
            </p:cNvSpPr>
            <p:nvPr/>
          </p:nvSpPr>
          <p:spPr bwMode="auto">
            <a:xfrm>
              <a:off x="1786" y="2298"/>
              <a:ext cx="30" cy="46"/>
            </a:xfrm>
            <a:custGeom>
              <a:avLst/>
              <a:gdLst>
                <a:gd name="T0" fmla="*/ 17 w 33"/>
                <a:gd name="T1" fmla="*/ 0 h 50"/>
                <a:gd name="T2" fmla="*/ 33 w 33"/>
                <a:gd name="T3" fmla="*/ 25 h 50"/>
                <a:gd name="T4" fmla="*/ 17 w 33"/>
                <a:gd name="T5" fmla="*/ 50 h 50"/>
                <a:gd name="T6" fmla="*/ 0 w 33"/>
                <a:gd name="T7" fmla="*/ 25 h 50"/>
                <a:gd name="T8" fmla="*/ 17 w 33"/>
                <a:gd name="T9" fmla="*/ 0 h 50"/>
                <a:gd name="T10" fmla="*/ 17 w 33"/>
                <a:gd name="T11" fmla="*/ 44 h 50"/>
                <a:gd name="T12" fmla="*/ 26 w 33"/>
                <a:gd name="T13" fmla="*/ 25 h 50"/>
                <a:gd name="T14" fmla="*/ 17 w 33"/>
                <a:gd name="T15" fmla="*/ 5 h 50"/>
                <a:gd name="T16" fmla="*/ 7 w 33"/>
                <a:gd name="T17" fmla="*/ 25 h 50"/>
                <a:gd name="T18" fmla="*/ 17 w 33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7" y="0"/>
                  </a:moveTo>
                  <a:cubicBezTo>
                    <a:pt x="30" y="0"/>
                    <a:pt x="33" y="14"/>
                    <a:pt x="33" y="25"/>
                  </a:cubicBezTo>
                  <a:cubicBezTo>
                    <a:pt x="33" y="35"/>
                    <a:pt x="30" y="50"/>
                    <a:pt x="17" y="50"/>
                  </a:cubicBezTo>
                  <a:cubicBezTo>
                    <a:pt x="3" y="50"/>
                    <a:pt x="0" y="35"/>
                    <a:pt x="0" y="25"/>
                  </a:cubicBezTo>
                  <a:cubicBezTo>
                    <a:pt x="0" y="14"/>
                    <a:pt x="3" y="0"/>
                    <a:pt x="17" y="0"/>
                  </a:cubicBezTo>
                  <a:close/>
                  <a:moveTo>
                    <a:pt x="17" y="44"/>
                  </a:moveTo>
                  <a:cubicBezTo>
                    <a:pt x="25" y="44"/>
                    <a:pt x="26" y="31"/>
                    <a:pt x="26" y="25"/>
                  </a:cubicBezTo>
                  <a:cubicBezTo>
                    <a:pt x="26" y="19"/>
                    <a:pt x="24" y="5"/>
                    <a:pt x="17" y="5"/>
                  </a:cubicBezTo>
                  <a:cubicBezTo>
                    <a:pt x="9" y="5"/>
                    <a:pt x="7" y="19"/>
                    <a:pt x="7" y="25"/>
                  </a:cubicBezTo>
                  <a:cubicBezTo>
                    <a:pt x="7" y="31"/>
                    <a:pt x="8" y="44"/>
                    <a:pt x="17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9" name="Freeform 109"/>
            <p:cNvSpPr>
              <a:spLocks noEditPoints="1"/>
            </p:cNvSpPr>
            <p:nvPr/>
          </p:nvSpPr>
          <p:spPr bwMode="auto">
            <a:xfrm>
              <a:off x="1799" y="2364"/>
              <a:ext cx="30" cy="46"/>
            </a:xfrm>
            <a:custGeom>
              <a:avLst/>
              <a:gdLst>
                <a:gd name="T0" fmla="*/ 16 w 32"/>
                <a:gd name="T1" fmla="*/ 0 h 50"/>
                <a:gd name="T2" fmla="*/ 32 w 32"/>
                <a:gd name="T3" fmla="*/ 25 h 50"/>
                <a:gd name="T4" fmla="*/ 16 w 32"/>
                <a:gd name="T5" fmla="*/ 50 h 50"/>
                <a:gd name="T6" fmla="*/ 0 w 32"/>
                <a:gd name="T7" fmla="*/ 25 h 50"/>
                <a:gd name="T8" fmla="*/ 16 w 32"/>
                <a:gd name="T9" fmla="*/ 0 h 50"/>
                <a:gd name="T10" fmla="*/ 16 w 32"/>
                <a:gd name="T11" fmla="*/ 44 h 50"/>
                <a:gd name="T12" fmla="*/ 25 w 32"/>
                <a:gd name="T13" fmla="*/ 25 h 50"/>
                <a:gd name="T14" fmla="*/ 16 w 32"/>
                <a:gd name="T15" fmla="*/ 6 h 50"/>
                <a:gd name="T16" fmla="*/ 7 w 32"/>
                <a:gd name="T17" fmla="*/ 25 h 50"/>
                <a:gd name="T18" fmla="*/ 16 w 32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0">
                  <a:moveTo>
                    <a:pt x="16" y="0"/>
                  </a:moveTo>
                  <a:cubicBezTo>
                    <a:pt x="29" y="0"/>
                    <a:pt x="32" y="14"/>
                    <a:pt x="32" y="25"/>
                  </a:cubicBezTo>
                  <a:cubicBezTo>
                    <a:pt x="32" y="36"/>
                    <a:pt x="29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4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4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0" name="Freeform 110"/>
            <p:cNvSpPr>
              <a:spLocks noEditPoints="1"/>
            </p:cNvSpPr>
            <p:nvPr/>
          </p:nvSpPr>
          <p:spPr bwMode="auto">
            <a:xfrm>
              <a:off x="1719" y="2303"/>
              <a:ext cx="31" cy="47"/>
            </a:xfrm>
            <a:custGeom>
              <a:avLst/>
              <a:gdLst>
                <a:gd name="T0" fmla="*/ 17 w 33"/>
                <a:gd name="T1" fmla="*/ 0 h 50"/>
                <a:gd name="T2" fmla="*/ 33 w 33"/>
                <a:gd name="T3" fmla="*/ 25 h 50"/>
                <a:gd name="T4" fmla="*/ 17 w 33"/>
                <a:gd name="T5" fmla="*/ 50 h 50"/>
                <a:gd name="T6" fmla="*/ 0 w 33"/>
                <a:gd name="T7" fmla="*/ 25 h 50"/>
                <a:gd name="T8" fmla="*/ 17 w 33"/>
                <a:gd name="T9" fmla="*/ 0 h 50"/>
                <a:gd name="T10" fmla="*/ 17 w 33"/>
                <a:gd name="T11" fmla="*/ 45 h 50"/>
                <a:gd name="T12" fmla="*/ 26 w 33"/>
                <a:gd name="T13" fmla="*/ 25 h 50"/>
                <a:gd name="T14" fmla="*/ 17 w 33"/>
                <a:gd name="T15" fmla="*/ 6 h 50"/>
                <a:gd name="T16" fmla="*/ 8 w 33"/>
                <a:gd name="T17" fmla="*/ 25 h 50"/>
                <a:gd name="T18" fmla="*/ 17 w 33"/>
                <a:gd name="T19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7" y="0"/>
                  </a:moveTo>
                  <a:cubicBezTo>
                    <a:pt x="30" y="0"/>
                    <a:pt x="33" y="15"/>
                    <a:pt x="33" y="25"/>
                  </a:cubicBezTo>
                  <a:cubicBezTo>
                    <a:pt x="33" y="36"/>
                    <a:pt x="30" y="50"/>
                    <a:pt x="17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7" y="0"/>
                  </a:cubicBezTo>
                  <a:close/>
                  <a:moveTo>
                    <a:pt x="17" y="45"/>
                  </a:moveTo>
                  <a:cubicBezTo>
                    <a:pt x="25" y="45"/>
                    <a:pt x="26" y="31"/>
                    <a:pt x="26" y="25"/>
                  </a:cubicBezTo>
                  <a:cubicBezTo>
                    <a:pt x="26" y="19"/>
                    <a:pt x="25" y="6"/>
                    <a:pt x="17" y="6"/>
                  </a:cubicBezTo>
                  <a:cubicBezTo>
                    <a:pt x="9" y="6"/>
                    <a:pt x="8" y="19"/>
                    <a:pt x="8" y="25"/>
                  </a:cubicBezTo>
                  <a:cubicBezTo>
                    <a:pt x="8" y="31"/>
                    <a:pt x="8" y="45"/>
                    <a:pt x="17" y="4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1" name="Freeform 111"/>
            <p:cNvSpPr>
              <a:spLocks noEditPoints="1"/>
            </p:cNvSpPr>
            <p:nvPr/>
          </p:nvSpPr>
          <p:spPr bwMode="auto">
            <a:xfrm>
              <a:off x="1859" y="2294"/>
              <a:ext cx="30" cy="46"/>
            </a:xfrm>
            <a:custGeom>
              <a:avLst/>
              <a:gdLst>
                <a:gd name="T0" fmla="*/ 16 w 32"/>
                <a:gd name="T1" fmla="*/ 0 h 50"/>
                <a:gd name="T2" fmla="*/ 32 w 32"/>
                <a:gd name="T3" fmla="*/ 25 h 50"/>
                <a:gd name="T4" fmla="*/ 16 w 32"/>
                <a:gd name="T5" fmla="*/ 50 h 50"/>
                <a:gd name="T6" fmla="*/ 0 w 32"/>
                <a:gd name="T7" fmla="*/ 25 h 50"/>
                <a:gd name="T8" fmla="*/ 16 w 32"/>
                <a:gd name="T9" fmla="*/ 0 h 50"/>
                <a:gd name="T10" fmla="*/ 16 w 32"/>
                <a:gd name="T11" fmla="*/ 44 h 50"/>
                <a:gd name="T12" fmla="*/ 25 w 32"/>
                <a:gd name="T13" fmla="*/ 25 h 50"/>
                <a:gd name="T14" fmla="*/ 16 w 32"/>
                <a:gd name="T15" fmla="*/ 6 h 50"/>
                <a:gd name="T16" fmla="*/ 7 w 32"/>
                <a:gd name="T17" fmla="*/ 25 h 50"/>
                <a:gd name="T18" fmla="*/ 16 w 32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0">
                  <a:moveTo>
                    <a:pt x="16" y="0"/>
                  </a:moveTo>
                  <a:cubicBezTo>
                    <a:pt x="29" y="0"/>
                    <a:pt x="32" y="15"/>
                    <a:pt x="32" y="25"/>
                  </a:cubicBezTo>
                  <a:cubicBezTo>
                    <a:pt x="32" y="36"/>
                    <a:pt x="29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4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1620" y="2158"/>
              <a:ext cx="349" cy="98"/>
            </a:xfrm>
            <a:custGeom>
              <a:avLst/>
              <a:gdLst>
                <a:gd name="T0" fmla="*/ 336 w 375"/>
                <a:gd name="T1" fmla="*/ 0 h 106"/>
                <a:gd name="T2" fmla="*/ 340 w 375"/>
                <a:gd name="T3" fmla="*/ 30 h 106"/>
                <a:gd name="T4" fmla="*/ 309 w 375"/>
                <a:gd name="T5" fmla="*/ 71 h 106"/>
                <a:gd name="T6" fmla="*/ 278 w 375"/>
                <a:gd name="T7" fmla="*/ 76 h 106"/>
                <a:gd name="T8" fmla="*/ 17 w 375"/>
                <a:gd name="T9" fmla="*/ 37 h 106"/>
                <a:gd name="T10" fmla="*/ 0 w 375"/>
                <a:gd name="T11" fmla="*/ 32 h 106"/>
                <a:gd name="T12" fmla="*/ 49 w 375"/>
                <a:gd name="T13" fmla="*/ 66 h 106"/>
                <a:gd name="T14" fmla="*/ 310 w 375"/>
                <a:gd name="T15" fmla="*/ 105 h 106"/>
                <a:gd name="T16" fmla="*/ 340 w 375"/>
                <a:gd name="T17" fmla="*/ 100 h 106"/>
                <a:gd name="T18" fmla="*/ 371 w 375"/>
                <a:gd name="T19" fmla="*/ 59 h 106"/>
                <a:gd name="T20" fmla="*/ 336 w 375"/>
                <a:gd name="T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06">
                  <a:moveTo>
                    <a:pt x="336" y="0"/>
                  </a:moveTo>
                  <a:cubicBezTo>
                    <a:pt x="340" y="9"/>
                    <a:pt x="341" y="20"/>
                    <a:pt x="340" y="30"/>
                  </a:cubicBezTo>
                  <a:cubicBezTo>
                    <a:pt x="337" y="49"/>
                    <a:pt x="325" y="64"/>
                    <a:pt x="309" y="71"/>
                  </a:cubicBezTo>
                  <a:cubicBezTo>
                    <a:pt x="300" y="76"/>
                    <a:pt x="289" y="77"/>
                    <a:pt x="278" y="7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1" y="36"/>
                    <a:pt x="5" y="34"/>
                    <a:pt x="0" y="32"/>
                  </a:cubicBezTo>
                  <a:cubicBezTo>
                    <a:pt x="10" y="50"/>
                    <a:pt x="28" y="63"/>
                    <a:pt x="49" y="66"/>
                  </a:cubicBezTo>
                  <a:cubicBezTo>
                    <a:pt x="310" y="105"/>
                    <a:pt x="310" y="105"/>
                    <a:pt x="310" y="105"/>
                  </a:cubicBezTo>
                  <a:cubicBezTo>
                    <a:pt x="321" y="106"/>
                    <a:pt x="331" y="105"/>
                    <a:pt x="340" y="100"/>
                  </a:cubicBezTo>
                  <a:cubicBezTo>
                    <a:pt x="357" y="93"/>
                    <a:pt x="369" y="78"/>
                    <a:pt x="371" y="59"/>
                  </a:cubicBezTo>
                  <a:cubicBezTo>
                    <a:pt x="375" y="33"/>
                    <a:pt x="360" y="9"/>
                    <a:pt x="336" y="0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3" name="Freeform 113"/>
            <p:cNvSpPr>
              <a:spLocks/>
            </p:cNvSpPr>
            <p:nvPr/>
          </p:nvSpPr>
          <p:spPr bwMode="auto">
            <a:xfrm>
              <a:off x="2969" y="2677"/>
              <a:ext cx="174" cy="346"/>
            </a:xfrm>
            <a:custGeom>
              <a:avLst/>
              <a:gdLst>
                <a:gd name="T0" fmla="*/ 103 w 187"/>
                <a:gd name="T1" fmla="*/ 0 h 373"/>
                <a:gd name="T2" fmla="*/ 0 w 187"/>
                <a:gd name="T3" fmla="*/ 33 h 373"/>
                <a:gd name="T4" fmla="*/ 75 w 187"/>
                <a:gd name="T5" fmla="*/ 331 h 373"/>
                <a:gd name="T6" fmla="*/ 112 w 187"/>
                <a:gd name="T7" fmla="*/ 370 h 373"/>
                <a:gd name="T8" fmla="*/ 141 w 187"/>
                <a:gd name="T9" fmla="*/ 370 h 373"/>
                <a:gd name="T10" fmla="*/ 180 w 187"/>
                <a:gd name="T11" fmla="*/ 305 h 373"/>
                <a:gd name="T12" fmla="*/ 103 w 187"/>
                <a:gd name="T13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73">
                  <a:moveTo>
                    <a:pt x="103" y="0"/>
                  </a:moveTo>
                  <a:cubicBezTo>
                    <a:pt x="71" y="17"/>
                    <a:pt x="37" y="28"/>
                    <a:pt x="0" y="33"/>
                  </a:cubicBezTo>
                  <a:cubicBezTo>
                    <a:pt x="75" y="331"/>
                    <a:pt x="75" y="331"/>
                    <a:pt x="75" y="331"/>
                  </a:cubicBezTo>
                  <a:cubicBezTo>
                    <a:pt x="80" y="350"/>
                    <a:pt x="94" y="364"/>
                    <a:pt x="112" y="370"/>
                  </a:cubicBezTo>
                  <a:cubicBezTo>
                    <a:pt x="121" y="373"/>
                    <a:pt x="131" y="373"/>
                    <a:pt x="141" y="370"/>
                  </a:cubicBezTo>
                  <a:cubicBezTo>
                    <a:pt x="170" y="363"/>
                    <a:pt x="187" y="334"/>
                    <a:pt x="180" y="305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2967" y="2671"/>
              <a:ext cx="107" cy="68"/>
            </a:xfrm>
            <a:custGeom>
              <a:avLst/>
              <a:gdLst>
                <a:gd name="T0" fmla="*/ 55 w 114"/>
                <a:gd name="T1" fmla="*/ 21 h 74"/>
                <a:gd name="T2" fmla="*/ 0 w 114"/>
                <a:gd name="T3" fmla="*/ 32 h 74"/>
                <a:gd name="T4" fmla="*/ 10 w 114"/>
                <a:gd name="T5" fmla="*/ 74 h 74"/>
                <a:gd name="T6" fmla="*/ 114 w 114"/>
                <a:gd name="T7" fmla="*/ 42 h 74"/>
                <a:gd name="T8" fmla="*/ 103 w 114"/>
                <a:gd name="T9" fmla="*/ 0 h 74"/>
                <a:gd name="T10" fmla="*/ 55 w 114"/>
                <a:gd name="T11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74">
                  <a:moveTo>
                    <a:pt x="55" y="21"/>
                  </a:moveTo>
                  <a:cubicBezTo>
                    <a:pt x="37" y="27"/>
                    <a:pt x="18" y="30"/>
                    <a:pt x="0" y="32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47" y="70"/>
                    <a:pt x="82" y="59"/>
                    <a:pt x="114" y="42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8" y="8"/>
                    <a:pt x="72" y="15"/>
                    <a:pt x="55" y="21"/>
                  </a:cubicBez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5" name="Freeform 115"/>
            <p:cNvSpPr>
              <a:spLocks/>
            </p:cNvSpPr>
            <p:nvPr/>
          </p:nvSpPr>
          <p:spPr bwMode="auto">
            <a:xfrm>
              <a:off x="2916" y="2715"/>
              <a:ext cx="587" cy="708"/>
            </a:xfrm>
            <a:custGeom>
              <a:avLst/>
              <a:gdLst>
                <a:gd name="T0" fmla="*/ 21 w 629"/>
                <a:gd name="T1" fmla="*/ 183 h 763"/>
                <a:gd name="T2" fmla="*/ 21 w 629"/>
                <a:gd name="T3" fmla="*/ 184 h 763"/>
                <a:gd name="T4" fmla="*/ 8 w 629"/>
                <a:gd name="T5" fmla="*/ 198 h 763"/>
                <a:gd name="T6" fmla="*/ 20 w 629"/>
                <a:gd name="T7" fmla="*/ 241 h 763"/>
                <a:gd name="T8" fmla="*/ 5 w 629"/>
                <a:gd name="T9" fmla="*/ 265 h 763"/>
                <a:gd name="T10" fmla="*/ 25 w 629"/>
                <a:gd name="T11" fmla="*/ 299 h 763"/>
                <a:gd name="T12" fmla="*/ 92 w 629"/>
                <a:gd name="T13" fmla="*/ 331 h 763"/>
                <a:gd name="T14" fmla="*/ 424 w 629"/>
                <a:gd name="T15" fmla="*/ 763 h 763"/>
                <a:gd name="T16" fmla="*/ 629 w 629"/>
                <a:gd name="T17" fmla="*/ 763 h 763"/>
                <a:gd name="T18" fmla="*/ 411 w 629"/>
                <a:gd name="T19" fmla="*/ 431 h 763"/>
                <a:gd name="T20" fmla="*/ 295 w 629"/>
                <a:gd name="T21" fmla="*/ 279 h 763"/>
                <a:gd name="T22" fmla="*/ 295 w 629"/>
                <a:gd name="T23" fmla="*/ 279 h 763"/>
                <a:gd name="T24" fmla="*/ 304 w 629"/>
                <a:gd name="T25" fmla="*/ 155 h 763"/>
                <a:gd name="T26" fmla="*/ 193 w 629"/>
                <a:gd name="T27" fmla="*/ 0 h 763"/>
                <a:gd name="T28" fmla="*/ 157 w 629"/>
                <a:gd name="T29" fmla="*/ 57 h 763"/>
                <a:gd name="T30" fmla="*/ 160 w 629"/>
                <a:gd name="T31" fmla="*/ 65 h 763"/>
                <a:gd name="T32" fmla="*/ 204 w 629"/>
                <a:gd name="T33" fmla="*/ 134 h 763"/>
                <a:gd name="T34" fmla="*/ 128 w 629"/>
                <a:gd name="T35" fmla="*/ 107 h 763"/>
                <a:gd name="T36" fmla="*/ 82 w 629"/>
                <a:gd name="T37" fmla="*/ 85 h 763"/>
                <a:gd name="T38" fmla="*/ 38 w 629"/>
                <a:gd name="T39" fmla="*/ 100 h 763"/>
                <a:gd name="T40" fmla="*/ 35 w 629"/>
                <a:gd name="T41" fmla="*/ 121 h 763"/>
                <a:gd name="T42" fmla="*/ 2 w 629"/>
                <a:gd name="T43" fmla="*/ 154 h 763"/>
                <a:gd name="T44" fmla="*/ 21 w 629"/>
                <a:gd name="T45" fmla="*/ 18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9" h="763">
                  <a:moveTo>
                    <a:pt x="21" y="183"/>
                  </a:moveTo>
                  <a:cubicBezTo>
                    <a:pt x="21" y="184"/>
                    <a:pt x="21" y="184"/>
                    <a:pt x="21" y="184"/>
                  </a:cubicBezTo>
                  <a:cubicBezTo>
                    <a:pt x="16" y="187"/>
                    <a:pt x="11" y="192"/>
                    <a:pt x="8" y="198"/>
                  </a:cubicBezTo>
                  <a:cubicBezTo>
                    <a:pt x="0" y="213"/>
                    <a:pt x="6" y="232"/>
                    <a:pt x="20" y="241"/>
                  </a:cubicBezTo>
                  <a:cubicBezTo>
                    <a:pt x="12" y="246"/>
                    <a:pt x="6" y="253"/>
                    <a:pt x="5" y="265"/>
                  </a:cubicBezTo>
                  <a:cubicBezTo>
                    <a:pt x="3" y="279"/>
                    <a:pt x="12" y="292"/>
                    <a:pt x="25" y="299"/>
                  </a:cubicBezTo>
                  <a:cubicBezTo>
                    <a:pt x="92" y="331"/>
                    <a:pt x="92" y="331"/>
                    <a:pt x="92" y="331"/>
                  </a:cubicBezTo>
                  <a:cubicBezTo>
                    <a:pt x="424" y="763"/>
                    <a:pt x="424" y="763"/>
                    <a:pt x="424" y="763"/>
                  </a:cubicBezTo>
                  <a:cubicBezTo>
                    <a:pt x="629" y="763"/>
                    <a:pt x="629" y="763"/>
                    <a:pt x="629" y="763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310" y="256"/>
                    <a:pt x="324" y="202"/>
                    <a:pt x="304" y="155"/>
                  </a:cubicBezTo>
                  <a:cubicBezTo>
                    <a:pt x="283" y="109"/>
                    <a:pt x="271" y="127"/>
                    <a:pt x="193" y="0"/>
                  </a:cubicBezTo>
                  <a:cubicBezTo>
                    <a:pt x="154" y="3"/>
                    <a:pt x="156" y="43"/>
                    <a:pt x="157" y="57"/>
                  </a:cubicBezTo>
                  <a:cubicBezTo>
                    <a:pt x="157" y="60"/>
                    <a:pt x="158" y="63"/>
                    <a:pt x="160" y="6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66" y="77"/>
                    <a:pt x="46" y="84"/>
                    <a:pt x="38" y="100"/>
                  </a:cubicBezTo>
                  <a:cubicBezTo>
                    <a:pt x="34" y="107"/>
                    <a:pt x="34" y="114"/>
                    <a:pt x="35" y="121"/>
                  </a:cubicBezTo>
                  <a:cubicBezTo>
                    <a:pt x="18" y="121"/>
                    <a:pt x="3" y="133"/>
                    <a:pt x="2" y="154"/>
                  </a:cubicBezTo>
                  <a:cubicBezTo>
                    <a:pt x="2" y="167"/>
                    <a:pt x="10" y="178"/>
                    <a:pt x="21" y="183"/>
                  </a:cubicBez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3045" y="3000"/>
              <a:ext cx="519" cy="423"/>
            </a:xfrm>
            <a:custGeom>
              <a:avLst/>
              <a:gdLst>
                <a:gd name="T0" fmla="*/ 263 w 557"/>
                <a:gd name="T1" fmla="*/ 456 h 456"/>
                <a:gd name="T2" fmla="*/ 557 w 557"/>
                <a:gd name="T3" fmla="*/ 456 h 456"/>
                <a:gd name="T4" fmla="*/ 204 w 557"/>
                <a:gd name="T5" fmla="*/ 1 h 456"/>
                <a:gd name="T6" fmla="*/ 0 w 557"/>
                <a:gd name="T7" fmla="*/ 118 h 456"/>
                <a:gd name="T8" fmla="*/ 263 w 557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456">
                  <a:moveTo>
                    <a:pt x="263" y="456"/>
                  </a:moveTo>
                  <a:cubicBezTo>
                    <a:pt x="557" y="456"/>
                    <a:pt x="557" y="456"/>
                    <a:pt x="557" y="456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0"/>
                    <a:pt x="0" y="118"/>
                    <a:pt x="0" y="118"/>
                  </a:cubicBezTo>
                  <a:lnTo>
                    <a:pt x="263" y="45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7" name="Freeform 117"/>
            <p:cNvSpPr>
              <a:spLocks/>
            </p:cNvSpPr>
            <p:nvPr/>
          </p:nvSpPr>
          <p:spPr bwMode="auto">
            <a:xfrm>
              <a:off x="2668" y="2185"/>
              <a:ext cx="548" cy="545"/>
            </a:xfrm>
            <a:custGeom>
              <a:avLst/>
              <a:gdLst>
                <a:gd name="T0" fmla="*/ 544 w 588"/>
                <a:gd name="T1" fmla="*/ 213 h 588"/>
                <a:gd name="T2" fmla="*/ 375 w 588"/>
                <a:gd name="T3" fmla="*/ 544 h 588"/>
                <a:gd name="T4" fmla="*/ 45 w 588"/>
                <a:gd name="T5" fmla="*/ 375 h 588"/>
                <a:gd name="T6" fmla="*/ 213 w 588"/>
                <a:gd name="T7" fmla="*/ 45 h 588"/>
                <a:gd name="T8" fmla="*/ 544 w 588"/>
                <a:gd name="T9" fmla="*/ 21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8">
                  <a:moveTo>
                    <a:pt x="544" y="213"/>
                  </a:moveTo>
                  <a:cubicBezTo>
                    <a:pt x="588" y="351"/>
                    <a:pt x="513" y="499"/>
                    <a:pt x="375" y="544"/>
                  </a:cubicBezTo>
                  <a:cubicBezTo>
                    <a:pt x="238" y="588"/>
                    <a:pt x="90" y="513"/>
                    <a:pt x="45" y="375"/>
                  </a:cubicBezTo>
                  <a:cubicBezTo>
                    <a:pt x="0" y="238"/>
                    <a:pt x="75" y="90"/>
                    <a:pt x="213" y="45"/>
                  </a:cubicBezTo>
                  <a:cubicBezTo>
                    <a:pt x="351" y="0"/>
                    <a:pt x="499" y="75"/>
                    <a:pt x="544" y="213"/>
                  </a:cubicBezTo>
                  <a:close/>
                </a:path>
              </a:pathLst>
            </a:custGeom>
            <a:solidFill>
              <a:srgbClr val="D2D2D2"/>
            </a:solidFill>
            <a:ln w="19050" cap="flat">
              <a:solidFill>
                <a:srgbClr val="409A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8" name="Freeform 118"/>
            <p:cNvSpPr>
              <a:spLocks/>
            </p:cNvSpPr>
            <p:nvPr/>
          </p:nvSpPr>
          <p:spPr bwMode="auto">
            <a:xfrm>
              <a:off x="2747" y="2314"/>
              <a:ext cx="208" cy="204"/>
            </a:xfrm>
            <a:custGeom>
              <a:avLst/>
              <a:gdLst>
                <a:gd name="T0" fmla="*/ 43 w 223"/>
                <a:gd name="T1" fmla="*/ 188 h 220"/>
                <a:gd name="T2" fmla="*/ 51 w 223"/>
                <a:gd name="T3" fmla="*/ 195 h 220"/>
                <a:gd name="T4" fmla="*/ 113 w 223"/>
                <a:gd name="T5" fmla="*/ 218 h 220"/>
                <a:gd name="T6" fmla="*/ 222 w 223"/>
                <a:gd name="T7" fmla="*/ 116 h 220"/>
                <a:gd name="T8" fmla="*/ 209 w 223"/>
                <a:gd name="T9" fmla="*/ 61 h 220"/>
                <a:gd name="T10" fmla="*/ 168 w 223"/>
                <a:gd name="T11" fmla="*/ 20 h 220"/>
                <a:gd name="T12" fmla="*/ 142 w 223"/>
                <a:gd name="T13" fmla="*/ 10 h 220"/>
                <a:gd name="T14" fmla="*/ 41 w 223"/>
                <a:gd name="T15" fmla="*/ 39 h 220"/>
                <a:gd name="T16" fmla="*/ 41 w 223"/>
                <a:gd name="T17" fmla="*/ 39 h 220"/>
                <a:gd name="T18" fmla="*/ 43 w 223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0">
                  <a:moveTo>
                    <a:pt x="43" y="188"/>
                  </a:moveTo>
                  <a:cubicBezTo>
                    <a:pt x="46" y="191"/>
                    <a:pt x="48" y="193"/>
                    <a:pt x="51" y="195"/>
                  </a:cubicBezTo>
                  <a:cubicBezTo>
                    <a:pt x="70" y="210"/>
                    <a:pt x="90" y="217"/>
                    <a:pt x="113" y="218"/>
                  </a:cubicBezTo>
                  <a:cubicBezTo>
                    <a:pt x="171" y="220"/>
                    <a:pt x="220" y="175"/>
                    <a:pt x="222" y="116"/>
                  </a:cubicBezTo>
                  <a:cubicBezTo>
                    <a:pt x="223" y="96"/>
                    <a:pt x="219" y="79"/>
                    <a:pt x="209" y="61"/>
                  </a:cubicBezTo>
                  <a:cubicBezTo>
                    <a:pt x="199" y="43"/>
                    <a:pt x="186" y="30"/>
                    <a:pt x="168" y="20"/>
                  </a:cubicBezTo>
                  <a:cubicBezTo>
                    <a:pt x="160" y="16"/>
                    <a:pt x="151" y="12"/>
                    <a:pt x="142" y="10"/>
                  </a:cubicBezTo>
                  <a:cubicBezTo>
                    <a:pt x="104" y="0"/>
                    <a:pt x="68" y="11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0" y="81"/>
                    <a:pt x="1" y="148"/>
                    <a:pt x="43" y="188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9" name="Freeform 119"/>
            <p:cNvSpPr>
              <a:spLocks/>
            </p:cNvSpPr>
            <p:nvPr/>
          </p:nvSpPr>
          <p:spPr bwMode="auto">
            <a:xfrm>
              <a:off x="2795" y="2324"/>
              <a:ext cx="160" cy="194"/>
            </a:xfrm>
            <a:custGeom>
              <a:avLst/>
              <a:gdLst>
                <a:gd name="T0" fmla="*/ 62 w 172"/>
                <a:gd name="T1" fmla="*/ 208 h 210"/>
                <a:gd name="T2" fmla="*/ 171 w 172"/>
                <a:gd name="T3" fmla="*/ 106 h 210"/>
                <a:gd name="T4" fmla="*/ 158 w 172"/>
                <a:gd name="T5" fmla="*/ 51 h 210"/>
                <a:gd name="T6" fmla="*/ 117 w 172"/>
                <a:gd name="T7" fmla="*/ 10 h 210"/>
                <a:gd name="T8" fmla="*/ 91 w 172"/>
                <a:gd name="T9" fmla="*/ 0 h 210"/>
                <a:gd name="T10" fmla="*/ 66 w 172"/>
                <a:gd name="T11" fmla="*/ 102 h 210"/>
                <a:gd name="T12" fmla="*/ 0 w 172"/>
                <a:gd name="T13" fmla="*/ 185 h 210"/>
                <a:gd name="T14" fmla="*/ 62 w 172"/>
                <a:gd name="T15" fmla="*/ 20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10">
                  <a:moveTo>
                    <a:pt x="62" y="208"/>
                  </a:moveTo>
                  <a:cubicBezTo>
                    <a:pt x="120" y="210"/>
                    <a:pt x="169" y="165"/>
                    <a:pt x="171" y="106"/>
                  </a:cubicBezTo>
                  <a:cubicBezTo>
                    <a:pt x="172" y="86"/>
                    <a:pt x="168" y="69"/>
                    <a:pt x="158" y="51"/>
                  </a:cubicBezTo>
                  <a:cubicBezTo>
                    <a:pt x="148" y="33"/>
                    <a:pt x="135" y="20"/>
                    <a:pt x="117" y="10"/>
                  </a:cubicBezTo>
                  <a:cubicBezTo>
                    <a:pt x="109" y="6"/>
                    <a:pt x="100" y="2"/>
                    <a:pt x="91" y="0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9" y="200"/>
                    <a:pt x="39" y="207"/>
                    <a:pt x="62" y="208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2785" y="2314"/>
              <a:ext cx="95" cy="104"/>
            </a:xfrm>
            <a:custGeom>
              <a:avLst/>
              <a:gdLst>
                <a:gd name="T0" fmla="*/ 76 w 101"/>
                <a:gd name="T1" fmla="*/ 112 h 112"/>
                <a:gd name="T2" fmla="*/ 101 w 101"/>
                <a:gd name="T3" fmla="*/ 10 h 112"/>
                <a:gd name="T4" fmla="*/ 0 w 101"/>
                <a:gd name="T5" fmla="*/ 39 h 112"/>
                <a:gd name="T6" fmla="*/ 76 w 10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2">
                  <a:moveTo>
                    <a:pt x="76" y="112"/>
                  </a:moveTo>
                  <a:cubicBezTo>
                    <a:pt x="101" y="10"/>
                    <a:pt x="101" y="10"/>
                    <a:pt x="101" y="10"/>
                  </a:cubicBezTo>
                  <a:cubicBezTo>
                    <a:pt x="63" y="0"/>
                    <a:pt x="27" y="11"/>
                    <a:pt x="0" y="39"/>
                  </a:cubicBezTo>
                  <a:lnTo>
                    <a:pt x="76" y="11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1" name="Freeform 121"/>
            <p:cNvSpPr>
              <a:spLocks/>
            </p:cNvSpPr>
            <p:nvPr/>
          </p:nvSpPr>
          <p:spPr bwMode="auto">
            <a:xfrm>
              <a:off x="2896" y="2463"/>
              <a:ext cx="60" cy="150"/>
            </a:xfrm>
            <a:custGeom>
              <a:avLst/>
              <a:gdLst>
                <a:gd name="T0" fmla="*/ 64 w 64"/>
                <a:gd name="T1" fmla="*/ 151 h 162"/>
                <a:gd name="T2" fmla="*/ 64 w 64"/>
                <a:gd name="T3" fmla="*/ 11 h 162"/>
                <a:gd name="T4" fmla="*/ 53 w 64"/>
                <a:gd name="T5" fmla="*/ 0 h 162"/>
                <a:gd name="T6" fmla="*/ 45 w 64"/>
                <a:gd name="T7" fmla="*/ 0 h 162"/>
                <a:gd name="T8" fmla="*/ 11 w 64"/>
                <a:gd name="T9" fmla="*/ 0 h 162"/>
                <a:gd name="T10" fmla="*/ 0 w 64"/>
                <a:gd name="T11" fmla="*/ 11 h 162"/>
                <a:gd name="T12" fmla="*/ 0 w 64"/>
                <a:gd name="T13" fmla="*/ 151 h 162"/>
                <a:gd name="T14" fmla="*/ 11 w 64"/>
                <a:gd name="T15" fmla="*/ 162 h 162"/>
                <a:gd name="T16" fmla="*/ 45 w 64"/>
                <a:gd name="T17" fmla="*/ 162 h 162"/>
                <a:gd name="T18" fmla="*/ 53 w 64"/>
                <a:gd name="T19" fmla="*/ 162 h 162"/>
                <a:gd name="T20" fmla="*/ 64 w 64"/>
                <a:gd name="T21" fmla="*/ 15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62">
                  <a:moveTo>
                    <a:pt x="64" y="151"/>
                  </a:move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7"/>
                    <a:pt x="5" y="162"/>
                    <a:pt x="11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53" y="162"/>
                    <a:pt x="53" y="162"/>
                    <a:pt x="53" y="162"/>
                  </a:cubicBezTo>
                  <a:cubicBezTo>
                    <a:pt x="59" y="162"/>
                    <a:pt x="64" y="157"/>
                    <a:pt x="64" y="151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2938" y="2463"/>
              <a:ext cx="18" cy="150"/>
            </a:xfrm>
            <a:custGeom>
              <a:avLst/>
              <a:gdLst>
                <a:gd name="T0" fmla="*/ 8 w 19"/>
                <a:gd name="T1" fmla="*/ 0 h 162"/>
                <a:gd name="T2" fmla="*/ 0 w 19"/>
                <a:gd name="T3" fmla="*/ 0 h 162"/>
                <a:gd name="T4" fmla="*/ 0 w 19"/>
                <a:gd name="T5" fmla="*/ 162 h 162"/>
                <a:gd name="T6" fmla="*/ 8 w 19"/>
                <a:gd name="T7" fmla="*/ 162 h 162"/>
                <a:gd name="T8" fmla="*/ 19 w 19"/>
                <a:gd name="T9" fmla="*/ 151 h 162"/>
                <a:gd name="T10" fmla="*/ 19 w 19"/>
                <a:gd name="T11" fmla="*/ 11 h 162"/>
                <a:gd name="T12" fmla="*/ 8 w 19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62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8" y="162"/>
                    <a:pt x="8" y="162"/>
                    <a:pt x="8" y="162"/>
                  </a:cubicBezTo>
                  <a:cubicBezTo>
                    <a:pt x="14" y="162"/>
                    <a:pt x="19" y="157"/>
                    <a:pt x="19" y="15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5"/>
                    <a:pt x="14" y="0"/>
                    <a:pt x="8" y="0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3" name="Freeform 123"/>
            <p:cNvSpPr>
              <a:spLocks/>
            </p:cNvSpPr>
            <p:nvPr/>
          </p:nvSpPr>
          <p:spPr bwMode="auto">
            <a:xfrm>
              <a:off x="2964" y="2439"/>
              <a:ext cx="59" cy="174"/>
            </a:xfrm>
            <a:custGeom>
              <a:avLst/>
              <a:gdLst>
                <a:gd name="T0" fmla="*/ 63 w 63"/>
                <a:gd name="T1" fmla="*/ 177 h 188"/>
                <a:gd name="T2" fmla="*/ 63 w 63"/>
                <a:gd name="T3" fmla="*/ 11 h 188"/>
                <a:gd name="T4" fmla="*/ 52 w 63"/>
                <a:gd name="T5" fmla="*/ 0 h 188"/>
                <a:gd name="T6" fmla="*/ 44 w 63"/>
                <a:gd name="T7" fmla="*/ 0 h 188"/>
                <a:gd name="T8" fmla="*/ 44 w 63"/>
                <a:gd name="T9" fmla="*/ 0 h 188"/>
                <a:gd name="T10" fmla="*/ 11 w 63"/>
                <a:gd name="T11" fmla="*/ 0 h 188"/>
                <a:gd name="T12" fmla="*/ 0 w 63"/>
                <a:gd name="T13" fmla="*/ 11 h 188"/>
                <a:gd name="T14" fmla="*/ 0 w 63"/>
                <a:gd name="T15" fmla="*/ 177 h 188"/>
                <a:gd name="T16" fmla="*/ 10 w 63"/>
                <a:gd name="T17" fmla="*/ 188 h 188"/>
                <a:gd name="T18" fmla="*/ 44 w 63"/>
                <a:gd name="T19" fmla="*/ 188 h 188"/>
                <a:gd name="T20" fmla="*/ 44 w 63"/>
                <a:gd name="T21" fmla="*/ 188 h 188"/>
                <a:gd name="T22" fmla="*/ 52 w 63"/>
                <a:gd name="T23" fmla="*/ 188 h 188"/>
                <a:gd name="T24" fmla="*/ 63 w 63"/>
                <a:gd name="T25" fmla="*/ 17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88">
                  <a:moveTo>
                    <a:pt x="63" y="177"/>
                  </a:moveTo>
                  <a:cubicBezTo>
                    <a:pt x="63" y="11"/>
                    <a:pt x="63" y="11"/>
                    <a:pt x="63" y="11"/>
                  </a:cubicBezTo>
                  <a:cubicBezTo>
                    <a:pt x="63" y="5"/>
                    <a:pt x="58" y="1"/>
                    <a:pt x="5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3"/>
                    <a:pt x="4" y="188"/>
                    <a:pt x="10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52" y="188"/>
                    <a:pt x="52" y="188"/>
                    <a:pt x="52" y="188"/>
                  </a:cubicBezTo>
                  <a:cubicBezTo>
                    <a:pt x="58" y="188"/>
                    <a:pt x="63" y="183"/>
                    <a:pt x="63" y="177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4" name="Freeform 124"/>
            <p:cNvSpPr>
              <a:spLocks/>
            </p:cNvSpPr>
            <p:nvPr/>
          </p:nvSpPr>
          <p:spPr bwMode="auto">
            <a:xfrm>
              <a:off x="3005" y="2439"/>
              <a:ext cx="18" cy="174"/>
            </a:xfrm>
            <a:custGeom>
              <a:avLst/>
              <a:gdLst>
                <a:gd name="T0" fmla="*/ 8 w 19"/>
                <a:gd name="T1" fmla="*/ 0 h 188"/>
                <a:gd name="T2" fmla="*/ 0 w 19"/>
                <a:gd name="T3" fmla="*/ 0 h 188"/>
                <a:gd name="T4" fmla="*/ 0 w 19"/>
                <a:gd name="T5" fmla="*/ 188 h 188"/>
                <a:gd name="T6" fmla="*/ 8 w 19"/>
                <a:gd name="T7" fmla="*/ 188 h 188"/>
                <a:gd name="T8" fmla="*/ 19 w 19"/>
                <a:gd name="T9" fmla="*/ 177 h 188"/>
                <a:gd name="T10" fmla="*/ 19 w 19"/>
                <a:gd name="T11" fmla="*/ 11 h 188"/>
                <a:gd name="T12" fmla="*/ 8 w 19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4" y="188"/>
                    <a:pt x="19" y="183"/>
                    <a:pt x="19" y="17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5"/>
                    <a:pt x="14" y="1"/>
                    <a:pt x="8" y="0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5" name="Freeform 125"/>
            <p:cNvSpPr>
              <a:spLocks/>
            </p:cNvSpPr>
            <p:nvPr/>
          </p:nvSpPr>
          <p:spPr bwMode="auto">
            <a:xfrm>
              <a:off x="3034" y="2394"/>
              <a:ext cx="59" cy="219"/>
            </a:xfrm>
            <a:custGeom>
              <a:avLst/>
              <a:gdLst>
                <a:gd name="T0" fmla="*/ 63 w 63"/>
                <a:gd name="T1" fmla="*/ 225 h 236"/>
                <a:gd name="T2" fmla="*/ 63 w 63"/>
                <a:gd name="T3" fmla="*/ 11 h 236"/>
                <a:gd name="T4" fmla="*/ 53 w 63"/>
                <a:gd name="T5" fmla="*/ 0 h 236"/>
                <a:gd name="T6" fmla="*/ 45 w 63"/>
                <a:gd name="T7" fmla="*/ 0 h 236"/>
                <a:gd name="T8" fmla="*/ 11 w 63"/>
                <a:gd name="T9" fmla="*/ 0 h 236"/>
                <a:gd name="T10" fmla="*/ 0 w 63"/>
                <a:gd name="T11" fmla="*/ 11 h 236"/>
                <a:gd name="T12" fmla="*/ 0 w 63"/>
                <a:gd name="T13" fmla="*/ 225 h 236"/>
                <a:gd name="T14" fmla="*/ 11 w 63"/>
                <a:gd name="T15" fmla="*/ 236 h 236"/>
                <a:gd name="T16" fmla="*/ 44 w 63"/>
                <a:gd name="T17" fmla="*/ 236 h 236"/>
                <a:gd name="T18" fmla="*/ 52 w 63"/>
                <a:gd name="T19" fmla="*/ 236 h 236"/>
                <a:gd name="T20" fmla="*/ 63 w 63"/>
                <a:gd name="T21" fmla="*/ 2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236">
                  <a:moveTo>
                    <a:pt x="63" y="225"/>
                  </a:moveTo>
                  <a:cubicBezTo>
                    <a:pt x="63" y="11"/>
                    <a:pt x="63" y="11"/>
                    <a:pt x="63" y="11"/>
                  </a:cubicBezTo>
                  <a:cubicBezTo>
                    <a:pt x="63" y="5"/>
                    <a:pt x="58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1"/>
                    <a:pt x="5" y="236"/>
                    <a:pt x="11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52" y="236"/>
                    <a:pt x="52" y="236"/>
                    <a:pt x="52" y="236"/>
                  </a:cubicBezTo>
                  <a:cubicBezTo>
                    <a:pt x="58" y="236"/>
                    <a:pt x="63" y="231"/>
                    <a:pt x="63" y="22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6" name="Freeform 126"/>
            <p:cNvSpPr>
              <a:spLocks/>
            </p:cNvSpPr>
            <p:nvPr/>
          </p:nvSpPr>
          <p:spPr bwMode="auto">
            <a:xfrm>
              <a:off x="3075" y="2394"/>
              <a:ext cx="18" cy="219"/>
            </a:xfrm>
            <a:custGeom>
              <a:avLst/>
              <a:gdLst>
                <a:gd name="T0" fmla="*/ 9 w 19"/>
                <a:gd name="T1" fmla="*/ 0 h 236"/>
                <a:gd name="T2" fmla="*/ 1 w 19"/>
                <a:gd name="T3" fmla="*/ 0 h 236"/>
                <a:gd name="T4" fmla="*/ 0 w 19"/>
                <a:gd name="T5" fmla="*/ 236 h 236"/>
                <a:gd name="T6" fmla="*/ 8 w 19"/>
                <a:gd name="T7" fmla="*/ 236 h 236"/>
                <a:gd name="T8" fmla="*/ 19 w 19"/>
                <a:gd name="T9" fmla="*/ 225 h 236"/>
                <a:gd name="T10" fmla="*/ 19 w 19"/>
                <a:gd name="T11" fmla="*/ 11 h 236"/>
                <a:gd name="T12" fmla="*/ 9 w 19"/>
                <a:gd name="T1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6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14" y="236"/>
                    <a:pt x="19" y="231"/>
                    <a:pt x="19" y="225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5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2927" y="2351"/>
              <a:ext cx="138" cy="91"/>
            </a:xfrm>
            <a:custGeom>
              <a:avLst/>
              <a:gdLst>
                <a:gd name="T0" fmla="*/ 68 w 138"/>
                <a:gd name="T1" fmla="*/ 65 h 91"/>
                <a:gd name="T2" fmla="*/ 1 w 138"/>
                <a:gd name="T3" fmla="*/ 91 h 91"/>
                <a:gd name="T4" fmla="*/ 0 w 138"/>
                <a:gd name="T5" fmla="*/ 88 h 91"/>
                <a:gd name="T6" fmla="*/ 67 w 138"/>
                <a:gd name="T7" fmla="*/ 61 h 91"/>
                <a:gd name="T8" fmla="*/ 135 w 138"/>
                <a:gd name="T9" fmla="*/ 0 h 91"/>
                <a:gd name="T10" fmla="*/ 138 w 138"/>
                <a:gd name="T11" fmla="*/ 2 h 91"/>
                <a:gd name="T12" fmla="*/ 68 w 138"/>
                <a:gd name="T13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91">
                  <a:moveTo>
                    <a:pt x="68" y="65"/>
                  </a:moveTo>
                  <a:lnTo>
                    <a:pt x="1" y="91"/>
                  </a:lnTo>
                  <a:lnTo>
                    <a:pt x="0" y="88"/>
                  </a:lnTo>
                  <a:lnTo>
                    <a:pt x="67" y="61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68" y="6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8" name="Freeform 128"/>
            <p:cNvSpPr>
              <a:spLocks/>
            </p:cNvSpPr>
            <p:nvPr/>
          </p:nvSpPr>
          <p:spPr bwMode="auto">
            <a:xfrm>
              <a:off x="2915" y="2428"/>
              <a:ext cx="25" cy="25"/>
            </a:xfrm>
            <a:custGeom>
              <a:avLst/>
              <a:gdLst>
                <a:gd name="T0" fmla="*/ 22 w 27"/>
                <a:gd name="T1" fmla="*/ 5 h 26"/>
                <a:gd name="T2" fmla="*/ 22 w 27"/>
                <a:gd name="T3" fmla="*/ 22 h 26"/>
                <a:gd name="T4" fmla="*/ 5 w 27"/>
                <a:gd name="T5" fmla="*/ 21 h 26"/>
                <a:gd name="T6" fmla="*/ 5 w 27"/>
                <a:gd name="T7" fmla="*/ 4 h 26"/>
                <a:gd name="T8" fmla="*/ 22 w 27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2" y="5"/>
                  </a:moveTo>
                  <a:cubicBezTo>
                    <a:pt x="27" y="9"/>
                    <a:pt x="27" y="17"/>
                    <a:pt x="22" y="22"/>
                  </a:cubicBezTo>
                  <a:cubicBezTo>
                    <a:pt x="17" y="26"/>
                    <a:pt x="9" y="26"/>
                    <a:pt x="5" y="21"/>
                  </a:cubicBezTo>
                  <a:cubicBezTo>
                    <a:pt x="0" y="16"/>
                    <a:pt x="0" y="9"/>
                    <a:pt x="5" y="4"/>
                  </a:cubicBezTo>
                  <a:cubicBezTo>
                    <a:pt x="10" y="0"/>
                    <a:pt x="18" y="0"/>
                    <a:pt x="22" y="5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9" name="Freeform 129"/>
            <p:cNvSpPr>
              <a:spLocks/>
            </p:cNvSpPr>
            <p:nvPr/>
          </p:nvSpPr>
          <p:spPr bwMode="auto">
            <a:xfrm>
              <a:off x="2984" y="2403"/>
              <a:ext cx="22" cy="22"/>
            </a:xfrm>
            <a:custGeom>
              <a:avLst/>
              <a:gdLst>
                <a:gd name="T0" fmla="*/ 24 w 24"/>
                <a:gd name="T1" fmla="*/ 12 h 24"/>
                <a:gd name="T2" fmla="*/ 12 w 24"/>
                <a:gd name="T3" fmla="*/ 24 h 24"/>
                <a:gd name="T4" fmla="*/ 0 w 24"/>
                <a:gd name="T5" fmla="*/ 12 h 24"/>
                <a:gd name="T6" fmla="*/ 12 w 24"/>
                <a:gd name="T7" fmla="*/ 0 h 24"/>
                <a:gd name="T8" fmla="*/ 24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cubicBezTo>
                    <a:pt x="24" y="19"/>
                    <a:pt x="18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3053" y="2340"/>
              <a:ext cx="22" cy="23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1" name="Freeform 131"/>
            <p:cNvSpPr>
              <a:spLocks/>
            </p:cNvSpPr>
            <p:nvPr/>
          </p:nvSpPr>
          <p:spPr bwMode="auto">
            <a:xfrm>
              <a:off x="3235" y="3001"/>
              <a:ext cx="329" cy="422"/>
            </a:xfrm>
            <a:custGeom>
              <a:avLst/>
              <a:gdLst>
                <a:gd name="T0" fmla="*/ 0 w 329"/>
                <a:gd name="T1" fmla="*/ 0 h 422"/>
                <a:gd name="T2" fmla="*/ 329 w 329"/>
                <a:gd name="T3" fmla="*/ 422 h 422"/>
                <a:gd name="T4" fmla="*/ 288 w 329"/>
                <a:gd name="T5" fmla="*/ 422 h 422"/>
                <a:gd name="T6" fmla="*/ 0 w 329"/>
                <a:gd name="T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2">
                  <a:moveTo>
                    <a:pt x="0" y="0"/>
                  </a:moveTo>
                  <a:lnTo>
                    <a:pt x="329" y="422"/>
                  </a:lnTo>
                  <a:lnTo>
                    <a:pt x="288" y="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2" name="Freeform 132"/>
            <p:cNvSpPr>
              <a:spLocks/>
            </p:cNvSpPr>
            <p:nvPr/>
          </p:nvSpPr>
          <p:spPr bwMode="auto">
            <a:xfrm>
              <a:off x="2137" y="1728"/>
              <a:ext cx="122" cy="251"/>
            </a:xfrm>
            <a:custGeom>
              <a:avLst/>
              <a:gdLst>
                <a:gd name="T0" fmla="*/ 130 w 130"/>
                <a:gd name="T1" fmla="*/ 118 h 271"/>
                <a:gd name="T2" fmla="*/ 12 w 130"/>
                <a:gd name="T3" fmla="*/ 0 h 271"/>
                <a:gd name="T4" fmla="*/ 0 w 130"/>
                <a:gd name="T5" fmla="*/ 1 h 271"/>
                <a:gd name="T6" fmla="*/ 107 w 130"/>
                <a:gd name="T7" fmla="*/ 118 h 271"/>
                <a:gd name="T8" fmla="*/ 82 w 130"/>
                <a:gd name="T9" fmla="*/ 190 h 271"/>
                <a:gd name="T10" fmla="*/ 82 w 130"/>
                <a:gd name="T11" fmla="*/ 190 h 271"/>
                <a:gd name="T12" fmla="*/ 82 w 130"/>
                <a:gd name="T13" fmla="*/ 190 h 271"/>
                <a:gd name="T14" fmla="*/ 75 w 130"/>
                <a:gd name="T15" fmla="*/ 199 h 271"/>
                <a:gd name="T16" fmla="*/ 43 w 130"/>
                <a:gd name="T17" fmla="*/ 271 h 271"/>
                <a:gd name="T18" fmla="*/ 67 w 130"/>
                <a:gd name="T19" fmla="*/ 271 h 271"/>
                <a:gd name="T20" fmla="*/ 98 w 130"/>
                <a:gd name="T21" fmla="*/ 199 h 271"/>
                <a:gd name="T22" fmla="*/ 105 w 130"/>
                <a:gd name="T23" fmla="*/ 190 h 271"/>
                <a:gd name="T24" fmla="*/ 105 w 130"/>
                <a:gd name="T25" fmla="*/ 190 h 271"/>
                <a:gd name="T26" fmla="*/ 105 w 130"/>
                <a:gd name="T27" fmla="*/ 190 h 271"/>
                <a:gd name="T28" fmla="*/ 130 w 130"/>
                <a:gd name="T29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71">
                  <a:moveTo>
                    <a:pt x="130" y="118"/>
                  </a:moveTo>
                  <a:cubicBezTo>
                    <a:pt x="130" y="53"/>
                    <a:pt x="77" y="0"/>
                    <a:pt x="12" y="0"/>
                  </a:cubicBezTo>
                  <a:cubicBezTo>
                    <a:pt x="8" y="0"/>
                    <a:pt x="4" y="1"/>
                    <a:pt x="0" y="1"/>
                  </a:cubicBezTo>
                  <a:cubicBezTo>
                    <a:pt x="60" y="7"/>
                    <a:pt x="107" y="57"/>
                    <a:pt x="107" y="118"/>
                  </a:cubicBezTo>
                  <a:cubicBezTo>
                    <a:pt x="107" y="145"/>
                    <a:pt x="97" y="170"/>
                    <a:pt x="82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0" y="193"/>
                    <a:pt x="77" y="196"/>
                    <a:pt x="75" y="199"/>
                  </a:cubicBezTo>
                  <a:cubicBezTo>
                    <a:pt x="64" y="213"/>
                    <a:pt x="43" y="242"/>
                    <a:pt x="43" y="271"/>
                  </a:cubicBezTo>
                  <a:cubicBezTo>
                    <a:pt x="67" y="271"/>
                    <a:pt x="67" y="271"/>
                    <a:pt x="67" y="271"/>
                  </a:cubicBezTo>
                  <a:cubicBezTo>
                    <a:pt x="67" y="242"/>
                    <a:pt x="87" y="213"/>
                    <a:pt x="98" y="199"/>
                  </a:cubicBezTo>
                  <a:cubicBezTo>
                    <a:pt x="101" y="196"/>
                    <a:pt x="103" y="193"/>
                    <a:pt x="105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21" y="170"/>
                    <a:pt x="130" y="145"/>
                    <a:pt x="130" y="118"/>
                  </a:cubicBezTo>
                </a:path>
              </a:pathLst>
            </a:custGeom>
            <a:solidFill>
              <a:srgbClr val="FFE3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3" name="Freeform 133"/>
            <p:cNvSpPr>
              <a:spLocks/>
            </p:cNvSpPr>
            <p:nvPr/>
          </p:nvSpPr>
          <p:spPr bwMode="auto">
            <a:xfrm>
              <a:off x="1735" y="2216"/>
              <a:ext cx="17" cy="45"/>
            </a:xfrm>
            <a:custGeom>
              <a:avLst/>
              <a:gdLst>
                <a:gd name="T0" fmla="*/ 11 w 17"/>
                <a:gd name="T1" fmla="*/ 7 h 45"/>
                <a:gd name="T2" fmla="*/ 3 w 17"/>
                <a:gd name="T3" fmla="*/ 13 h 45"/>
                <a:gd name="T4" fmla="*/ 0 w 17"/>
                <a:gd name="T5" fmla="*/ 8 h 45"/>
                <a:gd name="T6" fmla="*/ 11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1 w 17"/>
                <a:gd name="T13" fmla="*/ 45 h 45"/>
                <a:gd name="T14" fmla="*/ 11 w 17"/>
                <a:gd name="T1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1" y="7"/>
                  </a:moveTo>
                  <a:lnTo>
                    <a:pt x="3" y="13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1" y="4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4" name="Freeform 134"/>
            <p:cNvSpPr>
              <a:spLocks/>
            </p:cNvSpPr>
            <p:nvPr/>
          </p:nvSpPr>
          <p:spPr bwMode="auto">
            <a:xfrm>
              <a:off x="1855" y="2227"/>
              <a:ext cx="16" cy="46"/>
            </a:xfrm>
            <a:custGeom>
              <a:avLst/>
              <a:gdLst>
                <a:gd name="T0" fmla="*/ 10 w 16"/>
                <a:gd name="T1" fmla="*/ 8 h 46"/>
                <a:gd name="T2" fmla="*/ 3 w 16"/>
                <a:gd name="T3" fmla="*/ 14 h 46"/>
                <a:gd name="T4" fmla="*/ 0 w 16"/>
                <a:gd name="T5" fmla="*/ 9 h 46"/>
                <a:gd name="T6" fmla="*/ 10 w 16"/>
                <a:gd name="T7" fmla="*/ 0 h 46"/>
                <a:gd name="T8" fmla="*/ 16 w 16"/>
                <a:gd name="T9" fmla="*/ 0 h 46"/>
                <a:gd name="T10" fmla="*/ 16 w 16"/>
                <a:gd name="T11" fmla="*/ 46 h 46"/>
                <a:gd name="T12" fmla="*/ 10 w 16"/>
                <a:gd name="T13" fmla="*/ 46 h 46"/>
                <a:gd name="T14" fmla="*/ 10 w 16"/>
                <a:gd name="T1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6">
                  <a:moveTo>
                    <a:pt x="10" y="8"/>
                  </a:moveTo>
                  <a:lnTo>
                    <a:pt x="3" y="14"/>
                  </a:lnTo>
                  <a:lnTo>
                    <a:pt x="0" y="9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46"/>
                  </a:lnTo>
                  <a:lnTo>
                    <a:pt x="10" y="4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5" name="Freeform 135"/>
            <p:cNvSpPr>
              <a:spLocks noEditPoints="1"/>
            </p:cNvSpPr>
            <p:nvPr/>
          </p:nvSpPr>
          <p:spPr bwMode="auto">
            <a:xfrm>
              <a:off x="1808" y="2231"/>
              <a:ext cx="31" cy="46"/>
            </a:xfrm>
            <a:custGeom>
              <a:avLst/>
              <a:gdLst>
                <a:gd name="T0" fmla="*/ 16 w 33"/>
                <a:gd name="T1" fmla="*/ 0 h 50"/>
                <a:gd name="T2" fmla="*/ 33 w 33"/>
                <a:gd name="T3" fmla="*/ 25 h 50"/>
                <a:gd name="T4" fmla="*/ 16 w 33"/>
                <a:gd name="T5" fmla="*/ 50 h 50"/>
                <a:gd name="T6" fmla="*/ 0 w 33"/>
                <a:gd name="T7" fmla="*/ 25 h 50"/>
                <a:gd name="T8" fmla="*/ 16 w 33"/>
                <a:gd name="T9" fmla="*/ 0 h 50"/>
                <a:gd name="T10" fmla="*/ 16 w 33"/>
                <a:gd name="T11" fmla="*/ 44 h 50"/>
                <a:gd name="T12" fmla="*/ 25 w 33"/>
                <a:gd name="T13" fmla="*/ 25 h 50"/>
                <a:gd name="T14" fmla="*/ 16 w 33"/>
                <a:gd name="T15" fmla="*/ 6 h 50"/>
                <a:gd name="T16" fmla="*/ 7 w 33"/>
                <a:gd name="T17" fmla="*/ 25 h 50"/>
                <a:gd name="T18" fmla="*/ 16 w 33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6" y="0"/>
                  </a:moveTo>
                  <a:cubicBezTo>
                    <a:pt x="30" y="0"/>
                    <a:pt x="33" y="15"/>
                    <a:pt x="33" y="25"/>
                  </a:cubicBezTo>
                  <a:cubicBezTo>
                    <a:pt x="33" y="36"/>
                    <a:pt x="30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5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6" name="Freeform 136"/>
            <p:cNvSpPr>
              <a:spLocks/>
            </p:cNvSpPr>
            <p:nvPr/>
          </p:nvSpPr>
          <p:spPr bwMode="auto">
            <a:xfrm>
              <a:off x="1855" y="2227"/>
              <a:ext cx="16" cy="46"/>
            </a:xfrm>
            <a:custGeom>
              <a:avLst/>
              <a:gdLst>
                <a:gd name="T0" fmla="*/ 10 w 16"/>
                <a:gd name="T1" fmla="*/ 8 h 46"/>
                <a:gd name="T2" fmla="*/ 3 w 16"/>
                <a:gd name="T3" fmla="*/ 14 h 46"/>
                <a:gd name="T4" fmla="*/ 0 w 16"/>
                <a:gd name="T5" fmla="*/ 9 h 46"/>
                <a:gd name="T6" fmla="*/ 10 w 16"/>
                <a:gd name="T7" fmla="*/ 0 h 46"/>
                <a:gd name="T8" fmla="*/ 16 w 16"/>
                <a:gd name="T9" fmla="*/ 0 h 46"/>
                <a:gd name="T10" fmla="*/ 16 w 16"/>
                <a:gd name="T11" fmla="*/ 46 h 46"/>
                <a:gd name="T12" fmla="*/ 10 w 16"/>
                <a:gd name="T13" fmla="*/ 46 h 46"/>
                <a:gd name="T14" fmla="*/ 10 w 16"/>
                <a:gd name="T1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6">
                  <a:moveTo>
                    <a:pt x="10" y="8"/>
                  </a:moveTo>
                  <a:lnTo>
                    <a:pt x="3" y="14"/>
                  </a:lnTo>
                  <a:lnTo>
                    <a:pt x="0" y="9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46"/>
                  </a:lnTo>
                  <a:lnTo>
                    <a:pt x="10" y="4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7" name="Freeform 137"/>
            <p:cNvSpPr>
              <a:spLocks noEditPoints="1"/>
            </p:cNvSpPr>
            <p:nvPr/>
          </p:nvSpPr>
          <p:spPr bwMode="auto">
            <a:xfrm>
              <a:off x="1808" y="2231"/>
              <a:ext cx="31" cy="46"/>
            </a:xfrm>
            <a:custGeom>
              <a:avLst/>
              <a:gdLst>
                <a:gd name="T0" fmla="*/ 16 w 33"/>
                <a:gd name="T1" fmla="*/ 0 h 50"/>
                <a:gd name="T2" fmla="*/ 33 w 33"/>
                <a:gd name="T3" fmla="*/ 25 h 50"/>
                <a:gd name="T4" fmla="*/ 16 w 33"/>
                <a:gd name="T5" fmla="*/ 50 h 50"/>
                <a:gd name="T6" fmla="*/ 0 w 33"/>
                <a:gd name="T7" fmla="*/ 25 h 50"/>
                <a:gd name="T8" fmla="*/ 16 w 33"/>
                <a:gd name="T9" fmla="*/ 0 h 50"/>
                <a:gd name="T10" fmla="*/ 16 w 33"/>
                <a:gd name="T11" fmla="*/ 44 h 50"/>
                <a:gd name="T12" fmla="*/ 25 w 33"/>
                <a:gd name="T13" fmla="*/ 25 h 50"/>
                <a:gd name="T14" fmla="*/ 16 w 33"/>
                <a:gd name="T15" fmla="*/ 6 h 50"/>
                <a:gd name="T16" fmla="*/ 7 w 33"/>
                <a:gd name="T17" fmla="*/ 25 h 50"/>
                <a:gd name="T18" fmla="*/ 16 w 33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6" y="0"/>
                  </a:moveTo>
                  <a:cubicBezTo>
                    <a:pt x="30" y="0"/>
                    <a:pt x="33" y="15"/>
                    <a:pt x="33" y="25"/>
                  </a:cubicBezTo>
                  <a:cubicBezTo>
                    <a:pt x="33" y="36"/>
                    <a:pt x="30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5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8" name="Freeform 138"/>
            <p:cNvSpPr>
              <a:spLocks/>
            </p:cNvSpPr>
            <p:nvPr/>
          </p:nvSpPr>
          <p:spPr bwMode="auto">
            <a:xfrm>
              <a:off x="3130" y="2974"/>
              <a:ext cx="81" cy="58"/>
            </a:xfrm>
            <a:custGeom>
              <a:avLst/>
              <a:gdLst>
                <a:gd name="T0" fmla="*/ 87 w 87"/>
                <a:gd name="T1" fmla="*/ 29 h 62"/>
                <a:gd name="T2" fmla="*/ 0 w 87"/>
                <a:gd name="T3" fmla="*/ 58 h 62"/>
                <a:gd name="T4" fmla="*/ 66 w 87"/>
                <a:gd name="T5" fmla="*/ 0 h 62"/>
                <a:gd name="T6" fmla="*/ 87 w 87"/>
                <a:gd name="T7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62">
                  <a:moveTo>
                    <a:pt x="87" y="29"/>
                  </a:moveTo>
                  <a:cubicBezTo>
                    <a:pt x="87" y="29"/>
                    <a:pt x="48" y="62"/>
                    <a:pt x="0" y="58"/>
                  </a:cubicBezTo>
                  <a:cubicBezTo>
                    <a:pt x="34" y="39"/>
                    <a:pt x="66" y="0"/>
                    <a:pt x="66" y="0"/>
                  </a:cubicBezTo>
                  <a:lnTo>
                    <a:pt x="87" y="29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2246" y="2594"/>
              <a:ext cx="19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2281" y="2594"/>
              <a:ext cx="19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2315" y="2594"/>
              <a:ext cx="18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2350" y="2594"/>
              <a:ext cx="18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2383" y="2594"/>
              <a:ext cx="19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2273" y="2627"/>
              <a:ext cx="34" cy="12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239" y="2671"/>
              <a:ext cx="33" cy="12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308" y="2671"/>
              <a:ext cx="34" cy="12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342" y="2698"/>
              <a:ext cx="33" cy="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2376" y="2618"/>
              <a:ext cx="34" cy="12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9" name="Freeform 149"/>
            <p:cNvSpPr>
              <a:spLocks/>
            </p:cNvSpPr>
            <p:nvPr/>
          </p:nvSpPr>
          <p:spPr bwMode="auto">
            <a:xfrm>
              <a:off x="2630" y="2548"/>
              <a:ext cx="51" cy="55"/>
            </a:xfrm>
            <a:custGeom>
              <a:avLst/>
              <a:gdLst>
                <a:gd name="T0" fmla="*/ 37 w 55"/>
                <a:gd name="T1" fmla="*/ 51 h 59"/>
                <a:gd name="T2" fmla="*/ 18 w 55"/>
                <a:gd name="T3" fmla="*/ 38 h 59"/>
                <a:gd name="T4" fmla="*/ 43 w 55"/>
                <a:gd name="T5" fmla="*/ 38 h 59"/>
                <a:gd name="T6" fmla="*/ 43 w 55"/>
                <a:gd name="T7" fmla="*/ 32 h 59"/>
                <a:gd name="T8" fmla="*/ 16 w 55"/>
                <a:gd name="T9" fmla="*/ 32 h 59"/>
                <a:gd name="T10" fmla="*/ 16 w 55"/>
                <a:gd name="T11" fmla="*/ 29 h 59"/>
                <a:gd name="T12" fmla="*/ 16 w 55"/>
                <a:gd name="T13" fmla="*/ 26 h 59"/>
                <a:gd name="T14" fmla="*/ 43 w 55"/>
                <a:gd name="T15" fmla="*/ 26 h 59"/>
                <a:gd name="T16" fmla="*/ 43 w 55"/>
                <a:gd name="T17" fmla="*/ 20 h 59"/>
                <a:gd name="T18" fmla="*/ 18 w 55"/>
                <a:gd name="T19" fmla="*/ 20 h 59"/>
                <a:gd name="T20" fmla="*/ 37 w 55"/>
                <a:gd name="T21" fmla="*/ 8 h 59"/>
                <a:gd name="T22" fmla="*/ 50 w 55"/>
                <a:gd name="T23" fmla="*/ 12 h 59"/>
                <a:gd name="T24" fmla="*/ 55 w 55"/>
                <a:gd name="T25" fmla="*/ 6 h 59"/>
                <a:gd name="T26" fmla="*/ 37 w 55"/>
                <a:gd name="T27" fmla="*/ 0 h 59"/>
                <a:gd name="T28" fmla="*/ 10 w 55"/>
                <a:gd name="T29" fmla="*/ 20 h 59"/>
                <a:gd name="T30" fmla="*/ 0 w 55"/>
                <a:gd name="T31" fmla="*/ 20 h 59"/>
                <a:gd name="T32" fmla="*/ 0 w 55"/>
                <a:gd name="T33" fmla="*/ 26 h 59"/>
                <a:gd name="T34" fmla="*/ 8 w 55"/>
                <a:gd name="T35" fmla="*/ 26 h 59"/>
                <a:gd name="T36" fmla="*/ 8 w 55"/>
                <a:gd name="T37" fmla="*/ 29 h 59"/>
                <a:gd name="T38" fmla="*/ 8 w 55"/>
                <a:gd name="T39" fmla="*/ 32 h 59"/>
                <a:gd name="T40" fmla="*/ 0 w 55"/>
                <a:gd name="T41" fmla="*/ 32 h 59"/>
                <a:gd name="T42" fmla="*/ 0 w 55"/>
                <a:gd name="T43" fmla="*/ 38 h 59"/>
                <a:gd name="T44" fmla="*/ 10 w 55"/>
                <a:gd name="T45" fmla="*/ 38 h 59"/>
                <a:gd name="T46" fmla="*/ 37 w 55"/>
                <a:gd name="T47" fmla="*/ 59 h 59"/>
                <a:gd name="T48" fmla="*/ 55 w 55"/>
                <a:gd name="T49" fmla="*/ 52 h 59"/>
                <a:gd name="T50" fmla="*/ 50 w 55"/>
                <a:gd name="T51" fmla="*/ 47 h 59"/>
                <a:gd name="T52" fmla="*/ 37 w 55"/>
                <a:gd name="T53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9">
                  <a:moveTo>
                    <a:pt x="37" y="51"/>
                  </a:moveTo>
                  <a:cubicBezTo>
                    <a:pt x="29" y="51"/>
                    <a:pt x="21" y="46"/>
                    <a:pt x="18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0"/>
                    <a:pt x="16" y="29"/>
                  </a:cubicBezTo>
                  <a:cubicBezTo>
                    <a:pt x="16" y="28"/>
                    <a:pt x="16" y="27"/>
                    <a:pt x="1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13"/>
                    <a:pt x="29" y="8"/>
                    <a:pt x="37" y="8"/>
                  </a:cubicBezTo>
                  <a:cubicBezTo>
                    <a:pt x="42" y="8"/>
                    <a:pt x="46" y="9"/>
                    <a:pt x="50" y="12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0" y="2"/>
                    <a:pt x="44" y="0"/>
                    <a:pt x="37" y="0"/>
                  </a:cubicBezTo>
                  <a:cubicBezTo>
                    <a:pt x="24" y="0"/>
                    <a:pt x="13" y="9"/>
                    <a:pt x="1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8" y="28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50"/>
                    <a:pt x="24" y="59"/>
                    <a:pt x="37" y="59"/>
                  </a:cubicBezTo>
                  <a:cubicBezTo>
                    <a:pt x="44" y="59"/>
                    <a:pt x="50" y="56"/>
                    <a:pt x="55" y="52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6" y="49"/>
                    <a:pt x="42" y="51"/>
                    <a:pt x="37" y="5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2224" y="2811"/>
              <a:ext cx="210" cy="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2224" y="2824"/>
              <a:ext cx="210" cy="6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2224" y="2838"/>
              <a:ext cx="210" cy="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2224" y="2852"/>
              <a:ext cx="210" cy="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4" name="Freeform 154"/>
            <p:cNvSpPr>
              <a:spLocks/>
            </p:cNvSpPr>
            <p:nvPr/>
          </p:nvSpPr>
          <p:spPr bwMode="auto">
            <a:xfrm>
              <a:off x="2090" y="1978"/>
              <a:ext cx="116" cy="17"/>
            </a:xfrm>
            <a:custGeom>
              <a:avLst/>
              <a:gdLst>
                <a:gd name="T0" fmla="*/ 119 w 125"/>
                <a:gd name="T1" fmla="*/ 0 h 19"/>
                <a:gd name="T2" fmla="*/ 125 w 125"/>
                <a:gd name="T3" fmla="*/ 6 h 19"/>
                <a:gd name="T4" fmla="*/ 125 w 125"/>
                <a:gd name="T5" fmla="*/ 13 h 19"/>
                <a:gd name="T6" fmla="*/ 119 w 125"/>
                <a:gd name="T7" fmla="*/ 19 h 19"/>
                <a:gd name="T8" fmla="*/ 6 w 125"/>
                <a:gd name="T9" fmla="*/ 19 h 19"/>
                <a:gd name="T10" fmla="*/ 0 w 125"/>
                <a:gd name="T11" fmla="*/ 13 h 19"/>
                <a:gd name="T12" fmla="*/ 0 w 125"/>
                <a:gd name="T13" fmla="*/ 6 h 19"/>
                <a:gd name="T14" fmla="*/ 6 w 125"/>
                <a:gd name="T15" fmla="*/ 0 h 19"/>
                <a:gd name="T16" fmla="*/ 119 w 125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9">
                  <a:moveTo>
                    <a:pt x="119" y="0"/>
                  </a:moveTo>
                  <a:cubicBezTo>
                    <a:pt x="119" y="0"/>
                    <a:pt x="125" y="0"/>
                    <a:pt x="125" y="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9"/>
                    <a:pt x="119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0" y="19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0"/>
                    <a:pt x="6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5" name="Freeform 155"/>
            <p:cNvSpPr>
              <a:spLocks/>
            </p:cNvSpPr>
            <p:nvPr/>
          </p:nvSpPr>
          <p:spPr bwMode="auto">
            <a:xfrm>
              <a:off x="2090" y="1995"/>
              <a:ext cx="116" cy="19"/>
            </a:xfrm>
            <a:custGeom>
              <a:avLst/>
              <a:gdLst>
                <a:gd name="T0" fmla="*/ 119 w 125"/>
                <a:gd name="T1" fmla="*/ 0 h 20"/>
                <a:gd name="T2" fmla="*/ 125 w 125"/>
                <a:gd name="T3" fmla="*/ 7 h 20"/>
                <a:gd name="T4" fmla="*/ 125 w 125"/>
                <a:gd name="T5" fmla="*/ 14 h 20"/>
                <a:gd name="T6" fmla="*/ 119 w 125"/>
                <a:gd name="T7" fmla="*/ 20 h 20"/>
                <a:gd name="T8" fmla="*/ 6 w 125"/>
                <a:gd name="T9" fmla="*/ 20 h 20"/>
                <a:gd name="T10" fmla="*/ 0 w 125"/>
                <a:gd name="T11" fmla="*/ 14 h 20"/>
                <a:gd name="T12" fmla="*/ 0 w 125"/>
                <a:gd name="T13" fmla="*/ 7 h 20"/>
                <a:gd name="T14" fmla="*/ 6 w 125"/>
                <a:gd name="T15" fmla="*/ 0 h 20"/>
                <a:gd name="T16" fmla="*/ 119 w 12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">
                  <a:moveTo>
                    <a:pt x="119" y="0"/>
                  </a:moveTo>
                  <a:cubicBezTo>
                    <a:pt x="119" y="0"/>
                    <a:pt x="125" y="0"/>
                    <a:pt x="125" y="7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14"/>
                    <a:pt x="125" y="20"/>
                    <a:pt x="11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0" y="20"/>
                    <a:pt x="0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0"/>
                    <a:pt x="6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6" name="Freeform 156"/>
            <p:cNvSpPr>
              <a:spLocks/>
            </p:cNvSpPr>
            <p:nvPr/>
          </p:nvSpPr>
          <p:spPr bwMode="auto">
            <a:xfrm>
              <a:off x="2090" y="2032"/>
              <a:ext cx="116" cy="19"/>
            </a:xfrm>
            <a:custGeom>
              <a:avLst/>
              <a:gdLst>
                <a:gd name="T0" fmla="*/ 119 w 125"/>
                <a:gd name="T1" fmla="*/ 0 h 20"/>
                <a:gd name="T2" fmla="*/ 125 w 125"/>
                <a:gd name="T3" fmla="*/ 6 h 20"/>
                <a:gd name="T4" fmla="*/ 125 w 125"/>
                <a:gd name="T5" fmla="*/ 14 h 20"/>
                <a:gd name="T6" fmla="*/ 119 w 125"/>
                <a:gd name="T7" fmla="*/ 20 h 20"/>
                <a:gd name="T8" fmla="*/ 6 w 125"/>
                <a:gd name="T9" fmla="*/ 20 h 20"/>
                <a:gd name="T10" fmla="*/ 0 w 125"/>
                <a:gd name="T11" fmla="*/ 14 h 20"/>
                <a:gd name="T12" fmla="*/ 0 w 125"/>
                <a:gd name="T13" fmla="*/ 6 h 20"/>
                <a:gd name="T14" fmla="*/ 6 w 125"/>
                <a:gd name="T15" fmla="*/ 0 h 20"/>
                <a:gd name="T16" fmla="*/ 119 w 12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">
                  <a:moveTo>
                    <a:pt x="119" y="0"/>
                  </a:moveTo>
                  <a:cubicBezTo>
                    <a:pt x="119" y="0"/>
                    <a:pt x="125" y="0"/>
                    <a:pt x="125" y="6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14"/>
                    <a:pt x="125" y="20"/>
                    <a:pt x="11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0" y="20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0"/>
                    <a:pt x="6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7" name="Freeform 157"/>
            <p:cNvSpPr>
              <a:spLocks/>
            </p:cNvSpPr>
            <p:nvPr/>
          </p:nvSpPr>
          <p:spPr bwMode="auto">
            <a:xfrm>
              <a:off x="2090" y="2014"/>
              <a:ext cx="116" cy="18"/>
            </a:xfrm>
            <a:custGeom>
              <a:avLst/>
              <a:gdLst>
                <a:gd name="T0" fmla="*/ 119 w 125"/>
                <a:gd name="T1" fmla="*/ 0 h 20"/>
                <a:gd name="T2" fmla="*/ 125 w 125"/>
                <a:gd name="T3" fmla="*/ 6 h 20"/>
                <a:gd name="T4" fmla="*/ 125 w 125"/>
                <a:gd name="T5" fmla="*/ 14 h 20"/>
                <a:gd name="T6" fmla="*/ 119 w 125"/>
                <a:gd name="T7" fmla="*/ 20 h 20"/>
                <a:gd name="T8" fmla="*/ 6 w 125"/>
                <a:gd name="T9" fmla="*/ 20 h 20"/>
                <a:gd name="T10" fmla="*/ 0 w 125"/>
                <a:gd name="T11" fmla="*/ 14 h 20"/>
                <a:gd name="T12" fmla="*/ 0 w 125"/>
                <a:gd name="T13" fmla="*/ 6 h 20"/>
                <a:gd name="T14" fmla="*/ 6 w 125"/>
                <a:gd name="T15" fmla="*/ 0 h 20"/>
                <a:gd name="T16" fmla="*/ 119 w 12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">
                  <a:moveTo>
                    <a:pt x="119" y="0"/>
                  </a:moveTo>
                  <a:cubicBezTo>
                    <a:pt x="119" y="0"/>
                    <a:pt x="125" y="0"/>
                    <a:pt x="125" y="6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14"/>
                    <a:pt x="125" y="20"/>
                    <a:pt x="11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0" y="20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0"/>
                    <a:pt x="6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8" name="Freeform 158"/>
            <p:cNvSpPr>
              <a:spLocks/>
            </p:cNvSpPr>
            <p:nvPr/>
          </p:nvSpPr>
          <p:spPr bwMode="auto">
            <a:xfrm>
              <a:off x="1540" y="2454"/>
              <a:ext cx="59" cy="65"/>
            </a:xfrm>
            <a:custGeom>
              <a:avLst/>
              <a:gdLst>
                <a:gd name="T0" fmla="*/ 64 w 64"/>
                <a:gd name="T1" fmla="*/ 36 h 70"/>
                <a:gd name="T2" fmla="*/ 28 w 64"/>
                <a:gd name="T3" fmla="*/ 69 h 70"/>
                <a:gd name="T4" fmla="*/ 0 w 64"/>
                <a:gd name="T5" fmla="*/ 34 h 70"/>
                <a:gd name="T6" fmla="*/ 30 w 64"/>
                <a:gd name="T7" fmla="*/ 0 h 70"/>
                <a:gd name="T8" fmla="*/ 64 w 64"/>
                <a:gd name="T9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0">
                  <a:moveTo>
                    <a:pt x="64" y="36"/>
                  </a:moveTo>
                  <a:cubicBezTo>
                    <a:pt x="63" y="55"/>
                    <a:pt x="47" y="70"/>
                    <a:pt x="28" y="69"/>
                  </a:cubicBezTo>
                  <a:cubicBezTo>
                    <a:pt x="9" y="69"/>
                    <a:pt x="0" y="53"/>
                    <a:pt x="0" y="34"/>
                  </a:cubicBezTo>
                  <a:cubicBezTo>
                    <a:pt x="1" y="15"/>
                    <a:pt x="11" y="0"/>
                    <a:pt x="30" y="0"/>
                  </a:cubicBezTo>
                  <a:cubicBezTo>
                    <a:pt x="49" y="1"/>
                    <a:pt x="64" y="17"/>
                    <a:pt x="64" y="36"/>
                  </a:cubicBezTo>
                  <a:close/>
                </a:path>
              </a:pathLst>
            </a:custGeom>
            <a:solidFill>
              <a:srgbClr val="213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9" name="Freeform 159"/>
            <p:cNvSpPr>
              <a:spLocks/>
            </p:cNvSpPr>
            <p:nvPr/>
          </p:nvSpPr>
          <p:spPr bwMode="auto">
            <a:xfrm>
              <a:off x="1537" y="2486"/>
              <a:ext cx="62" cy="138"/>
            </a:xfrm>
            <a:custGeom>
              <a:avLst/>
              <a:gdLst>
                <a:gd name="T0" fmla="*/ 53 w 62"/>
                <a:gd name="T1" fmla="*/ 138 h 138"/>
                <a:gd name="T2" fmla="*/ 0 w 62"/>
                <a:gd name="T3" fmla="*/ 137 h 138"/>
                <a:gd name="T4" fmla="*/ 3 w 62"/>
                <a:gd name="T5" fmla="*/ 0 h 138"/>
                <a:gd name="T6" fmla="*/ 62 w 62"/>
                <a:gd name="T7" fmla="*/ 2 h 138"/>
                <a:gd name="T8" fmla="*/ 53 w 62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38">
                  <a:moveTo>
                    <a:pt x="53" y="138"/>
                  </a:moveTo>
                  <a:lnTo>
                    <a:pt x="0" y="137"/>
                  </a:lnTo>
                  <a:lnTo>
                    <a:pt x="3" y="0"/>
                  </a:lnTo>
                  <a:lnTo>
                    <a:pt x="62" y="2"/>
                  </a:lnTo>
                  <a:lnTo>
                    <a:pt x="53" y="13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0" name="Freeform 160"/>
            <p:cNvSpPr>
              <a:spLocks/>
            </p:cNvSpPr>
            <p:nvPr/>
          </p:nvSpPr>
          <p:spPr bwMode="auto">
            <a:xfrm>
              <a:off x="1479" y="2459"/>
              <a:ext cx="116" cy="95"/>
            </a:xfrm>
            <a:custGeom>
              <a:avLst/>
              <a:gdLst>
                <a:gd name="T0" fmla="*/ 0 w 125"/>
                <a:gd name="T1" fmla="*/ 102 h 102"/>
                <a:gd name="T2" fmla="*/ 57 w 125"/>
                <a:gd name="T3" fmla="*/ 87 h 102"/>
                <a:gd name="T4" fmla="*/ 113 w 125"/>
                <a:gd name="T5" fmla="*/ 102 h 102"/>
                <a:gd name="T6" fmla="*/ 125 w 125"/>
                <a:gd name="T7" fmla="*/ 0 h 102"/>
                <a:gd name="T8" fmla="*/ 0 w 125"/>
                <a:gd name="T9" fmla="*/ 0 h 102"/>
                <a:gd name="T10" fmla="*/ 0 w 125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02">
                  <a:moveTo>
                    <a:pt x="0" y="102"/>
                  </a:moveTo>
                  <a:cubicBezTo>
                    <a:pt x="0" y="97"/>
                    <a:pt x="26" y="87"/>
                    <a:pt x="57" y="87"/>
                  </a:cubicBezTo>
                  <a:cubicBezTo>
                    <a:pt x="88" y="87"/>
                    <a:pt x="113" y="97"/>
                    <a:pt x="113" y="10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1" name="Freeform 161"/>
            <p:cNvSpPr>
              <a:spLocks/>
            </p:cNvSpPr>
            <p:nvPr/>
          </p:nvSpPr>
          <p:spPr bwMode="auto">
            <a:xfrm>
              <a:off x="1456" y="2268"/>
              <a:ext cx="94" cy="247"/>
            </a:xfrm>
            <a:custGeom>
              <a:avLst/>
              <a:gdLst>
                <a:gd name="T0" fmla="*/ 70 w 94"/>
                <a:gd name="T1" fmla="*/ 247 h 247"/>
                <a:gd name="T2" fmla="*/ 0 w 94"/>
                <a:gd name="T3" fmla="*/ 240 h 247"/>
                <a:gd name="T4" fmla="*/ 14 w 94"/>
                <a:gd name="T5" fmla="*/ 142 h 247"/>
                <a:gd name="T6" fmla="*/ 29 w 94"/>
                <a:gd name="T7" fmla="*/ 27 h 247"/>
                <a:gd name="T8" fmla="*/ 48 w 94"/>
                <a:gd name="T9" fmla="*/ 5 h 247"/>
                <a:gd name="T10" fmla="*/ 94 w 94"/>
                <a:gd name="T11" fmla="*/ 0 h 247"/>
                <a:gd name="T12" fmla="*/ 82 w 94"/>
                <a:gd name="T13" fmla="*/ 211 h 247"/>
                <a:gd name="T14" fmla="*/ 70 w 94"/>
                <a:gd name="T1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47">
                  <a:moveTo>
                    <a:pt x="70" y="247"/>
                  </a:moveTo>
                  <a:lnTo>
                    <a:pt x="0" y="240"/>
                  </a:lnTo>
                  <a:lnTo>
                    <a:pt x="14" y="142"/>
                  </a:lnTo>
                  <a:lnTo>
                    <a:pt x="29" y="27"/>
                  </a:lnTo>
                  <a:lnTo>
                    <a:pt x="48" y="5"/>
                  </a:lnTo>
                  <a:lnTo>
                    <a:pt x="94" y="0"/>
                  </a:lnTo>
                  <a:lnTo>
                    <a:pt x="82" y="211"/>
                  </a:lnTo>
                  <a:lnTo>
                    <a:pt x="70" y="24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2" name="Freeform 162"/>
            <p:cNvSpPr>
              <a:spLocks/>
            </p:cNvSpPr>
            <p:nvPr/>
          </p:nvSpPr>
          <p:spPr bwMode="auto">
            <a:xfrm>
              <a:off x="1468" y="2456"/>
              <a:ext cx="72" cy="66"/>
            </a:xfrm>
            <a:custGeom>
              <a:avLst/>
              <a:gdLst>
                <a:gd name="T0" fmla="*/ 1 w 77"/>
                <a:gd name="T1" fmla="*/ 33 h 71"/>
                <a:gd name="T2" fmla="*/ 33 w 77"/>
                <a:gd name="T3" fmla="*/ 70 h 71"/>
                <a:gd name="T4" fmla="*/ 76 w 77"/>
                <a:gd name="T5" fmla="*/ 38 h 71"/>
                <a:gd name="T6" fmla="*/ 38 w 77"/>
                <a:gd name="T7" fmla="*/ 1 h 71"/>
                <a:gd name="T8" fmla="*/ 1 w 77"/>
                <a:gd name="T9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1">
                  <a:moveTo>
                    <a:pt x="1" y="33"/>
                  </a:moveTo>
                  <a:cubicBezTo>
                    <a:pt x="0" y="52"/>
                    <a:pt x="14" y="69"/>
                    <a:pt x="33" y="70"/>
                  </a:cubicBezTo>
                  <a:cubicBezTo>
                    <a:pt x="52" y="71"/>
                    <a:pt x="74" y="57"/>
                    <a:pt x="76" y="38"/>
                  </a:cubicBezTo>
                  <a:cubicBezTo>
                    <a:pt x="77" y="19"/>
                    <a:pt x="57" y="2"/>
                    <a:pt x="38" y="1"/>
                  </a:cubicBezTo>
                  <a:cubicBezTo>
                    <a:pt x="19" y="0"/>
                    <a:pt x="2" y="14"/>
                    <a:pt x="1" y="33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3" name="Freeform 163"/>
            <p:cNvSpPr>
              <a:spLocks/>
            </p:cNvSpPr>
            <p:nvPr/>
          </p:nvSpPr>
          <p:spPr bwMode="auto">
            <a:xfrm>
              <a:off x="1466" y="2487"/>
              <a:ext cx="73" cy="140"/>
            </a:xfrm>
            <a:custGeom>
              <a:avLst/>
              <a:gdLst>
                <a:gd name="T0" fmla="*/ 0 w 73"/>
                <a:gd name="T1" fmla="*/ 137 h 140"/>
                <a:gd name="T2" fmla="*/ 53 w 73"/>
                <a:gd name="T3" fmla="*/ 140 h 140"/>
                <a:gd name="T4" fmla="*/ 73 w 73"/>
                <a:gd name="T5" fmla="*/ 5 h 140"/>
                <a:gd name="T6" fmla="*/ 3 w 73"/>
                <a:gd name="T7" fmla="*/ 0 h 140"/>
                <a:gd name="T8" fmla="*/ 0 w 73"/>
                <a:gd name="T9" fmla="*/ 13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40">
                  <a:moveTo>
                    <a:pt x="0" y="137"/>
                  </a:moveTo>
                  <a:lnTo>
                    <a:pt x="53" y="140"/>
                  </a:lnTo>
                  <a:lnTo>
                    <a:pt x="73" y="5"/>
                  </a:lnTo>
                  <a:lnTo>
                    <a:pt x="3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4" name="Freeform 164"/>
            <p:cNvSpPr>
              <a:spLocks/>
            </p:cNvSpPr>
            <p:nvPr/>
          </p:nvSpPr>
          <p:spPr bwMode="auto">
            <a:xfrm>
              <a:off x="1472" y="2757"/>
              <a:ext cx="34" cy="39"/>
            </a:xfrm>
            <a:custGeom>
              <a:avLst/>
              <a:gdLst>
                <a:gd name="T0" fmla="*/ 34 w 34"/>
                <a:gd name="T1" fmla="*/ 39 h 39"/>
                <a:gd name="T2" fmla="*/ 0 w 34"/>
                <a:gd name="T3" fmla="*/ 37 h 39"/>
                <a:gd name="T4" fmla="*/ 2 w 34"/>
                <a:gd name="T5" fmla="*/ 0 h 39"/>
                <a:gd name="T6" fmla="*/ 33 w 34"/>
                <a:gd name="T7" fmla="*/ 1 h 39"/>
                <a:gd name="T8" fmla="*/ 34 w 3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9">
                  <a:moveTo>
                    <a:pt x="34" y="39"/>
                  </a:moveTo>
                  <a:lnTo>
                    <a:pt x="0" y="37"/>
                  </a:lnTo>
                  <a:lnTo>
                    <a:pt x="2" y="0"/>
                  </a:lnTo>
                  <a:lnTo>
                    <a:pt x="33" y="1"/>
                  </a:lnTo>
                  <a:lnTo>
                    <a:pt x="34" y="39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5" name="Freeform 165"/>
            <p:cNvSpPr>
              <a:spLocks/>
            </p:cNvSpPr>
            <p:nvPr/>
          </p:nvSpPr>
          <p:spPr bwMode="auto">
            <a:xfrm>
              <a:off x="1410" y="2777"/>
              <a:ext cx="98" cy="37"/>
            </a:xfrm>
            <a:custGeom>
              <a:avLst/>
              <a:gdLst>
                <a:gd name="T0" fmla="*/ 104 w 105"/>
                <a:gd name="T1" fmla="*/ 39 h 40"/>
                <a:gd name="T2" fmla="*/ 73 w 105"/>
                <a:gd name="T3" fmla="*/ 40 h 40"/>
                <a:gd name="T4" fmla="*/ 72 w 105"/>
                <a:gd name="T5" fmla="*/ 35 h 40"/>
                <a:gd name="T6" fmla="*/ 29 w 105"/>
                <a:gd name="T7" fmla="*/ 40 h 40"/>
                <a:gd name="T8" fmla="*/ 2 w 105"/>
                <a:gd name="T9" fmla="*/ 37 h 40"/>
                <a:gd name="T10" fmla="*/ 0 w 105"/>
                <a:gd name="T11" fmla="*/ 33 h 40"/>
                <a:gd name="T12" fmla="*/ 64 w 105"/>
                <a:gd name="T13" fmla="*/ 0 h 40"/>
                <a:gd name="T14" fmla="*/ 66 w 105"/>
                <a:gd name="T15" fmla="*/ 0 h 40"/>
                <a:gd name="T16" fmla="*/ 81 w 105"/>
                <a:gd name="T17" fmla="*/ 10 h 40"/>
                <a:gd name="T18" fmla="*/ 100 w 105"/>
                <a:gd name="T19" fmla="*/ 0 h 40"/>
                <a:gd name="T20" fmla="*/ 104 w 105"/>
                <a:gd name="T21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40">
                  <a:moveTo>
                    <a:pt x="104" y="39"/>
                  </a:moveTo>
                  <a:cubicBezTo>
                    <a:pt x="73" y="40"/>
                    <a:pt x="73" y="40"/>
                    <a:pt x="73" y="40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2" y="37"/>
                    <a:pt x="40" y="40"/>
                    <a:pt x="29" y="40"/>
                  </a:cubicBezTo>
                  <a:cubicBezTo>
                    <a:pt x="21" y="40"/>
                    <a:pt x="8" y="40"/>
                    <a:pt x="2" y="37"/>
                  </a:cubicBezTo>
                  <a:cubicBezTo>
                    <a:pt x="1" y="36"/>
                    <a:pt x="0" y="34"/>
                    <a:pt x="0" y="33"/>
                  </a:cubicBezTo>
                  <a:cubicBezTo>
                    <a:pt x="1" y="20"/>
                    <a:pt x="51" y="15"/>
                    <a:pt x="6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3"/>
                    <a:pt x="73" y="10"/>
                    <a:pt x="81" y="10"/>
                  </a:cubicBezTo>
                  <a:cubicBezTo>
                    <a:pt x="89" y="10"/>
                    <a:pt x="97" y="3"/>
                    <a:pt x="100" y="0"/>
                  </a:cubicBezTo>
                  <a:cubicBezTo>
                    <a:pt x="105" y="4"/>
                    <a:pt x="105" y="39"/>
                    <a:pt x="104" y="3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6" name="Freeform 166"/>
            <p:cNvSpPr>
              <a:spLocks/>
            </p:cNvSpPr>
            <p:nvPr/>
          </p:nvSpPr>
          <p:spPr bwMode="auto">
            <a:xfrm>
              <a:off x="1465" y="2598"/>
              <a:ext cx="55" cy="55"/>
            </a:xfrm>
            <a:custGeom>
              <a:avLst/>
              <a:gdLst>
                <a:gd name="T0" fmla="*/ 58 w 59"/>
                <a:gd name="T1" fmla="*/ 31 h 59"/>
                <a:gd name="T2" fmla="*/ 31 w 59"/>
                <a:gd name="T3" fmla="*/ 1 h 59"/>
                <a:gd name="T4" fmla="*/ 1 w 59"/>
                <a:gd name="T5" fmla="*/ 28 h 59"/>
                <a:gd name="T6" fmla="*/ 28 w 59"/>
                <a:gd name="T7" fmla="*/ 59 h 59"/>
                <a:gd name="T8" fmla="*/ 58 w 59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8" y="31"/>
                  </a:moveTo>
                  <a:cubicBezTo>
                    <a:pt x="59" y="15"/>
                    <a:pt x="47" y="2"/>
                    <a:pt x="31" y="1"/>
                  </a:cubicBezTo>
                  <a:cubicBezTo>
                    <a:pt x="15" y="0"/>
                    <a:pt x="2" y="13"/>
                    <a:pt x="1" y="28"/>
                  </a:cubicBezTo>
                  <a:cubicBezTo>
                    <a:pt x="0" y="44"/>
                    <a:pt x="12" y="58"/>
                    <a:pt x="28" y="59"/>
                  </a:cubicBezTo>
                  <a:cubicBezTo>
                    <a:pt x="44" y="59"/>
                    <a:pt x="57" y="47"/>
                    <a:pt x="58" y="3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7" name="Freeform 167"/>
            <p:cNvSpPr>
              <a:spLocks/>
            </p:cNvSpPr>
            <p:nvPr/>
          </p:nvSpPr>
          <p:spPr bwMode="auto">
            <a:xfrm>
              <a:off x="1461" y="2624"/>
              <a:ext cx="58" cy="166"/>
            </a:xfrm>
            <a:custGeom>
              <a:avLst/>
              <a:gdLst>
                <a:gd name="T0" fmla="*/ 58 w 58"/>
                <a:gd name="T1" fmla="*/ 3 h 166"/>
                <a:gd name="T2" fmla="*/ 5 w 58"/>
                <a:gd name="T3" fmla="*/ 0 h 166"/>
                <a:gd name="T4" fmla="*/ 0 w 58"/>
                <a:gd name="T5" fmla="*/ 161 h 166"/>
                <a:gd name="T6" fmla="*/ 49 w 58"/>
                <a:gd name="T7" fmla="*/ 166 h 166"/>
                <a:gd name="T8" fmla="*/ 58 w 58"/>
                <a:gd name="T9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66">
                  <a:moveTo>
                    <a:pt x="58" y="3"/>
                  </a:moveTo>
                  <a:lnTo>
                    <a:pt x="5" y="0"/>
                  </a:lnTo>
                  <a:lnTo>
                    <a:pt x="0" y="161"/>
                  </a:lnTo>
                  <a:lnTo>
                    <a:pt x="49" y="166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8" name="Freeform 168"/>
            <p:cNvSpPr>
              <a:spLocks/>
            </p:cNvSpPr>
            <p:nvPr/>
          </p:nvSpPr>
          <p:spPr bwMode="auto">
            <a:xfrm>
              <a:off x="1537" y="2755"/>
              <a:ext cx="34" cy="38"/>
            </a:xfrm>
            <a:custGeom>
              <a:avLst/>
              <a:gdLst>
                <a:gd name="T0" fmla="*/ 0 w 34"/>
                <a:gd name="T1" fmla="*/ 37 h 38"/>
                <a:gd name="T2" fmla="*/ 33 w 34"/>
                <a:gd name="T3" fmla="*/ 38 h 38"/>
                <a:gd name="T4" fmla="*/ 34 w 34"/>
                <a:gd name="T5" fmla="*/ 0 h 38"/>
                <a:gd name="T6" fmla="*/ 3 w 34"/>
                <a:gd name="T7" fmla="*/ 0 h 38"/>
                <a:gd name="T8" fmla="*/ 0 w 34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0" y="37"/>
                  </a:moveTo>
                  <a:lnTo>
                    <a:pt x="33" y="38"/>
                  </a:lnTo>
                  <a:lnTo>
                    <a:pt x="34" y="0"/>
                  </a:lnTo>
                  <a:lnTo>
                    <a:pt x="3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9" name="Freeform 169"/>
            <p:cNvSpPr>
              <a:spLocks/>
            </p:cNvSpPr>
            <p:nvPr/>
          </p:nvSpPr>
          <p:spPr bwMode="auto">
            <a:xfrm>
              <a:off x="1533" y="2778"/>
              <a:ext cx="99" cy="38"/>
            </a:xfrm>
            <a:custGeom>
              <a:avLst/>
              <a:gdLst>
                <a:gd name="T0" fmla="*/ 1 w 106"/>
                <a:gd name="T1" fmla="*/ 38 h 41"/>
                <a:gd name="T2" fmla="*/ 32 w 106"/>
                <a:gd name="T3" fmla="*/ 39 h 41"/>
                <a:gd name="T4" fmla="*/ 34 w 106"/>
                <a:gd name="T5" fmla="*/ 35 h 41"/>
                <a:gd name="T6" fmla="*/ 76 w 106"/>
                <a:gd name="T7" fmla="*/ 41 h 41"/>
                <a:gd name="T8" fmla="*/ 103 w 106"/>
                <a:gd name="T9" fmla="*/ 38 h 41"/>
                <a:gd name="T10" fmla="*/ 105 w 106"/>
                <a:gd name="T11" fmla="*/ 34 h 41"/>
                <a:gd name="T12" fmla="*/ 42 w 106"/>
                <a:gd name="T13" fmla="*/ 0 h 41"/>
                <a:gd name="T14" fmla="*/ 40 w 106"/>
                <a:gd name="T15" fmla="*/ 0 h 41"/>
                <a:gd name="T16" fmla="*/ 25 w 106"/>
                <a:gd name="T17" fmla="*/ 10 h 41"/>
                <a:gd name="T18" fmla="*/ 6 w 106"/>
                <a:gd name="T19" fmla="*/ 0 h 41"/>
                <a:gd name="T20" fmla="*/ 1 w 106"/>
                <a:gd name="T2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41">
                  <a:moveTo>
                    <a:pt x="1" y="38"/>
                  </a:moveTo>
                  <a:cubicBezTo>
                    <a:pt x="32" y="39"/>
                    <a:pt x="32" y="39"/>
                    <a:pt x="32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3" y="37"/>
                    <a:pt x="66" y="40"/>
                    <a:pt x="76" y="41"/>
                  </a:cubicBezTo>
                  <a:cubicBezTo>
                    <a:pt x="85" y="41"/>
                    <a:pt x="97" y="41"/>
                    <a:pt x="103" y="38"/>
                  </a:cubicBezTo>
                  <a:cubicBezTo>
                    <a:pt x="104" y="37"/>
                    <a:pt x="106" y="35"/>
                    <a:pt x="105" y="34"/>
                  </a:cubicBezTo>
                  <a:cubicBezTo>
                    <a:pt x="104" y="21"/>
                    <a:pt x="54" y="15"/>
                    <a:pt x="4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3"/>
                    <a:pt x="33" y="10"/>
                    <a:pt x="25" y="10"/>
                  </a:cubicBezTo>
                  <a:cubicBezTo>
                    <a:pt x="17" y="10"/>
                    <a:pt x="9" y="2"/>
                    <a:pt x="6" y="0"/>
                  </a:cubicBezTo>
                  <a:cubicBezTo>
                    <a:pt x="1" y="3"/>
                    <a:pt x="0" y="38"/>
                    <a:pt x="1" y="38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0" name="Freeform 170"/>
            <p:cNvSpPr>
              <a:spLocks/>
            </p:cNvSpPr>
            <p:nvPr/>
          </p:nvSpPr>
          <p:spPr bwMode="auto">
            <a:xfrm>
              <a:off x="1536" y="2596"/>
              <a:ext cx="54" cy="55"/>
            </a:xfrm>
            <a:custGeom>
              <a:avLst/>
              <a:gdLst>
                <a:gd name="T0" fmla="*/ 0 w 58"/>
                <a:gd name="T1" fmla="*/ 29 h 59"/>
                <a:gd name="T2" fmla="*/ 30 w 58"/>
                <a:gd name="T3" fmla="*/ 1 h 59"/>
                <a:gd name="T4" fmla="*/ 58 w 58"/>
                <a:gd name="T5" fmla="*/ 30 h 59"/>
                <a:gd name="T6" fmla="*/ 28 w 58"/>
                <a:gd name="T7" fmla="*/ 58 h 59"/>
                <a:gd name="T8" fmla="*/ 0 w 58"/>
                <a:gd name="T9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9">
                  <a:moveTo>
                    <a:pt x="0" y="29"/>
                  </a:moveTo>
                  <a:cubicBezTo>
                    <a:pt x="1" y="13"/>
                    <a:pt x="14" y="0"/>
                    <a:pt x="30" y="1"/>
                  </a:cubicBezTo>
                  <a:cubicBezTo>
                    <a:pt x="46" y="1"/>
                    <a:pt x="58" y="14"/>
                    <a:pt x="58" y="30"/>
                  </a:cubicBezTo>
                  <a:cubicBezTo>
                    <a:pt x="57" y="46"/>
                    <a:pt x="44" y="59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1" name="Freeform 171"/>
            <p:cNvSpPr>
              <a:spLocks/>
            </p:cNvSpPr>
            <p:nvPr/>
          </p:nvSpPr>
          <p:spPr bwMode="auto">
            <a:xfrm>
              <a:off x="1534" y="2623"/>
              <a:ext cx="56" cy="164"/>
            </a:xfrm>
            <a:custGeom>
              <a:avLst/>
              <a:gdLst>
                <a:gd name="T0" fmla="*/ 2 w 56"/>
                <a:gd name="T1" fmla="*/ 0 h 164"/>
                <a:gd name="T2" fmla="*/ 56 w 56"/>
                <a:gd name="T3" fmla="*/ 1 h 164"/>
                <a:gd name="T4" fmla="*/ 48 w 56"/>
                <a:gd name="T5" fmla="*/ 161 h 164"/>
                <a:gd name="T6" fmla="*/ 0 w 56"/>
                <a:gd name="T7" fmla="*/ 164 h 164"/>
                <a:gd name="T8" fmla="*/ 2 w 56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4">
                  <a:moveTo>
                    <a:pt x="2" y="0"/>
                  </a:moveTo>
                  <a:lnTo>
                    <a:pt x="56" y="1"/>
                  </a:lnTo>
                  <a:lnTo>
                    <a:pt x="48" y="161"/>
                  </a:lnTo>
                  <a:lnTo>
                    <a:pt x="0" y="16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2" name="Freeform 172"/>
            <p:cNvSpPr>
              <a:spLocks/>
            </p:cNvSpPr>
            <p:nvPr/>
          </p:nvSpPr>
          <p:spPr bwMode="auto">
            <a:xfrm>
              <a:off x="1591" y="2266"/>
              <a:ext cx="77" cy="69"/>
            </a:xfrm>
            <a:custGeom>
              <a:avLst/>
              <a:gdLst>
                <a:gd name="T0" fmla="*/ 77 w 77"/>
                <a:gd name="T1" fmla="*/ 44 h 69"/>
                <a:gd name="T2" fmla="*/ 65 w 77"/>
                <a:gd name="T3" fmla="*/ 0 h 69"/>
                <a:gd name="T4" fmla="*/ 0 w 77"/>
                <a:gd name="T5" fmla="*/ 9 h 69"/>
                <a:gd name="T6" fmla="*/ 19 w 77"/>
                <a:gd name="T7" fmla="*/ 69 h 69"/>
                <a:gd name="T8" fmla="*/ 77 w 77"/>
                <a:gd name="T9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9">
                  <a:moveTo>
                    <a:pt x="77" y="44"/>
                  </a:moveTo>
                  <a:lnTo>
                    <a:pt x="65" y="0"/>
                  </a:lnTo>
                  <a:lnTo>
                    <a:pt x="0" y="9"/>
                  </a:lnTo>
                  <a:lnTo>
                    <a:pt x="19" y="69"/>
                  </a:lnTo>
                  <a:lnTo>
                    <a:pt x="77" y="4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3" name="Freeform 173"/>
            <p:cNvSpPr>
              <a:spLocks/>
            </p:cNvSpPr>
            <p:nvPr/>
          </p:nvSpPr>
          <p:spPr bwMode="auto">
            <a:xfrm>
              <a:off x="1565" y="2270"/>
              <a:ext cx="71" cy="70"/>
            </a:xfrm>
            <a:custGeom>
              <a:avLst/>
              <a:gdLst>
                <a:gd name="T0" fmla="*/ 49 w 77"/>
                <a:gd name="T1" fmla="*/ 70 h 76"/>
                <a:gd name="T2" fmla="*/ 6 w 77"/>
                <a:gd name="T3" fmla="*/ 49 h 76"/>
                <a:gd name="T4" fmla="*/ 28 w 77"/>
                <a:gd name="T5" fmla="*/ 6 h 76"/>
                <a:gd name="T6" fmla="*/ 71 w 77"/>
                <a:gd name="T7" fmla="*/ 27 h 76"/>
                <a:gd name="T8" fmla="*/ 49 w 77"/>
                <a:gd name="T9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49" y="70"/>
                  </a:moveTo>
                  <a:cubicBezTo>
                    <a:pt x="32" y="76"/>
                    <a:pt x="12" y="67"/>
                    <a:pt x="6" y="49"/>
                  </a:cubicBezTo>
                  <a:cubicBezTo>
                    <a:pt x="0" y="31"/>
                    <a:pt x="10" y="12"/>
                    <a:pt x="28" y="6"/>
                  </a:cubicBezTo>
                  <a:cubicBezTo>
                    <a:pt x="46" y="0"/>
                    <a:pt x="65" y="9"/>
                    <a:pt x="71" y="27"/>
                  </a:cubicBezTo>
                  <a:cubicBezTo>
                    <a:pt x="77" y="45"/>
                    <a:pt x="67" y="64"/>
                    <a:pt x="49" y="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4" name="Freeform 174"/>
            <p:cNvSpPr>
              <a:spLocks/>
            </p:cNvSpPr>
            <p:nvPr/>
          </p:nvSpPr>
          <p:spPr bwMode="auto">
            <a:xfrm>
              <a:off x="1532" y="2268"/>
              <a:ext cx="86" cy="252"/>
            </a:xfrm>
            <a:custGeom>
              <a:avLst/>
              <a:gdLst>
                <a:gd name="T0" fmla="*/ 0 w 86"/>
                <a:gd name="T1" fmla="*/ 247 h 252"/>
                <a:gd name="T2" fmla="*/ 65 w 86"/>
                <a:gd name="T3" fmla="*/ 252 h 252"/>
                <a:gd name="T4" fmla="*/ 86 w 86"/>
                <a:gd name="T5" fmla="*/ 46 h 252"/>
                <a:gd name="T6" fmla="*/ 77 w 86"/>
                <a:gd name="T7" fmla="*/ 6 h 252"/>
                <a:gd name="T8" fmla="*/ 18 w 86"/>
                <a:gd name="T9" fmla="*/ 0 h 252"/>
                <a:gd name="T10" fmla="*/ 6 w 86"/>
                <a:gd name="T11" fmla="*/ 211 h 252"/>
                <a:gd name="T12" fmla="*/ 0 w 86"/>
                <a:gd name="T13" fmla="*/ 24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52">
                  <a:moveTo>
                    <a:pt x="0" y="247"/>
                  </a:moveTo>
                  <a:lnTo>
                    <a:pt x="65" y="252"/>
                  </a:lnTo>
                  <a:lnTo>
                    <a:pt x="86" y="46"/>
                  </a:lnTo>
                  <a:lnTo>
                    <a:pt x="77" y="6"/>
                  </a:lnTo>
                  <a:lnTo>
                    <a:pt x="18" y="0"/>
                  </a:lnTo>
                  <a:lnTo>
                    <a:pt x="6" y="211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5" name="Freeform 175"/>
            <p:cNvSpPr>
              <a:spLocks/>
            </p:cNvSpPr>
            <p:nvPr/>
          </p:nvSpPr>
          <p:spPr bwMode="auto">
            <a:xfrm>
              <a:off x="1528" y="2236"/>
              <a:ext cx="45" cy="52"/>
            </a:xfrm>
            <a:custGeom>
              <a:avLst/>
              <a:gdLst>
                <a:gd name="T0" fmla="*/ 45 w 48"/>
                <a:gd name="T1" fmla="*/ 40 h 57"/>
                <a:gd name="T2" fmla="*/ 48 w 48"/>
                <a:gd name="T3" fmla="*/ 4 h 57"/>
                <a:gd name="T4" fmla="*/ 4 w 48"/>
                <a:gd name="T5" fmla="*/ 0 h 57"/>
                <a:gd name="T6" fmla="*/ 1 w 48"/>
                <a:gd name="T7" fmla="*/ 36 h 57"/>
                <a:gd name="T8" fmla="*/ 21 w 48"/>
                <a:gd name="T9" fmla="*/ 55 h 57"/>
                <a:gd name="T10" fmla="*/ 45 w 48"/>
                <a:gd name="T11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7">
                  <a:moveTo>
                    <a:pt x="45" y="4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45"/>
                    <a:pt x="5" y="54"/>
                    <a:pt x="21" y="55"/>
                  </a:cubicBezTo>
                  <a:cubicBezTo>
                    <a:pt x="37" y="57"/>
                    <a:pt x="44" y="48"/>
                    <a:pt x="45" y="4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6" name="Freeform 176"/>
            <p:cNvSpPr>
              <a:spLocks/>
            </p:cNvSpPr>
            <p:nvPr/>
          </p:nvSpPr>
          <p:spPr bwMode="auto">
            <a:xfrm>
              <a:off x="1528" y="2228"/>
              <a:ext cx="45" cy="41"/>
            </a:xfrm>
            <a:custGeom>
              <a:avLst/>
              <a:gdLst>
                <a:gd name="T0" fmla="*/ 0 w 48"/>
                <a:gd name="T1" fmla="*/ 9 h 44"/>
                <a:gd name="T2" fmla="*/ 45 w 48"/>
                <a:gd name="T3" fmla="*/ 44 h 44"/>
                <a:gd name="T4" fmla="*/ 48 w 48"/>
                <a:gd name="T5" fmla="*/ 10 h 44"/>
                <a:gd name="T6" fmla="*/ 0 w 48"/>
                <a:gd name="T7" fmla="*/ 0 h 44"/>
                <a:gd name="T8" fmla="*/ 0 w 4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4">
                  <a:moveTo>
                    <a:pt x="0" y="9"/>
                  </a:moveTo>
                  <a:cubicBezTo>
                    <a:pt x="12" y="27"/>
                    <a:pt x="24" y="36"/>
                    <a:pt x="45" y="4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BA8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7" name="Freeform 177"/>
            <p:cNvSpPr>
              <a:spLocks/>
            </p:cNvSpPr>
            <p:nvPr/>
          </p:nvSpPr>
          <p:spPr bwMode="auto">
            <a:xfrm>
              <a:off x="1499" y="2168"/>
              <a:ext cx="96" cy="104"/>
            </a:xfrm>
            <a:custGeom>
              <a:avLst/>
              <a:gdLst>
                <a:gd name="T0" fmla="*/ 101 w 103"/>
                <a:gd name="T1" fmla="*/ 70 h 112"/>
                <a:gd name="T2" fmla="*/ 91 w 103"/>
                <a:gd name="T3" fmla="*/ 48 h 112"/>
                <a:gd name="T4" fmla="*/ 92 w 103"/>
                <a:gd name="T5" fmla="*/ 45 h 112"/>
                <a:gd name="T6" fmla="*/ 97 w 103"/>
                <a:gd name="T7" fmla="*/ 43 h 112"/>
                <a:gd name="T8" fmla="*/ 98 w 103"/>
                <a:gd name="T9" fmla="*/ 39 h 112"/>
                <a:gd name="T10" fmla="*/ 87 w 103"/>
                <a:gd name="T11" fmla="*/ 25 h 112"/>
                <a:gd name="T12" fmla="*/ 84 w 103"/>
                <a:gd name="T13" fmla="*/ 21 h 112"/>
                <a:gd name="T14" fmla="*/ 75 w 103"/>
                <a:gd name="T15" fmla="*/ 0 h 112"/>
                <a:gd name="T16" fmla="*/ 6 w 103"/>
                <a:gd name="T17" fmla="*/ 15 h 112"/>
                <a:gd name="T18" fmla="*/ 8 w 103"/>
                <a:gd name="T19" fmla="*/ 25 h 112"/>
                <a:gd name="T20" fmla="*/ 0 w 103"/>
                <a:gd name="T21" fmla="*/ 27 h 112"/>
                <a:gd name="T22" fmla="*/ 98 w 103"/>
                <a:gd name="T23" fmla="*/ 77 h 112"/>
                <a:gd name="T24" fmla="*/ 101 w 103"/>
                <a:gd name="T25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2">
                  <a:moveTo>
                    <a:pt x="101" y="70"/>
                  </a:moveTo>
                  <a:cubicBezTo>
                    <a:pt x="95" y="64"/>
                    <a:pt x="91" y="48"/>
                    <a:pt x="91" y="48"/>
                  </a:cubicBezTo>
                  <a:cubicBezTo>
                    <a:pt x="90" y="46"/>
                    <a:pt x="91" y="45"/>
                    <a:pt x="92" y="45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2"/>
                    <a:pt x="99" y="40"/>
                    <a:pt x="98" y="39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6" y="24"/>
                    <a:pt x="85" y="23"/>
                    <a:pt x="84" y="2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112"/>
                    <a:pt x="98" y="77"/>
                  </a:cubicBezTo>
                  <a:cubicBezTo>
                    <a:pt x="101" y="76"/>
                    <a:pt x="103" y="73"/>
                    <a:pt x="101" y="7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8" name="Freeform 178"/>
            <p:cNvSpPr>
              <a:spLocks/>
            </p:cNvSpPr>
            <p:nvPr/>
          </p:nvSpPr>
          <p:spPr bwMode="auto">
            <a:xfrm>
              <a:off x="1493" y="2144"/>
              <a:ext cx="84" cy="100"/>
            </a:xfrm>
            <a:custGeom>
              <a:avLst/>
              <a:gdLst>
                <a:gd name="T0" fmla="*/ 16 w 90"/>
                <a:gd name="T1" fmla="*/ 24 h 108"/>
                <a:gd name="T2" fmla="*/ 63 w 90"/>
                <a:gd name="T3" fmla="*/ 2 h 108"/>
                <a:gd name="T4" fmla="*/ 87 w 90"/>
                <a:gd name="T5" fmla="*/ 13 h 108"/>
                <a:gd name="T6" fmla="*/ 67 w 90"/>
                <a:gd name="T7" fmla="*/ 32 h 108"/>
                <a:gd name="T8" fmla="*/ 57 w 90"/>
                <a:gd name="T9" fmla="*/ 34 h 108"/>
                <a:gd name="T10" fmla="*/ 53 w 90"/>
                <a:gd name="T11" fmla="*/ 43 h 108"/>
                <a:gd name="T12" fmla="*/ 63 w 90"/>
                <a:gd name="T13" fmla="*/ 64 h 108"/>
                <a:gd name="T14" fmla="*/ 58 w 90"/>
                <a:gd name="T15" fmla="*/ 67 h 108"/>
                <a:gd name="T16" fmla="*/ 55 w 90"/>
                <a:gd name="T17" fmla="*/ 67 h 108"/>
                <a:gd name="T18" fmla="*/ 39 w 90"/>
                <a:gd name="T19" fmla="*/ 60 h 108"/>
                <a:gd name="T20" fmla="*/ 39 w 90"/>
                <a:gd name="T21" fmla="*/ 76 h 108"/>
                <a:gd name="T22" fmla="*/ 49 w 90"/>
                <a:gd name="T23" fmla="*/ 85 h 108"/>
                <a:gd name="T24" fmla="*/ 41 w 90"/>
                <a:gd name="T25" fmla="*/ 108 h 108"/>
                <a:gd name="T26" fmla="*/ 8 w 90"/>
                <a:gd name="T27" fmla="*/ 78 h 108"/>
                <a:gd name="T28" fmla="*/ 9 w 90"/>
                <a:gd name="T29" fmla="*/ 33 h 108"/>
                <a:gd name="T30" fmla="*/ 16 w 90"/>
                <a:gd name="T31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108">
                  <a:moveTo>
                    <a:pt x="16" y="24"/>
                  </a:moveTo>
                  <a:cubicBezTo>
                    <a:pt x="26" y="15"/>
                    <a:pt x="44" y="6"/>
                    <a:pt x="63" y="2"/>
                  </a:cubicBezTo>
                  <a:cubicBezTo>
                    <a:pt x="74" y="0"/>
                    <a:pt x="85" y="2"/>
                    <a:pt x="87" y="13"/>
                  </a:cubicBezTo>
                  <a:cubicBezTo>
                    <a:pt x="90" y="28"/>
                    <a:pt x="74" y="31"/>
                    <a:pt x="67" y="32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4" y="35"/>
                    <a:pt x="51" y="39"/>
                    <a:pt x="53" y="4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8"/>
                    <a:pt x="56" y="68"/>
                    <a:pt x="55" y="67"/>
                  </a:cubicBezTo>
                  <a:cubicBezTo>
                    <a:pt x="52" y="63"/>
                    <a:pt x="46" y="56"/>
                    <a:pt x="39" y="60"/>
                  </a:cubicBezTo>
                  <a:cubicBezTo>
                    <a:pt x="32" y="65"/>
                    <a:pt x="35" y="72"/>
                    <a:pt x="39" y="76"/>
                  </a:cubicBezTo>
                  <a:cubicBezTo>
                    <a:pt x="43" y="79"/>
                    <a:pt x="48" y="80"/>
                    <a:pt x="49" y="85"/>
                  </a:cubicBezTo>
                  <a:cubicBezTo>
                    <a:pt x="50" y="87"/>
                    <a:pt x="55" y="101"/>
                    <a:pt x="41" y="108"/>
                  </a:cubicBezTo>
                  <a:cubicBezTo>
                    <a:pt x="23" y="102"/>
                    <a:pt x="13" y="89"/>
                    <a:pt x="8" y="78"/>
                  </a:cubicBezTo>
                  <a:cubicBezTo>
                    <a:pt x="0" y="64"/>
                    <a:pt x="1" y="47"/>
                    <a:pt x="9" y="33"/>
                  </a:cubicBezTo>
                  <a:cubicBezTo>
                    <a:pt x="11" y="29"/>
                    <a:pt x="13" y="26"/>
                    <a:pt x="16" y="24"/>
                  </a:cubicBezTo>
                  <a:close/>
                </a:path>
              </a:pathLst>
            </a:custGeom>
            <a:solidFill>
              <a:srgbClr val="301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9" name="Freeform 179"/>
            <p:cNvSpPr>
              <a:spLocks/>
            </p:cNvSpPr>
            <p:nvPr/>
          </p:nvSpPr>
          <p:spPr bwMode="auto">
            <a:xfrm>
              <a:off x="1566" y="2191"/>
              <a:ext cx="6" cy="6"/>
            </a:xfrm>
            <a:custGeom>
              <a:avLst/>
              <a:gdLst>
                <a:gd name="T0" fmla="*/ 7 w 7"/>
                <a:gd name="T1" fmla="*/ 2 h 6"/>
                <a:gd name="T2" fmla="*/ 4 w 7"/>
                <a:gd name="T3" fmla="*/ 6 h 6"/>
                <a:gd name="T4" fmla="*/ 1 w 7"/>
                <a:gd name="T5" fmla="*/ 3 h 6"/>
                <a:gd name="T6" fmla="*/ 3 w 7"/>
                <a:gd name="T7" fmla="*/ 0 h 6"/>
                <a:gd name="T8" fmla="*/ 7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2"/>
                  </a:moveTo>
                  <a:cubicBezTo>
                    <a:pt x="7" y="4"/>
                    <a:pt x="6" y="5"/>
                    <a:pt x="4" y="6"/>
                  </a:cubicBezTo>
                  <a:cubicBezTo>
                    <a:pt x="3" y="6"/>
                    <a:pt x="1" y="5"/>
                    <a:pt x="1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0" name="Freeform 180"/>
            <p:cNvSpPr>
              <a:spLocks/>
            </p:cNvSpPr>
            <p:nvPr/>
          </p:nvSpPr>
          <p:spPr bwMode="auto">
            <a:xfrm>
              <a:off x="1542" y="2270"/>
              <a:ext cx="39" cy="149"/>
            </a:xfrm>
            <a:custGeom>
              <a:avLst/>
              <a:gdLst>
                <a:gd name="T0" fmla="*/ 7 w 39"/>
                <a:gd name="T1" fmla="*/ 14 h 149"/>
                <a:gd name="T2" fmla="*/ 0 w 39"/>
                <a:gd name="T3" fmla="*/ 149 h 149"/>
                <a:gd name="T4" fmla="*/ 21 w 39"/>
                <a:gd name="T5" fmla="*/ 65 h 149"/>
                <a:gd name="T6" fmla="*/ 39 w 39"/>
                <a:gd name="T7" fmla="*/ 6 h 149"/>
                <a:gd name="T8" fmla="*/ 37 w 39"/>
                <a:gd name="T9" fmla="*/ 0 h 149"/>
                <a:gd name="T10" fmla="*/ 7 w 39"/>
                <a:gd name="T11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49">
                  <a:moveTo>
                    <a:pt x="7" y="14"/>
                  </a:moveTo>
                  <a:lnTo>
                    <a:pt x="0" y="149"/>
                  </a:lnTo>
                  <a:lnTo>
                    <a:pt x="21" y="65"/>
                  </a:lnTo>
                  <a:lnTo>
                    <a:pt x="39" y="6"/>
                  </a:lnTo>
                  <a:lnTo>
                    <a:pt x="37" y="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1" name="Freeform 181"/>
            <p:cNvSpPr>
              <a:spLocks/>
            </p:cNvSpPr>
            <p:nvPr/>
          </p:nvSpPr>
          <p:spPr bwMode="auto">
            <a:xfrm>
              <a:off x="1519" y="2265"/>
              <a:ext cx="30" cy="154"/>
            </a:xfrm>
            <a:custGeom>
              <a:avLst/>
              <a:gdLst>
                <a:gd name="T0" fmla="*/ 30 w 30"/>
                <a:gd name="T1" fmla="*/ 19 h 154"/>
                <a:gd name="T2" fmla="*/ 23 w 30"/>
                <a:gd name="T3" fmla="*/ 154 h 154"/>
                <a:gd name="T4" fmla="*/ 8 w 30"/>
                <a:gd name="T5" fmla="*/ 71 h 154"/>
                <a:gd name="T6" fmla="*/ 0 w 30"/>
                <a:gd name="T7" fmla="*/ 6 h 154"/>
                <a:gd name="T8" fmla="*/ 3 w 30"/>
                <a:gd name="T9" fmla="*/ 0 h 154"/>
                <a:gd name="T10" fmla="*/ 30 w 30"/>
                <a:gd name="T11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54">
                  <a:moveTo>
                    <a:pt x="30" y="19"/>
                  </a:moveTo>
                  <a:lnTo>
                    <a:pt x="23" y="154"/>
                  </a:lnTo>
                  <a:lnTo>
                    <a:pt x="8" y="71"/>
                  </a:lnTo>
                  <a:lnTo>
                    <a:pt x="0" y="6"/>
                  </a:lnTo>
                  <a:lnTo>
                    <a:pt x="3" y="0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2" name="Freeform 182"/>
            <p:cNvSpPr>
              <a:spLocks/>
            </p:cNvSpPr>
            <p:nvPr/>
          </p:nvSpPr>
          <p:spPr bwMode="auto">
            <a:xfrm>
              <a:off x="1522" y="2257"/>
              <a:ext cx="27" cy="38"/>
            </a:xfrm>
            <a:custGeom>
              <a:avLst/>
              <a:gdLst>
                <a:gd name="T0" fmla="*/ 27 w 27"/>
                <a:gd name="T1" fmla="*/ 27 h 38"/>
                <a:gd name="T2" fmla="*/ 7 w 27"/>
                <a:gd name="T3" fmla="*/ 0 h 38"/>
                <a:gd name="T4" fmla="*/ 0 w 27"/>
                <a:gd name="T5" fmla="*/ 8 h 38"/>
                <a:gd name="T6" fmla="*/ 4 w 27"/>
                <a:gd name="T7" fmla="*/ 38 h 38"/>
                <a:gd name="T8" fmla="*/ 21 w 27"/>
                <a:gd name="T9" fmla="*/ 23 h 38"/>
                <a:gd name="T10" fmla="*/ 27 w 27"/>
                <a:gd name="T11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8">
                  <a:moveTo>
                    <a:pt x="27" y="27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4" y="38"/>
                  </a:lnTo>
                  <a:lnTo>
                    <a:pt x="21" y="23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3" name="Freeform 183"/>
            <p:cNvSpPr>
              <a:spLocks/>
            </p:cNvSpPr>
            <p:nvPr/>
          </p:nvSpPr>
          <p:spPr bwMode="auto">
            <a:xfrm>
              <a:off x="1549" y="2261"/>
              <a:ext cx="31" cy="38"/>
            </a:xfrm>
            <a:custGeom>
              <a:avLst/>
              <a:gdLst>
                <a:gd name="T0" fmla="*/ 0 w 31"/>
                <a:gd name="T1" fmla="*/ 23 h 38"/>
                <a:gd name="T2" fmla="*/ 24 w 31"/>
                <a:gd name="T3" fmla="*/ 0 h 38"/>
                <a:gd name="T4" fmla="*/ 31 w 31"/>
                <a:gd name="T5" fmla="*/ 9 h 38"/>
                <a:gd name="T6" fmla="*/ 20 w 31"/>
                <a:gd name="T7" fmla="*/ 38 h 38"/>
                <a:gd name="T8" fmla="*/ 6 w 31"/>
                <a:gd name="T9" fmla="*/ 20 h 38"/>
                <a:gd name="T10" fmla="*/ 0 w 31"/>
                <a:gd name="T11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8">
                  <a:moveTo>
                    <a:pt x="0" y="23"/>
                  </a:moveTo>
                  <a:lnTo>
                    <a:pt x="24" y="0"/>
                  </a:lnTo>
                  <a:lnTo>
                    <a:pt x="31" y="9"/>
                  </a:lnTo>
                  <a:lnTo>
                    <a:pt x="20" y="38"/>
                  </a:lnTo>
                  <a:lnTo>
                    <a:pt x="6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4" name="Freeform 184"/>
            <p:cNvSpPr>
              <a:spLocks/>
            </p:cNvSpPr>
            <p:nvPr/>
          </p:nvSpPr>
          <p:spPr bwMode="auto">
            <a:xfrm>
              <a:off x="1541" y="2280"/>
              <a:ext cx="16" cy="14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2 h 14"/>
                <a:gd name="T4" fmla="*/ 4 w 16"/>
                <a:gd name="T5" fmla="*/ 14 h 14"/>
                <a:gd name="T6" fmla="*/ 10 w 16"/>
                <a:gd name="T7" fmla="*/ 14 h 14"/>
                <a:gd name="T8" fmla="*/ 16 w 16"/>
                <a:gd name="T9" fmla="*/ 4 h 14"/>
                <a:gd name="T10" fmla="*/ 14 w 16"/>
                <a:gd name="T11" fmla="*/ 2 h 14"/>
                <a:gd name="T12" fmla="*/ 2 w 1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lnTo>
                    <a:pt x="0" y="2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5" name="Freeform 185"/>
            <p:cNvSpPr>
              <a:spLocks/>
            </p:cNvSpPr>
            <p:nvPr/>
          </p:nvSpPr>
          <p:spPr bwMode="auto">
            <a:xfrm>
              <a:off x="1537" y="2294"/>
              <a:ext cx="14" cy="127"/>
            </a:xfrm>
            <a:custGeom>
              <a:avLst/>
              <a:gdLst>
                <a:gd name="T0" fmla="*/ 8 w 14"/>
                <a:gd name="T1" fmla="*/ 0 h 127"/>
                <a:gd name="T2" fmla="*/ 0 w 14"/>
                <a:gd name="T3" fmla="*/ 106 h 127"/>
                <a:gd name="T4" fmla="*/ 5 w 14"/>
                <a:gd name="T5" fmla="*/ 127 h 127"/>
                <a:gd name="T6" fmla="*/ 12 w 14"/>
                <a:gd name="T7" fmla="*/ 115 h 127"/>
                <a:gd name="T8" fmla="*/ 14 w 14"/>
                <a:gd name="T9" fmla="*/ 0 h 127"/>
                <a:gd name="T10" fmla="*/ 8 w 14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7">
                  <a:moveTo>
                    <a:pt x="8" y="0"/>
                  </a:moveTo>
                  <a:lnTo>
                    <a:pt x="0" y="106"/>
                  </a:lnTo>
                  <a:lnTo>
                    <a:pt x="5" y="127"/>
                  </a:lnTo>
                  <a:lnTo>
                    <a:pt x="12" y="115"/>
                  </a:lnTo>
                  <a:lnTo>
                    <a:pt x="1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6" name="Freeform 186"/>
            <p:cNvSpPr>
              <a:spLocks/>
            </p:cNvSpPr>
            <p:nvPr/>
          </p:nvSpPr>
          <p:spPr bwMode="auto">
            <a:xfrm>
              <a:off x="1541" y="2270"/>
              <a:ext cx="54" cy="158"/>
            </a:xfrm>
            <a:custGeom>
              <a:avLst/>
              <a:gdLst>
                <a:gd name="T0" fmla="*/ 58 w 58"/>
                <a:gd name="T1" fmla="*/ 15 h 171"/>
                <a:gd name="T2" fmla="*/ 50 w 58"/>
                <a:gd name="T3" fmla="*/ 24 h 171"/>
                <a:gd name="T4" fmla="*/ 55 w 58"/>
                <a:gd name="T5" fmla="*/ 27 h 171"/>
                <a:gd name="T6" fmla="*/ 0 w 58"/>
                <a:gd name="T7" fmla="*/ 171 h 171"/>
                <a:gd name="T8" fmla="*/ 2 w 58"/>
                <a:gd name="T9" fmla="*/ 157 h 171"/>
                <a:gd name="T10" fmla="*/ 40 w 58"/>
                <a:gd name="T11" fmla="*/ 0 h 171"/>
                <a:gd name="T12" fmla="*/ 58 w 58"/>
                <a:gd name="T13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71">
                  <a:moveTo>
                    <a:pt x="58" y="15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38" y="69"/>
                    <a:pt x="0" y="171"/>
                    <a:pt x="0" y="17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13" y="120"/>
                    <a:pt x="40" y="0"/>
                    <a:pt x="40" y="0"/>
                  </a:cubicBezTo>
                  <a:lnTo>
                    <a:pt x="58" y="15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7" name="Freeform 187"/>
            <p:cNvSpPr>
              <a:spLocks/>
            </p:cNvSpPr>
            <p:nvPr/>
          </p:nvSpPr>
          <p:spPr bwMode="auto">
            <a:xfrm>
              <a:off x="1503" y="2264"/>
              <a:ext cx="40" cy="164"/>
            </a:xfrm>
            <a:custGeom>
              <a:avLst/>
              <a:gdLst>
                <a:gd name="T0" fmla="*/ 0 w 43"/>
                <a:gd name="T1" fmla="*/ 13 h 177"/>
                <a:gd name="T2" fmla="*/ 7 w 43"/>
                <a:gd name="T3" fmla="*/ 22 h 177"/>
                <a:gd name="T4" fmla="*/ 1 w 43"/>
                <a:gd name="T5" fmla="*/ 25 h 177"/>
                <a:gd name="T6" fmla="*/ 41 w 43"/>
                <a:gd name="T7" fmla="*/ 177 h 177"/>
                <a:gd name="T8" fmla="*/ 43 w 43"/>
                <a:gd name="T9" fmla="*/ 163 h 177"/>
                <a:gd name="T10" fmla="*/ 20 w 43"/>
                <a:gd name="T11" fmla="*/ 0 h 177"/>
                <a:gd name="T12" fmla="*/ 0 w 43"/>
                <a:gd name="T13" fmla="*/ 1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77">
                  <a:moveTo>
                    <a:pt x="0" y="13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1" y="69"/>
                    <a:pt x="41" y="177"/>
                    <a:pt x="41" y="177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38" y="125"/>
                    <a:pt x="20" y="0"/>
                    <a:pt x="2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8" name="Freeform 188"/>
            <p:cNvSpPr>
              <a:spLocks/>
            </p:cNvSpPr>
            <p:nvPr/>
          </p:nvSpPr>
          <p:spPr bwMode="auto">
            <a:xfrm>
              <a:off x="1469" y="2480"/>
              <a:ext cx="127" cy="46"/>
            </a:xfrm>
            <a:custGeom>
              <a:avLst/>
              <a:gdLst>
                <a:gd name="T0" fmla="*/ 0 w 127"/>
                <a:gd name="T1" fmla="*/ 29 h 46"/>
                <a:gd name="T2" fmla="*/ 60 w 127"/>
                <a:gd name="T3" fmla="*/ 35 h 46"/>
                <a:gd name="T4" fmla="*/ 68 w 127"/>
                <a:gd name="T5" fmla="*/ 0 h 46"/>
                <a:gd name="T6" fmla="*/ 66 w 127"/>
                <a:gd name="T7" fmla="*/ 35 h 46"/>
                <a:gd name="T8" fmla="*/ 127 w 127"/>
                <a:gd name="T9" fmla="*/ 40 h 46"/>
                <a:gd name="T10" fmla="*/ 127 w 127"/>
                <a:gd name="T11" fmla="*/ 45 h 46"/>
                <a:gd name="T12" fmla="*/ 66 w 127"/>
                <a:gd name="T13" fmla="*/ 43 h 46"/>
                <a:gd name="T14" fmla="*/ 62 w 127"/>
                <a:gd name="T15" fmla="*/ 35 h 46"/>
                <a:gd name="T16" fmla="*/ 58 w 127"/>
                <a:gd name="T17" fmla="*/ 43 h 46"/>
                <a:gd name="T18" fmla="*/ 0 w 127"/>
                <a:gd name="T19" fmla="*/ 46 h 46"/>
                <a:gd name="T20" fmla="*/ 0 w 127"/>
                <a:gd name="T2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46">
                  <a:moveTo>
                    <a:pt x="0" y="29"/>
                  </a:moveTo>
                  <a:lnTo>
                    <a:pt x="60" y="35"/>
                  </a:lnTo>
                  <a:lnTo>
                    <a:pt x="68" y="0"/>
                  </a:lnTo>
                  <a:lnTo>
                    <a:pt x="66" y="35"/>
                  </a:lnTo>
                  <a:lnTo>
                    <a:pt x="127" y="40"/>
                  </a:lnTo>
                  <a:lnTo>
                    <a:pt x="127" y="45"/>
                  </a:lnTo>
                  <a:lnTo>
                    <a:pt x="66" y="43"/>
                  </a:lnTo>
                  <a:lnTo>
                    <a:pt x="62" y="35"/>
                  </a:lnTo>
                  <a:lnTo>
                    <a:pt x="58" y="43"/>
                  </a:lnTo>
                  <a:lnTo>
                    <a:pt x="0" y="4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9" name="Freeform 189"/>
            <p:cNvSpPr>
              <a:spLocks/>
            </p:cNvSpPr>
            <p:nvPr/>
          </p:nvSpPr>
          <p:spPr bwMode="auto">
            <a:xfrm>
              <a:off x="1540" y="2423"/>
              <a:ext cx="5" cy="6"/>
            </a:xfrm>
            <a:custGeom>
              <a:avLst/>
              <a:gdLst>
                <a:gd name="T0" fmla="*/ 6 w 6"/>
                <a:gd name="T1" fmla="*/ 4 h 7"/>
                <a:gd name="T2" fmla="*/ 3 w 6"/>
                <a:gd name="T3" fmla="*/ 7 h 7"/>
                <a:gd name="T4" fmla="*/ 0 w 6"/>
                <a:gd name="T5" fmla="*/ 3 h 7"/>
                <a:gd name="T6" fmla="*/ 3 w 6"/>
                <a:gd name="T7" fmla="*/ 1 h 7"/>
                <a:gd name="T8" fmla="*/ 6 w 6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6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2" y="0"/>
                    <a:pt x="3" y="1"/>
                  </a:cubicBezTo>
                  <a:cubicBezTo>
                    <a:pt x="5" y="1"/>
                    <a:pt x="6" y="2"/>
                    <a:pt x="6" y="4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0" name="Freeform 190"/>
            <p:cNvSpPr>
              <a:spLocks/>
            </p:cNvSpPr>
            <p:nvPr/>
          </p:nvSpPr>
          <p:spPr bwMode="auto">
            <a:xfrm>
              <a:off x="1536" y="2463"/>
              <a:ext cx="6" cy="5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4 w 7"/>
                <a:gd name="T7" fmla="*/ 0 h 6"/>
                <a:gd name="T8" fmla="*/ 7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1" name="Freeform 191"/>
            <p:cNvSpPr>
              <a:spLocks/>
            </p:cNvSpPr>
            <p:nvPr/>
          </p:nvSpPr>
          <p:spPr bwMode="auto">
            <a:xfrm>
              <a:off x="1568" y="2220"/>
              <a:ext cx="22" cy="11"/>
            </a:xfrm>
            <a:custGeom>
              <a:avLst/>
              <a:gdLst>
                <a:gd name="T0" fmla="*/ 19 w 23"/>
                <a:gd name="T1" fmla="*/ 0 h 12"/>
                <a:gd name="T2" fmla="*/ 0 w 23"/>
                <a:gd name="T3" fmla="*/ 8 h 12"/>
                <a:gd name="T4" fmla="*/ 23 w 23"/>
                <a:gd name="T5" fmla="*/ 8 h 12"/>
                <a:gd name="T6" fmla="*/ 19 w 2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1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0" y="12"/>
                    <a:pt x="23" y="8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2" name="Freeform 192"/>
            <p:cNvSpPr>
              <a:spLocks/>
            </p:cNvSpPr>
            <p:nvPr/>
          </p:nvSpPr>
          <p:spPr bwMode="auto">
            <a:xfrm>
              <a:off x="1568" y="2220"/>
              <a:ext cx="21" cy="10"/>
            </a:xfrm>
            <a:custGeom>
              <a:avLst/>
              <a:gdLst>
                <a:gd name="T0" fmla="*/ 19 w 22"/>
                <a:gd name="T1" fmla="*/ 0 h 11"/>
                <a:gd name="T2" fmla="*/ 0 w 22"/>
                <a:gd name="T3" fmla="*/ 8 h 11"/>
                <a:gd name="T4" fmla="*/ 22 w 22"/>
                <a:gd name="T5" fmla="*/ 6 h 11"/>
                <a:gd name="T6" fmla="*/ 19 w 22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0" y="11"/>
                    <a:pt x="22" y="6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3" name="Freeform 193"/>
            <p:cNvSpPr>
              <a:spLocks/>
            </p:cNvSpPr>
            <p:nvPr/>
          </p:nvSpPr>
          <p:spPr bwMode="auto">
            <a:xfrm>
              <a:off x="1512" y="2248"/>
              <a:ext cx="106" cy="80"/>
            </a:xfrm>
            <a:custGeom>
              <a:avLst/>
              <a:gdLst>
                <a:gd name="T0" fmla="*/ 106 w 106"/>
                <a:gd name="T1" fmla="*/ 43 h 80"/>
                <a:gd name="T2" fmla="*/ 92 w 106"/>
                <a:gd name="T3" fmla="*/ 0 h 80"/>
                <a:gd name="T4" fmla="*/ 0 w 106"/>
                <a:gd name="T5" fmla="*/ 19 h 80"/>
                <a:gd name="T6" fmla="*/ 14 w 106"/>
                <a:gd name="T7" fmla="*/ 80 h 80"/>
                <a:gd name="T8" fmla="*/ 106 w 106"/>
                <a:gd name="T9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0">
                  <a:moveTo>
                    <a:pt x="106" y="43"/>
                  </a:moveTo>
                  <a:lnTo>
                    <a:pt x="92" y="0"/>
                  </a:lnTo>
                  <a:lnTo>
                    <a:pt x="0" y="19"/>
                  </a:lnTo>
                  <a:lnTo>
                    <a:pt x="14" y="80"/>
                  </a:lnTo>
                  <a:lnTo>
                    <a:pt x="106" y="43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4" name="Freeform 194"/>
            <p:cNvSpPr>
              <a:spLocks/>
            </p:cNvSpPr>
            <p:nvPr/>
          </p:nvSpPr>
          <p:spPr bwMode="auto">
            <a:xfrm>
              <a:off x="1481" y="2263"/>
              <a:ext cx="72" cy="71"/>
            </a:xfrm>
            <a:custGeom>
              <a:avLst/>
              <a:gdLst>
                <a:gd name="T0" fmla="*/ 49 w 77"/>
                <a:gd name="T1" fmla="*/ 70 h 76"/>
                <a:gd name="T2" fmla="*/ 6 w 77"/>
                <a:gd name="T3" fmla="*/ 48 h 76"/>
                <a:gd name="T4" fmla="*/ 28 w 77"/>
                <a:gd name="T5" fmla="*/ 5 h 76"/>
                <a:gd name="T6" fmla="*/ 71 w 77"/>
                <a:gd name="T7" fmla="*/ 28 h 76"/>
                <a:gd name="T8" fmla="*/ 49 w 77"/>
                <a:gd name="T9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49" y="70"/>
                  </a:moveTo>
                  <a:cubicBezTo>
                    <a:pt x="31" y="76"/>
                    <a:pt x="12" y="66"/>
                    <a:pt x="6" y="48"/>
                  </a:cubicBezTo>
                  <a:cubicBezTo>
                    <a:pt x="0" y="30"/>
                    <a:pt x="10" y="11"/>
                    <a:pt x="28" y="5"/>
                  </a:cubicBezTo>
                  <a:cubicBezTo>
                    <a:pt x="46" y="0"/>
                    <a:pt x="65" y="10"/>
                    <a:pt x="71" y="28"/>
                  </a:cubicBezTo>
                  <a:cubicBezTo>
                    <a:pt x="77" y="46"/>
                    <a:pt x="67" y="65"/>
                    <a:pt x="49" y="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5" name="Freeform 195"/>
            <p:cNvSpPr>
              <a:spLocks/>
            </p:cNvSpPr>
            <p:nvPr/>
          </p:nvSpPr>
          <p:spPr bwMode="auto">
            <a:xfrm>
              <a:off x="1636" y="2114"/>
              <a:ext cx="68" cy="93"/>
            </a:xfrm>
            <a:custGeom>
              <a:avLst/>
              <a:gdLst>
                <a:gd name="T0" fmla="*/ 51 w 73"/>
                <a:gd name="T1" fmla="*/ 74 h 100"/>
                <a:gd name="T2" fmla="*/ 71 w 73"/>
                <a:gd name="T3" fmla="*/ 33 h 100"/>
                <a:gd name="T4" fmla="*/ 66 w 73"/>
                <a:gd name="T5" fmla="*/ 22 h 100"/>
                <a:gd name="T6" fmla="*/ 61 w 73"/>
                <a:gd name="T7" fmla="*/ 9 h 100"/>
                <a:gd name="T8" fmla="*/ 56 w 73"/>
                <a:gd name="T9" fmla="*/ 0 h 100"/>
                <a:gd name="T10" fmla="*/ 52 w 73"/>
                <a:gd name="T11" fmla="*/ 9 h 100"/>
                <a:gd name="T12" fmla="*/ 43 w 73"/>
                <a:gd name="T13" fmla="*/ 15 h 100"/>
                <a:gd name="T14" fmla="*/ 38 w 73"/>
                <a:gd name="T15" fmla="*/ 26 h 100"/>
                <a:gd name="T16" fmla="*/ 29 w 73"/>
                <a:gd name="T17" fmla="*/ 17 h 100"/>
                <a:gd name="T18" fmla="*/ 26 w 73"/>
                <a:gd name="T19" fmla="*/ 48 h 100"/>
                <a:gd name="T20" fmla="*/ 26 w 73"/>
                <a:gd name="T21" fmla="*/ 54 h 100"/>
                <a:gd name="T22" fmla="*/ 0 w 73"/>
                <a:gd name="T23" fmla="*/ 94 h 100"/>
                <a:gd name="T24" fmla="*/ 35 w 73"/>
                <a:gd name="T25" fmla="*/ 100 h 100"/>
                <a:gd name="T26" fmla="*/ 51 w 73"/>
                <a:gd name="T27" fmla="*/ 7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00">
                  <a:moveTo>
                    <a:pt x="51" y="74"/>
                  </a:moveTo>
                  <a:cubicBezTo>
                    <a:pt x="65" y="59"/>
                    <a:pt x="67" y="51"/>
                    <a:pt x="71" y="33"/>
                  </a:cubicBezTo>
                  <a:cubicBezTo>
                    <a:pt x="73" y="22"/>
                    <a:pt x="70" y="18"/>
                    <a:pt x="66" y="22"/>
                  </a:cubicBezTo>
                  <a:cubicBezTo>
                    <a:pt x="71" y="12"/>
                    <a:pt x="64" y="3"/>
                    <a:pt x="61" y="9"/>
                  </a:cubicBezTo>
                  <a:cubicBezTo>
                    <a:pt x="61" y="7"/>
                    <a:pt x="60" y="1"/>
                    <a:pt x="56" y="0"/>
                  </a:cubicBezTo>
                  <a:cubicBezTo>
                    <a:pt x="53" y="0"/>
                    <a:pt x="52" y="6"/>
                    <a:pt x="52" y="9"/>
                  </a:cubicBezTo>
                  <a:cubicBezTo>
                    <a:pt x="49" y="6"/>
                    <a:pt x="44" y="6"/>
                    <a:pt x="43" y="15"/>
                  </a:cubicBezTo>
                  <a:cubicBezTo>
                    <a:pt x="42" y="22"/>
                    <a:pt x="38" y="26"/>
                    <a:pt x="38" y="26"/>
                  </a:cubicBezTo>
                  <a:cubicBezTo>
                    <a:pt x="37" y="18"/>
                    <a:pt x="33" y="15"/>
                    <a:pt x="29" y="17"/>
                  </a:cubicBezTo>
                  <a:cubicBezTo>
                    <a:pt x="29" y="25"/>
                    <a:pt x="26" y="37"/>
                    <a:pt x="26" y="48"/>
                  </a:cubicBezTo>
                  <a:cubicBezTo>
                    <a:pt x="26" y="50"/>
                    <a:pt x="26" y="52"/>
                    <a:pt x="26" y="5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5" y="100"/>
                    <a:pt x="35" y="100"/>
                    <a:pt x="35" y="100"/>
                  </a:cubicBezTo>
                  <a:lnTo>
                    <a:pt x="51" y="74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6" name="Freeform 196"/>
            <p:cNvSpPr>
              <a:spLocks/>
            </p:cNvSpPr>
            <p:nvPr/>
          </p:nvSpPr>
          <p:spPr bwMode="auto">
            <a:xfrm>
              <a:off x="1585" y="2241"/>
              <a:ext cx="53" cy="53"/>
            </a:xfrm>
            <a:custGeom>
              <a:avLst/>
              <a:gdLst>
                <a:gd name="T0" fmla="*/ 8 w 57"/>
                <a:gd name="T1" fmla="*/ 15 h 57"/>
                <a:gd name="T2" fmla="*/ 42 w 57"/>
                <a:gd name="T3" fmla="*/ 8 h 57"/>
                <a:gd name="T4" fmla="*/ 49 w 57"/>
                <a:gd name="T5" fmla="*/ 42 h 57"/>
                <a:gd name="T6" fmla="*/ 15 w 57"/>
                <a:gd name="T7" fmla="*/ 49 h 57"/>
                <a:gd name="T8" fmla="*/ 8 w 57"/>
                <a:gd name="T9" fmla="*/ 1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8" y="15"/>
                  </a:moveTo>
                  <a:cubicBezTo>
                    <a:pt x="15" y="4"/>
                    <a:pt x="31" y="0"/>
                    <a:pt x="42" y="8"/>
                  </a:cubicBezTo>
                  <a:cubicBezTo>
                    <a:pt x="53" y="15"/>
                    <a:pt x="57" y="31"/>
                    <a:pt x="49" y="42"/>
                  </a:cubicBezTo>
                  <a:cubicBezTo>
                    <a:pt x="42" y="53"/>
                    <a:pt x="26" y="57"/>
                    <a:pt x="15" y="49"/>
                  </a:cubicBezTo>
                  <a:cubicBezTo>
                    <a:pt x="3" y="42"/>
                    <a:pt x="0" y="26"/>
                    <a:pt x="8" y="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7" name="Freeform 197"/>
            <p:cNvSpPr>
              <a:spLocks/>
            </p:cNvSpPr>
            <p:nvPr/>
          </p:nvSpPr>
          <p:spPr bwMode="auto">
            <a:xfrm>
              <a:off x="1593" y="2185"/>
              <a:ext cx="83" cy="95"/>
            </a:xfrm>
            <a:custGeom>
              <a:avLst/>
              <a:gdLst>
                <a:gd name="T0" fmla="*/ 83 w 83"/>
                <a:gd name="T1" fmla="*/ 21 h 95"/>
                <a:gd name="T2" fmla="*/ 50 w 83"/>
                <a:gd name="T3" fmla="*/ 0 h 95"/>
                <a:gd name="T4" fmla="*/ 0 w 83"/>
                <a:gd name="T5" fmla="*/ 70 h 95"/>
                <a:gd name="T6" fmla="*/ 38 w 83"/>
                <a:gd name="T7" fmla="*/ 95 h 95"/>
                <a:gd name="T8" fmla="*/ 83 w 83"/>
                <a:gd name="T9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95">
                  <a:moveTo>
                    <a:pt x="83" y="21"/>
                  </a:moveTo>
                  <a:lnTo>
                    <a:pt x="50" y="0"/>
                  </a:lnTo>
                  <a:lnTo>
                    <a:pt x="0" y="70"/>
                  </a:lnTo>
                  <a:lnTo>
                    <a:pt x="38" y="95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8" name="Freeform 198"/>
            <p:cNvSpPr>
              <a:spLocks/>
            </p:cNvSpPr>
            <p:nvPr/>
          </p:nvSpPr>
          <p:spPr bwMode="auto">
            <a:xfrm>
              <a:off x="1644" y="2176"/>
              <a:ext cx="37" cy="30"/>
            </a:xfrm>
            <a:custGeom>
              <a:avLst/>
              <a:gdLst>
                <a:gd name="T0" fmla="*/ 37 w 37"/>
                <a:gd name="T1" fmla="*/ 21 h 30"/>
                <a:gd name="T2" fmla="*/ 6 w 37"/>
                <a:gd name="T3" fmla="*/ 0 h 30"/>
                <a:gd name="T4" fmla="*/ 0 w 37"/>
                <a:gd name="T5" fmla="*/ 9 h 30"/>
                <a:gd name="T6" fmla="*/ 31 w 37"/>
                <a:gd name="T7" fmla="*/ 30 h 30"/>
                <a:gd name="T8" fmla="*/ 37 w 37"/>
                <a:gd name="T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37" y="21"/>
                  </a:moveTo>
                  <a:lnTo>
                    <a:pt x="6" y="0"/>
                  </a:lnTo>
                  <a:lnTo>
                    <a:pt x="0" y="9"/>
                  </a:lnTo>
                  <a:lnTo>
                    <a:pt x="31" y="3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</p:grpSp>
      <p:graphicFrame>
        <p:nvGraphicFramePr>
          <p:cNvPr id="209" name="Diagram 208"/>
          <p:cNvGraphicFramePr/>
          <p:nvPr/>
        </p:nvGraphicFramePr>
        <p:xfrm>
          <a:off x="1836237" y="1225722"/>
          <a:ext cx="11139554" cy="552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64726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C7B8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B2B Enterprise Messaging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Integration Account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209" name="Diagram 208"/>
          <p:cNvGraphicFramePr/>
          <p:nvPr/>
        </p:nvGraphicFramePr>
        <p:xfrm>
          <a:off x="4079044" y="1204128"/>
          <a:ext cx="7571884" cy="552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0" name="Picture 2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66" y="2756682"/>
            <a:ext cx="3461647" cy="20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216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 Integrate 2017  -  Read-Only" id="{C111CC07-8055-402B-84C1-F71CB1CED33F}" vid="{67A9A0F9-D3AE-4AF2-90E4-55B4FEA8C29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1224</Words>
  <Application>Microsoft Macintosh PowerPoint</Application>
  <PresentationFormat>Panorámica</PresentationFormat>
  <Paragraphs>330</Paragraphs>
  <Slides>23</Slides>
  <Notes>15</Notes>
  <HiddenSlides>2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Segoe UI</vt:lpstr>
      <vt:lpstr>Segoe UI Light</vt:lpstr>
      <vt:lpstr>Segoe UI Semibold</vt:lpstr>
      <vt:lpstr>Segoe UI Semilight</vt:lpstr>
      <vt:lpstr>Trebuchet MS</vt:lpstr>
      <vt:lpstr>Wingdings</vt:lpstr>
      <vt:lpstr>Tema de Office</vt:lpstr>
      <vt:lpstr>5-50111_Build 2017_LIGHT GRAY TEMPLATE</vt:lpstr>
      <vt:lpstr>Presentación de PowerPoint</vt:lpstr>
      <vt:lpstr>Sponsors</vt:lpstr>
      <vt:lpstr>Presentación de PowerPoint</vt:lpstr>
      <vt:lpstr>Pizza as a Service</vt:lpstr>
      <vt:lpstr>Presentación de PowerPoint</vt:lpstr>
      <vt:lpstr>Introducing Azure Logic Apps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Built-in API Connectors</vt:lpstr>
      <vt:lpstr>Logic Apps connects everything</vt:lpstr>
      <vt:lpstr>Logic apps for orchestration across API apps</vt:lpstr>
      <vt:lpstr>Control flow</vt:lpstr>
      <vt:lpstr>Repeating</vt:lpstr>
      <vt:lpstr>Conditionals</vt:lpstr>
      <vt:lpstr>Demo</vt:lpstr>
      <vt:lpstr>Q&amp;A</vt:lpstr>
      <vt:lpstr>Agradecimientos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Manuel Sanchez Rodriguez</cp:lastModifiedBy>
  <cp:revision>1</cp:revision>
  <dcterms:created xsi:type="dcterms:W3CDTF">2019-03-05T19:53:45Z</dcterms:created>
  <dcterms:modified xsi:type="dcterms:W3CDTF">2020-03-07T11:36:02Z</dcterms:modified>
</cp:coreProperties>
</file>