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1623" r:id="rId4"/>
    <p:sldId id="293" r:id="rId5"/>
    <p:sldId id="1611" r:id="rId6"/>
    <p:sldId id="1612" r:id="rId7"/>
    <p:sldId id="1633" r:id="rId8"/>
    <p:sldId id="1634" r:id="rId9"/>
    <p:sldId id="1635" r:id="rId10"/>
    <p:sldId id="1637" r:id="rId11"/>
    <p:sldId id="1638" r:id="rId12"/>
    <p:sldId id="1639" r:id="rId13"/>
    <p:sldId id="1636" r:id="rId14"/>
    <p:sldId id="1642" r:id="rId15"/>
    <p:sldId id="1641" r:id="rId16"/>
  </p:sldIdLst>
  <p:sldSz cx="12192000" cy="6858000"/>
  <p:notesSz cx="6858000" cy="9144000"/>
  <p:custDataLst>
    <p:tags r:id="rId18"/>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97AC84-1DAE-4C05-9FAC-AFB9E72B8A0A}">
          <p14:sldIdLst>
            <p14:sldId id="256"/>
            <p14:sldId id="258"/>
            <p14:sldId id="1623"/>
            <p14:sldId id="293"/>
            <p14:sldId id="1611"/>
            <p14:sldId id="1612"/>
            <p14:sldId id="1633"/>
            <p14:sldId id="1634"/>
            <p14:sldId id="1635"/>
            <p14:sldId id="1637"/>
            <p14:sldId id="1638"/>
            <p14:sldId id="1639"/>
            <p14:sldId id="1636"/>
            <p14:sldId id="1642"/>
            <p14:sldId id="16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192"/>
    <a:srgbClr val="FEFFFF"/>
    <a:srgbClr val="F8F9FA"/>
    <a:srgbClr val="FFFEFF"/>
    <a:srgbClr val="561B64"/>
    <a:srgbClr val="333333"/>
    <a:srgbClr val="82D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6"/>
    <p:restoredTop sz="71355" autoAdjust="0"/>
  </p:normalViewPr>
  <p:slideViewPr>
    <p:cSldViewPr snapToGrid="0">
      <p:cViewPr>
        <p:scale>
          <a:sx n="84" d="100"/>
          <a:sy n="84" d="100"/>
        </p:scale>
        <p:origin x="6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FF663-7E36-284F-93AD-25D19950C905}" type="datetimeFigureOut">
              <a:rPr lang="es-ES_tradnl" smtClean="0"/>
              <a:t>08/02/2020</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1BD0E-354B-C440-9698-83F7F74945AC}" type="slidenum">
              <a:rPr lang="es-ES_tradnl" smtClean="0"/>
              <a:t>‹#›</a:t>
            </a:fld>
            <a:endParaRPr lang="es-ES_tradnl"/>
          </a:p>
        </p:txBody>
      </p:sp>
    </p:spTree>
    <p:extLst>
      <p:ext uri="{BB962C8B-B14F-4D97-AF65-F5344CB8AC3E}">
        <p14:creationId xmlns:p14="http://schemas.microsoft.com/office/powerpoint/2010/main" val="305637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dapr/docs/blob/master/concepts/README.m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dapr/docs/blob/master/concepts/README.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apr/docs/blob/master/concepts/README.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dapr/docs/blob/master/getting-started/environment-setup.md#prerequisit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dapr/docs/blob/master/overview.md#running-dapr-on-a-local-developer-machine-in-standalone-mod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01BD0E-354B-C440-9698-83F7F74945AC}" type="slidenum">
              <a:rPr lang="es-ES_tradnl" smtClean="0"/>
              <a:t>1</a:t>
            </a:fld>
            <a:endParaRPr lang="es-ES_tradnl"/>
          </a:p>
        </p:txBody>
      </p:sp>
    </p:spTree>
    <p:extLst>
      <p:ext uri="{BB962C8B-B14F-4D97-AF65-F5344CB8AC3E}">
        <p14:creationId xmlns:p14="http://schemas.microsoft.com/office/powerpoint/2010/main" val="1381195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https://github.com/dapr/docs/blob/master/concepts/README.md</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10</a:t>
            </a:fld>
            <a:endParaRPr lang="es-ES_tradnl"/>
          </a:p>
        </p:txBody>
      </p:sp>
    </p:spTree>
    <p:extLst>
      <p:ext uri="{BB962C8B-B14F-4D97-AF65-F5344CB8AC3E}">
        <p14:creationId xmlns:p14="http://schemas.microsoft.com/office/powerpoint/2010/main" val="3806300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https://github.com/dapr/docs/blob/master/concepts/README.md</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11</a:t>
            </a:fld>
            <a:endParaRPr lang="es-ES_tradnl"/>
          </a:p>
        </p:txBody>
      </p:sp>
    </p:spTree>
    <p:extLst>
      <p:ext uri="{BB962C8B-B14F-4D97-AF65-F5344CB8AC3E}">
        <p14:creationId xmlns:p14="http://schemas.microsoft.com/office/powerpoint/2010/main" val="316781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https://github.com/dapr/docs/blob/master/concepts/README.md</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12</a:t>
            </a:fld>
            <a:endParaRPr lang="es-ES_tradnl"/>
          </a:p>
        </p:txBody>
      </p:sp>
    </p:spTree>
    <p:extLst>
      <p:ext uri="{BB962C8B-B14F-4D97-AF65-F5344CB8AC3E}">
        <p14:creationId xmlns:p14="http://schemas.microsoft.com/office/powerpoint/2010/main" val="49950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https://github.com/dapr/docs/blob/master/getting-started/environment-setup.md#prerequisites</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13</a:t>
            </a:fld>
            <a:endParaRPr lang="es-ES_tradnl"/>
          </a:p>
        </p:txBody>
      </p:sp>
    </p:spTree>
    <p:extLst>
      <p:ext uri="{BB962C8B-B14F-4D97-AF65-F5344CB8AC3E}">
        <p14:creationId xmlns:p14="http://schemas.microsoft.com/office/powerpoint/2010/main" val="2063363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01BD0E-354B-C440-9698-83F7F74945AC}"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_trad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6673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01BD0E-354B-C440-9698-83F7F74945AC}"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_trad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631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QUE</a:t>
            </a:r>
            <a:r>
              <a:rPr lang="es-ES" baseline="0" dirty="0"/>
              <a:t> QUIERO QUE CONSIGAMOS HOY? </a:t>
            </a:r>
          </a:p>
        </p:txBody>
      </p:sp>
      <p:sp>
        <p:nvSpPr>
          <p:cNvPr id="4" name="Slide Number Placeholder 3"/>
          <p:cNvSpPr>
            <a:spLocks noGrp="1"/>
          </p:cNvSpPr>
          <p:nvPr>
            <p:ph type="sldNum" sz="quarter" idx="10"/>
          </p:nvPr>
        </p:nvSpPr>
        <p:spPr/>
        <p:txBody>
          <a:bodyPr/>
          <a:lstStyle/>
          <a:p>
            <a:fld id="{5201BD0E-354B-C440-9698-83F7F74945AC}" type="slidenum">
              <a:rPr lang="es-ES_tradnl" smtClean="0"/>
              <a:t>2</a:t>
            </a:fld>
            <a:endParaRPr lang="es-ES_tradnl"/>
          </a:p>
        </p:txBody>
      </p:sp>
    </p:spTree>
    <p:extLst>
      <p:ext uri="{BB962C8B-B14F-4D97-AF65-F5344CB8AC3E}">
        <p14:creationId xmlns:p14="http://schemas.microsoft.com/office/powerpoint/2010/main" val="35989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AHORA VAMOS</a:t>
            </a:r>
            <a:r>
              <a:rPr lang="en-GB" baseline="0" dirty="0"/>
              <a:t> A VER LO QUE SUCEDE EN EL MUNDILLO DE LOS PALABROS COMO MICROSERVICIOS Y CONTENEDORES. </a:t>
            </a:r>
          </a:p>
          <a:p>
            <a:endParaRPr lang="en-GB" baseline="0" dirty="0"/>
          </a:p>
          <a:p>
            <a:r>
              <a:rPr lang="en-GB" baseline="0" dirty="0"/>
              <a:t>LAS SOLUCIONES BASADAS DIRECTAMENTE EN EL KEYVAULT SECRET MANAGER ACOPLAN DIRECTAMENTE NUESTAR APLICACION CON ESA SOLUCION Y CON AZURE</a:t>
            </a:r>
          </a:p>
          <a:p>
            <a:endParaRPr lang="en-GB" baseline="0" dirty="0"/>
          </a:p>
          <a:p>
            <a:r>
              <a:rPr lang="en-GB" baseline="0" dirty="0"/>
              <a:t>LO QUE IMPLICA QUE NO CUMPLIMOS CON UNOS DE LOS FACTORES DE APOSTAR POR LA NEUTRALIDAD RESPECTO AL VENDOR. </a:t>
            </a:r>
          </a:p>
          <a:p>
            <a:endParaRPr lang="en-GB" baseline="0" dirty="0"/>
          </a:p>
          <a:p>
            <a:r>
              <a:rPr lang="en-GB" baseline="0" dirty="0"/>
              <a:t>Y CREEDME MUCHOS DE MIS CLIENTES SE PREOCUPAN POR ESTO.</a:t>
            </a:r>
            <a:endParaRPr lang="en-GB" dirty="0">
              <a:hlinkClick r:id=""/>
            </a:endParaRPr>
          </a:p>
          <a:p>
            <a:endParaRPr lang="en-GB" dirty="0">
              <a:hlinkClick r:id=""/>
            </a:endParaRPr>
          </a:p>
          <a:p>
            <a:r>
              <a:rPr lang="en-GB" dirty="0">
                <a:hlinkClick r:id=""/>
              </a:rPr>
              <a:t>https://openmicroservices.org/</a:t>
            </a:r>
            <a:endParaRPr lang="en-GB" dirty="0"/>
          </a:p>
        </p:txBody>
      </p:sp>
      <p:sp>
        <p:nvSpPr>
          <p:cNvPr id="4" name="Slide Number Placeholder 3"/>
          <p:cNvSpPr>
            <a:spLocks noGrp="1"/>
          </p:cNvSpPr>
          <p:nvPr>
            <p:ph type="sldNum" sz="quarter" idx="5"/>
          </p:nvPr>
        </p:nvSpPr>
        <p:spPr/>
        <p:txBody>
          <a:bodyPr/>
          <a:lstStyle/>
          <a:p>
            <a:fld id="{1AB6DC15-436E-46C0-AF4D-477E904930C5}" type="slidenum">
              <a:rPr lang="en-GB" smtClean="0"/>
              <a:t>3</a:t>
            </a:fld>
            <a:endParaRPr lang="en-GB"/>
          </a:p>
        </p:txBody>
      </p:sp>
    </p:spTree>
    <p:extLst>
      <p:ext uri="{BB962C8B-B14F-4D97-AF65-F5344CB8AC3E}">
        <p14:creationId xmlns:p14="http://schemas.microsoft.com/office/powerpoint/2010/main" val="114113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4</a:t>
            </a:fld>
            <a:endParaRPr lang="es-ES_tradnl"/>
          </a:p>
        </p:txBody>
      </p:sp>
    </p:spTree>
    <p:extLst>
      <p:ext uri="{BB962C8B-B14F-4D97-AF65-F5344CB8AC3E}">
        <p14:creationId xmlns:p14="http://schemas.microsoft.com/office/powerpoint/2010/main" val="253856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5</a:t>
            </a:fld>
            <a:endParaRPr lang="es-ES_tradnl"/>
          </a:p>
        </p:txBody>
      </p:sp>
    </p:spTree>
    <p:extLst>
      <p:ext uri="{BB962C8B-B14F-4D97-AF65-F5344CB8AC3E}">
        <p14:creationId xmlns:p14="http://schemas.microsoft.com/office/powerpoint/2010/main" val="79757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6</a:t>
            </a:fld>
            <a:endParaRPr lang="es-ES_tradnl"/>
          </a:p>
        </p:txBody>
      </p:sp>
    </p:spTree>
    <p:extLst>
      <p:ext uri="{BB962C8B-B14F-4D97-AF65-F5344CB8AC3E}">
        <p14:creationId xmlns:p14="http://schemas.microsoft.com/office/powerpoint/2010/main" val="167151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7</a:t>
            </a:fld>
            <a:endParaRPr lang="es-ES_tradnl"/>
          </a:p>
        </p:txBody>
      </p:sp>
    </p:spTree>
    <p:extLst>
      <p:ext uri="{BB962C8B-B14F-4D97-AF65-F5344CB8AC3E}">
        <p14:creationId xmlns:p14="http://schemas.microsoft.com/office/powerpoint/2010/main" val="244313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8</a:t>
            </a:fld>
            <a:endParaRPr lang="es-ES_tradnl"/>
          </a:p>
        </p:txBody>
      </p:sp>
    </p:spTree>
    <p:extLst>
      <p:ext uri="{BB962C8B-B14F-4D97-AF65-F5344CB8AC3E}">
        <p14:creationId xmlns:p14="http://schemas.microsoft.com/office/powerpoint/2010/main" val="772525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https://github.com/dapr/docs/blob/master/overview.md#running-dapr-on-a-local-developer-machine-in-standalone-mode</a:t>
            </a:r>
            <a:endParaRPr lang="es-ES" baseline="0" dirty="0"/>
          </a:p>
        </p:txBody>
      </p:sp>
      <p:sp>
        <p:nvSpPr>
          <p:cNvPr id="4" name="Slide Number Placeholder 3"/>
          <p:cNvSpPr>
            <a:spLocks noGrp="1"/>
          </p:cNvSpPr>
          <p:nvPr>
            <p:ph type="sldNum" sz="quarter" idx="10"/>
          </p:nvPr>
        </p:nvSpPr>
        <p:spPr/>
        <p:txBody>
          <a:bodyPr/>
          <a:lstStyle/>
          <a:p>
            <a:fld id="{5201BD0E-354B-C440-9698-83F7F74945AC}" type="slidenum">
              <a:rPr lang="es-ES_tradnl" smtClean="0"/>
              <a:t>9</a:t>
            </a:fld>
            <a:endParaRPr lang="es-ES_tradnl"/>
          </a:p>
        </p:txBody>
      </p:sp>
    </p:spTree>
    <p:extLst>
      <p:ext uri="{BB962C8B-B14F-4D97-AF65-F5344CB8AC3E}">
        <p14:creationId xmlns:p14="http://schemas.microsoft.com/office/powerpoint/2010/main" val="31504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7D321-B91B-446D-8A02-47059AC179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3456E1E-B400-436E-A9B3-28F9B20DB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4279E3-BC56-4B8E-96DB-2983AD3F011F}"/>
              </a:ext>
            </a:extLst>
          </p:cNvPr>
          <p:cNvSpPr>
            <a:spLocks noGrp="1"/>
          </p:cNvSpPr>
          <p:nvPr>
            <p:ph type="dt" sz="half" idx="10"/>
          </p:nvPr>
        </p:nvSpPr>
        <p:spPr/>
        <p:txBody>
          <a:bodyPr/>
          <a:lstStyle/>
          <a:p>
            <a:fld id="{884406F1-D55D-4EF3-B6E5-F254E6012FCC}" type="datetimeFigureOut">
              <a:rPr lang="es-ES" smtClean="0"/>
              <a:t>08/02/2020</a:t>
            </a:fld>
            <a:endParaRPr lang="es-ES"/>
          </a:p>
        </p:txBody>
      </p:sp>
      <p:sp>
        <p:nvSpPr>
          <p:cNvPr id="5" name="Marcador de pie de página 4">
            <a:extLst>
              <a:ext uri="{FF2B5EF4-FFF2-40B4-BE49-F238E27FC236}">
                <a16:creationId xmlns:a16="http://schemas.microsoft.com/office/drawing/2014/main" id="{A6742364-6240-47B5-AA4D-5B06D992B0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949FA35-C6A6-4888-A5E8-15FF854DCA9C}"/>
              </a:ext>
            </a:extLst>
          </p:cNvPr>
          <p:cNvSpPr>
            <a:spLocks noGrp="1"/>
          </p:cNvSpPr>
          <p:nvPr>
            <p:ph type="sldNum" sz="quarter" idx="12"/>
          </p:nvPr>
        </p:nvSpPr>
        <p:spPr/>
        <p:txBody>
          <a:bodyPr/>
          <a:lstStyle/>
          <a:p>
            <a:fld id="{17262D92-2B91-4EBB-B90A-3FC6785F5FB3}" type="slidenum">
              <a:rPr lang="es-ES" smtClean="0"/>
              <a:t>‹#›</a:t>
            </a:fld>
            <a:endParaRPr lang="es-ES"/>
          </a:p>
        </p:txBody>
      </p:sp>
    </p:spTree>
    <p:extLst>
      <p:ext uri="{BB962C8B-B14F-4D97-AF65-F5344CB8AC3E}">
        <p14:creationId xmlns:p14="http://schemas.microsoft.com/office/powerpoint/2010/main" val="279270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iseño personalizado">
    <p:bg>
      <p:bgRef idx="1001">
        <a:schemeClr val="bg1"/>
      </p:bgRef>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C7C8E554-3FDF-459F-A8F4-EDF854F8A935}"/>
              </a:ext>
            </a:extLst>
          </p:cNvPr>
          <p:cNvSpPr/>
          <p:nvPr userDrawn="1"/>
        </p:nvSpPr>
        <p:spPr>
          <a:xfrm>
            <a:off x="0" y="6413721"/>
            <a:ext cx="12192000" cy="44427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CFBFC3C6-7718-480B-BA55-A81A1259F61C}"/>
              </a:ext>
            </a:extLst>
          </p:cNvPr>
          <p:cNvSpPr/>
          <p:nvPr userDrawn="1"/>
        </p:nvSpPr>
        <p:spPr>
          <a:xfrm>
            <a:off x="0" y="1027906"/>
            <a:ext cx="12192000" cy="4571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13">
            <a:extLst>
              <a:ext uri="{FF2B5EF4-FFF2-40B4-BE49-F238E27FC236}">
                <a16:creationId xmlns:a16="http://schemas.microsoft.com/office/drawing/2014/main" id="{83FD43D3-BE7F-4EDF-9B3B-DF0C79ECFEA3}"/>
              </a:ext>
            </a:extLst>
          </p:cNvPr>
          <p:cNvSpPr>
            <a:spLocks noGrp="1"/>
          </p:cNvSpPr>
          <p:nvPr>
            <p:ph type="dt" sz="half" idx="10"/>
          </p:nvPr>
        </p:nvSpPr>
        <p:spPr>
          <a:xfrm>
            <a:off x="305938" y="6451762"/>
            <a:ext cx="2743200" cy="365125"/>
          </a:xfrm>
        </p:spPr>
        <p:txBody>
          <a:bodyPr/>
          <a:lstStyle>
            <a:lvl1pPr>
              <a:defRPr>
                <a:solidFill>
                  <a:schemeClr val="bg1"/>
                </a:solidFill>
              </a:defRPr>
            </a:lvl1pPr>
          </a:lstStyle>
          <a:p>
            <a:fld id="{DC76426A-DF8C-4B33-AC87-8CA5E8B7F10A}" type="datetimeFigureOut">
              <a:rPr lang="es-ES" smtClean="0"/>
              <a:pPr/>
              <a:t>08/02/2020</a:t>
            </a:fld>
            <a:endParaRPr lang="es-ES" dirty="0"/>
          </a:p>
        </p:txBody>
      </p:sp>
      <p:sp>
        <p:nvSpPr>
          <p:cNvPr id="15" name="Marcador de pie de página 14">
            <a:extLst>
              <a:ext uri="{FF2B5EF4-FFF2-40B4-BE49-F238E27FC236}">
                <a16:creationId xmlns:a16="http://schemas.microsoft.com/office/drawing/2014/main" id="{9499C88A-4D53-4D56-9323-867D9F2ED503}"/>
              </a:ext>
            </a:extLst>
          </p:cNvPr>
          <p:cNvSpPr>
            <a:spLocks noGrp="1"/>
          </p:cNvSpPr>
          <p:nvPr>
            <p:ph type="ftr" sz="quarter" idx="11"/>
          </p:nvPr>
        </p:nvSpPr>
        <p:spPr>
          <a:xfrm>
            <a:off x="3465394" y="6451762"/>
            <a:ext cx="4114800" cy="365125"/>
          </a:xfrm>
        </p:spPr>
        <p:txBody>
          <a:bodyPr/>
          <a:lstStyle>
            <a:lvl1pPr>
              <a:defRPr>
                <a:solidFill>
                  <a:schemeClr val="bg1"/>
                </a:solidFill>
              </a:defRPr>
            </a:lvl1pPr>
          </a:lstStyle>
          <a:p>
            <a:endParaRPr lang="es-ES"/>
          </a:p>
        </p:txBody>
      </p:sp>
      <p:sp>
        <p:nvSpPr>
          <p:cNvPr id="16" name="Marcador de número de diapositiva 15">
            <a:extLst>
              <a:ext uri="{FF2B5EF4-FFF2-40B4-BE49-F238E27FC236}">
                <a16:creationId xmlns:a16="http://schemas.microsoft.com/office/drawing/2014/main" id="{0922C18C-0DCC-45B3-B7A9-B85F96E0F7F7}"/>
              </a:ext>
            </a:extLst>
          </p:cNvPr>
          <p:cNvSpPr>
            <a:spLocks noGrp="1"/>
          </p:cNvSpPr>
          <p:nvPr>
            <p:ph type="sldNum" sz="quarter" idx="12"/>
          </p:nvPr>
        </p:nvSpPr>
        <p:spPr>
          <a:xfrm>
            <a:off x="7771264" y="6434485"/>
            <a:ext cx="2743200" cy="365125"/>
          </a:xfrm>
        </p:spPr>
        <p:txBody>
          <a:bodyPr/>
          <a:lstStyle>
            <a:lvl1pPr>
              <a:defRPr sz="1600">
                <a:solidFill>
                  <a:schemeClr val="bg1"/>
                </a:solidFill>
                <a:latin typeface="Helvetica" panose="020B0604020202020204" pitchFamily="34" charset="0"/>
                <a:cs typeface="Helvetica" panose="020B0604020202020204" pitchFamily="34" charset="0"/>
              </a:defRPr>
            </a:lvl1pPr>
          </a:lstStyle>
          <a:p>
            <a:endParaRPr lang="es-ES" dirty="0"/>
          </a:p>
        </p:txBody>
      </p:sp>
      <p:sp>
        <p:nvSpPr>
          <p:cNvPr id="8" name="Título 7">
            <a:extLst>
              <a:ext uri="{FF2B5EF4-FFF2-40B4-BE49-F238E27FC236}">
                <a16:creationId xmlns:a16="http://schemas.microsoft.com/office/drawing/2014/main" id="{18272690-7287-416B-8A94-44BB66DE741D}"/>
              </a:ext>
            </a:extLst>
          </p:cNvPr>
          <p:cNvSpPr>
            <a:spLocks noGrp="1"/>
          </p:cNvSpPr>
          <p:nvPr>
            <p:ph type="title"/>
          </p:nvPr>
        </p:nvSpPr>
        <p:spPr>
          <a:xfrm>
            <a:off x="838200" y="126587"/>
            <a:ext cx="10515600" cy="1171466"/>
          </a:xfrm>
          <a:noFill/>
        </p:spPr>
        <p:txBody>
          <a:bodyPr>
            <a:noAutofit/>
          </a:bodyPr>
          <a:lstStyle>
            <a:lvl1pPr>
              <a:defRPr sz="3600">
                <a:solidFill>
                  <a:srgbClr val="0D2192"/>
                </a:solidFill>
              </a:defRPr>
            </a:lvl1pPr>
          </a:lstStyle>
          <a:p>
            <a:r>
              <a:rPr lang="es-ES" dirty="0"/>
              <a:t>Haga clic para modificar el estilo de título del patrón</a:t>
            </a:r>
          </a:p>
        </p:txBody>
      </p:sp>
      <p:sp>
        <p:nvSpPr>
          <p:cNvPr id="2" name="CuadroTexto 1">
            <a:extLst>
              <a:ext uri="{FF2B5EF4-FFF2-40B4-BE49-F238E27FC236}">
                <a16:creationId xmlns:a16="http://schemas.microsoft.com/office/drawing/2014/main" id="{9A161A1A-FF99-48CB-B1CC-88137F488B66}"/>
              </a:ext>
            </a:extLst>
          </p:cNvPr>
          <p:cNvSpPr txBox="1"/>
          <p:nvPr userDrawn="1"/>
        </p:nvSpPr>
        <p:spPr>
          <a:xfrm>
            <a:off x="10594618" y="6447555"/>
            <a:ext cx="14702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dirty="0">
                <a:solidFill>
                  <a:schemeClr val="bg1"/>
                </a:solidFill>
                <a:latin typeface="Helvetica" panose="020B0604020202020204" pitchFamily="34" charset="0"/>
                <a:cs typeface="Helvetica" panose="020B0604020202020204" pitchFamily="34" charset="0"/>
              </a:rPr>
              <a:t>@cmendibl3</a:t>
            </a:r>
          </a:p>
        </p:txBody>
      </p:sp>
      <p:sp>
        <p:nvSpPr>
          <p:cNvPr id="10" name="Marcador de texto 2">
            <a:extLst>
              <a:ext uri="{FF2B5EF4-FFF2-40B4-BE49-F238E27FC236}">
                <a16:creationId xmlns:a16="http://schemas.microsoft.com/office/drawing/2014/main" id="{B72CA792-D146-9342-95DE-270094613E5E}"/>
              </a:ext>
            </a:extLst>
          </p:cNvPr>
          <p:cNvSpPr>
            <a:spLocks noGrp="1"/>
          </p:cNvSpPr>
          <p:nvPr>
            <p:ph idx="1"/>
          </p:nvPr>
        </p:nvSpPr>
        <p:spPr>
          <a:xfrm>
            <a:off x="838200" y="1478756"/>
            <a:ext cx="10515600" cy="4351338"/>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13" name="Picture 10" descr="Image result for dapr logo png">
            <a:extLst>
              <a:ext uri="{FF2B5EF4-FFF2-40B4-BE49-F238E27FC236}">
                <a16:creationId xmlns:a16="http://schemas.microsoft.com/office/drawing/2014/main" id="{AFD2EB51-395C-4BF9-8C5D-4927D03F28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4032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bg>
      <p:bgRef idx="1001">
        <a:schemeClr val="bg1"/>
      </p:bgRef>
    </p:bg>
    <p:spTree>
      <p:nvGrpSpPr>
        <p:cNvPr id="1" name=""/>
        <p:cNvGrpSpPr/>
        <p:nvPr/>
      </p:nvGrpSpPr>
      <p:grpSpPr>
        <a:xfrm>
          <a:off x="0" y="0"/>
          <a:ext cx="0" cy="0"/>
          <a:chOff x="0" y="0"/>
          <a:chExt cx="0" cy="0"/>
        </a:xfrm>
      </p:grpSpPr>
      <p:sp>
        <p:nvSpPr>
          <p:cNvPr id="10" name="Rectángulo 5">
            <a:extLst>
              <a:ext uri="{FF2B5EF4-FFF2-40B4-BE49-F238E27FC236}">
                <a16:creationId xmlns:a16="http://schemas.microsoft.com/office/drawing/2014/main" id="{3B99E672-389C-490A-AD7F-F299D2968BD6}"/>
              </a:ext>
            </a:extLst>
          </p:cNvPr>
          <p:cNvSpPr/>
          <p:nvPr userDrawn="1"/>
        </p:nvSpPr>
        <p:spPr>
          <a:xfrm>
            <a:off x="0" y="6413721"/>
            <a:ext cx="12192000" cy="44427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fecha 13">
            <a:extLst>
              <a:ext uri="{FF2B5EF4-FFF2-40B4-BE49-F238E27FC236}">
                <a16:creationId xmlns:a16="http://schemas.microsoft.com/office/drawing/2014/main" id="{66EAE134-EBC3-4A39-B8ED-2DAA01AB3DD4}"/>
              </a:ext>
            </a:extLst>
          </p:cNvPr>
          <p:cNvSpPr>
            <a:spLocks noGrp="1"/>
          </p:cNvSpPr>
          <p:nvPr>
            <p:ph type="dt" sz="half" idx="10"/>
          </p:nvPr>
        </p:nvSpPr>
        <p:spPr>
          <a:xfrm>
            <a:off x="305938" y="6451762"/>
            <a:ext cx="2743200" cy="365125"/>
          </a:xfrm>
        </p:spPr>
        <p:txBody>
          <a:bodyPr/>
          <a:lstStyle>
            <a:lvl1pPr>
              <a:defRPr>
                <a:solidFill>
                  <a:schemeClr val="bg1"/>
                </a:solidFill>
              </a:defRPr>
            </a:lvl1pPr>
          </a:lstStyle>
          <a:p>
            <a:fld id="{DC76426A-DF8C-4B33-AC87-8CA5E8B7F10A}" type="datetimeFigureOut">
              <a:rPr lang="es-ES" smtClean="0"/>
              <a:pPr/>
              <a:t>08/02/2020</a:t>
            </a:fld>
            <a:endParaRPr lang="es-ES" dirty="0"/>
          </a:p>
        </p:txBody>
      </p:sp>
      <p:sp>
        <p:nvSpPr>
          <p:cNvPr id="13" name="Marcador de pie de página 14">
            <a:extLst>
              <a:ext uri="{FF2B5EF4-FFF2-40B4-BE49-F238E27FC236}">
                <a16:creationId xmlns:a16="http://schemas.microsoft.com/office/drawing/2014/main" id="{8A02A8CB-2771-48C8-BF7E-18E940DD22EC}"/>
              </a:ext>
            </a:extLst>
          </p:cNvPr>
          <p:cNvSpPr>
            <a:spLocks noGrp="1"/>
          </p:cNvSpPr>
          <p:nvPr>
            <p:ph type="ftr" sz="quarter" idx="11"/>
          </p:nvPr>
        </p:nvSpPr>
        <p:spPr>
          <a:xfrm>
            <a:off x="3465394" y="6451762"/>
            <a:ext cx="4114800" cy="365125"/>
          </a:xfrm>
        </p:spPr>
        <p:txBody>
          <a:bodyPr/>
          <a:lstStyle>
            <a:lvl1pPr>
              <a:defRPr>
                <a:solidFill>
                  <a:schemeClr val="bg1"/>
                </a:solidFill>
              </a:defRPr>
            </a:lvl1pPr>
          </a:lstStyle>
          <a:p>
            <a:endParaRPr lang="es-ES"/>
          </a:p>
        </p:txBody>
      </p:sp>
      <p:sp>
        <p:nvSpPr>
          <p:cNvPr id="17" name="Marcador de número de diapositiva 15">
            <a:extLst>
              <a:ext uri="{FF2B5EF4-FFF2-40B4-BE49-F238E27FC236}">
                <a16:creationId xmlns:a16="http://schemas.microsoft.com/office/drawing/2014/main" id="{693E613A-A741-4F70-B476-0C607F75CBDC}"/>
              </a:ext>
            </a:extLst>
          </p:cNvPr>
          <p:cNvSpPr>
            <a:spLocks noGrp="1"/>
          </p:cNvSpPr>
          <p:nvPr>
            <p:ph type="sldNum" sz="quarter" idx="12"/>
          </p:nvPr>
        </p:nvSpPr>
        <p:spPr>
          <a:xfrm>
            <a:off x="7771264" y="6434485"/>
            <a:ext cx="2743200" cy="365125"/>
          </a:xfrm>
        </p:spPr>
        <p:txBody>
          <a:bodyPr/>
          <a:lstStyle>
            <a:lvl1pPr>
              <a:defRPr sz="1600">
                <a:solidFill>
                  <a:schemeClr val="bg1"/>
                </a:solidFill>
                <a:latin typeface="Helvetica" panose="020B0604020202020204" pitchFamily="34" charset="0"/>
                <a:cs typeface="Helvetica" panose="020B0604020202020204" pitchFamily="34" charset="0"/>
              </a:defRPr>
            </a:lvl1pPr>
          </a:lstStyle>
          <a:p>
            <a:endParaRPr lang="es-ES" dirty="0"/>
          </a:p>
        </p:txBody>
      </p:sp>
      <p:sp>
        <p:nvSpPr>
          <p:cNvPr id="18" name="CuadroTexto 1">
            <a:extLst>
              <a:ext uri="{FF2B5EF4-FFF2-40B4-BE49-F238E27FC236}">
                <a16:creationId xmlns:a16="http://schemas.microsoft.com/office/drawing/2014/main" id="{AC5B3251-3DC6-421F-8126-820FCFBEC1FD}"/>
              </a:ext>
            </a:extLst>
          </p:cNvPr>
          <p:cNvSpPr txBox="1"/>
          <p:nvPr userDrawn="1"/>
        </p:nvSpPr>
        <p:spPr>
          <a:xfrm>
            <a:off x="10594618" y="6447555"/>
            <a:ext cx="14702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dirty="0">
                <a:solidFill>
                  <a:schemeClr val="bg1"/>
                </a:solidFill>
                <a:latin typeface="Helvetica" panose="020B0604020202020204" pitchFamily="34" charset="0"/>
                <a:cs typeface="Helvetica" panose="020B0604020202020204" pitchFamily="34" charset="0"/>
              </a:rPr>
              <a:t>@cmendibl3</a:t>
            </a:r>
          </a:p>
        </p:txBody>
      </p:sp>
      <p:pic>
        <p:nvPicPr>
          <p:cNvPr id="19" name="Picture 10" descr="Image result for dapr logo png">
            <a:extLst>
              <a:ext uri="{FF2B5EF4-FFF2-40B4-BE49-F238E27FC236}">
                <a16:creationId xmlns:a16="http://schemas.microsoft.com/office/drawing/2014/main" id="{5861016B-BB3F-4D32-8912-75C57450C8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6">
            <a:extLst>
              <a:ext uri="{FF2B5EF4-FFF2-40B4-BE49-F238E27FC236}">
                <a16:creationId xmlns:a16="http://schemas.microsoft.com/office/drawing/2014/main" id="{D651A58E-5ED3-491E-900C-E622E5BEF893}"/>
              </a:ext>
            </a:extLst>
          </p:cNvPr>
          <p:cNvSpPr/>
          <p:nvPr userDrawn="1"/>
        </p:nvSpPr>
        <p:spPr>
          <a:xfrm>
            <a:off x="0" y="1027906"/>
            <a:ext cx="12192000" cy="45719"/>
          </a:xfrm>
          <a:prstGeom prst="rect">
            <a:avLst/>
          </a:prstGeom>
          <a:solidFill>
            <a:srgbClr val="0D21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Título 7">
            <a:extLst>
              <a:ext uri="{FF2B5EF4-FFF2-40B4-BE49-F238E27FC236}">
                <a16:creationId xmlns:a16="http://schemas.microsoft.com/office/drawing/2014/main" id="{75A6A9E8-E766-4A9C-A09A-67543BC5A4A6}"/>
              </a:ext>
            </a:extLst>
          </p:cNvPr>
          <p:cNvSpPr>
            <a:spLocks noGrp="1"/>
          </p:cNvSpPr>
          <p:nvPr>
            <p:ph type="title"/>
          </p:nvPr>
        </p:nvSpPr>
        <p:spPr>
          <a:xfrm>
            <a:off x="838200" y="126587"/>
            <a:ext cx="10515600" cy="1171466"/>
          </a:xfrm>
          <a:noFill/>
        </p:spPr>
        <p:txBody>
          <a:bodyPr>
            <a:noAutofit/>
          </a:bodyPr>
          <a:lstStyle>
            <a:lvl1pPr>
              <a:defRPr sz="3600">
                <a:solidFill>
                  <a:srgbClr val="0D2192"/>
                </a:solidFill>
              </a:defRPr>
            </a:lvl1pPr>
          </a:lstStyle>
          <a:p>
            <a:r>
              <a:rPr lang="es-ES" dirty="0"/>
              <a:t>Haga clic para modificar el estilo de título del patrón</a:t>
            </a:r>
          </a:p>
        </p:txBody>
      </p:sp>
    </p:spTree>
    <p:extLst>
      <p:ext uri="{BB962C8B-B14F-4D97-AF65-F5344CB8AC3E}">
        <p14:creationId xmlns:p14="http://schemas.microsoft.com/office/powerpoint/2010/main" val="29098418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632A5-097D-4FBA-B05E-4E49E0D461C6}"/>
              </a:ext>
            </a:extLst>
          </p:cNvPr>
          <p:cNvSpPr>
            <a:spLocks noGrp="1"/>
          </p:cNvSpPr>
          <p:nvPr>
            <p:ph type="dt" sz="half" idx="10"/>
          </p:nvPr>
        </p:nvSpPr>
        <p:spPr/>
        <p:txBody>
          <a:bodyPr/>
          <a:lstStyle/>
          <a:p>
            <a:fld id="{884406F1-D55D-4EF3-B6E5-F254E6012FCC}" type="datetimeFigureOut">
              <a:rPr lang="es-ES" smtClean="0"/>
              <a:t>08/02/2020</a:t>
            </a:fld>
            <a:endParaRPr lang="es-ES"/>
          </a:p>
        </p:txBody>
      </p:sp>
      <p:sp>
        <p:nvSpPr>
          <p:cNvPr id="3" name="Footer Placeholder 2">
            <a:extLst>
              <a:ext uri="{FF2B5EF4-FFF2-40B4-BE49-F238E27FC236}">
                <a16:creationId xmlns:a16="http://schemas.microsoft.com/office/drawing/2014/main" id="{645BCA8F-5144-454E-9C63-0ABAC0C4CFFF}"/>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C7803499-431B-4385-9F79-E5D3FAD5FDD3}"/>
              </a:ext>
            </a:extLst>
          </p:cNvPr>
          <p:cNvSpPr>
            <a:spLocks noGrp="1"/>
          </p:cNvSpPr>
          <p:nvPr>
            <p:ph type="sldNum" sz="quarter" idx="12"/>
          </p:nvPr>
        </p:nvSpPr>
        <p:spPr/>
        <p:txBody>
          <a:bodyPr/>
          <a:lstStyle/>
          <a:p>
            <a:fld id="{17262D92-2B91-4EBB-B90A-3FC6785F5FB3}" type="slidenum">
              <a:rPr lang="es-ES" smtClean="0"/>
              <a:t>‹#›</a:t>
            </a:fld>
            <a:endParaRPr lang="es-ES"/>
          </a:p>
        </p:txBody>
      </p:sp>
    </p:spTree>
    <p:extLst>
      <p:ext uri="{BB962C8B-B14F-4D97-AF65-F5344CB8AC3E}">
        <p14:creationId xmlns:p14="http://schemas.microsoft.com/office/powerpoint/2010/main" val="235042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7462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67037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1879297"/>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1879297"/>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5459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80488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8532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81D293-0B87-4B41-BAF7-02CBC0D38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1810698-DADF-4575-91EC-BC5C75C6F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F9F5DC-868D-4317-8620-701415C47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406F1-D55D-4EF3-B6E5-F254E6012FCC}" type="datetimeFigureOut">
              <a:rPr lang="es-ES" smtClean="0"/>
              <a:t>08/02/2020</a:t>
            </a:fld>
            <a:endParaRPr lang="es-ES"/>
          </a:p>
        </p:txBody>
      </p:sp>
      <p:sp>
        <p:nvSpPr>
          <p:cNvPr id="5" name="Marcador de pie de página 4">
            <a:extLst>
              <a:ext uri="{FF2B5EF4-FFF2-40B4-BE49-F238E27FC236}">
                <a16:creationId xmlns:a16="http://schemas.microsoft.com/office/drawing/2014/main" id="{B865D76D-4F78-45EB-813B-B96349766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C2F50A0-E56E-436D-930F-5C92E6EA7F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62D92-2B91-4EBB-B90A-3FC6785F5FB3}" type="slidenum">
              <a:rPr lang="es-ES" smtClean="0"/>
              <a:t>‹#›</a:t>
            </a:fld>
            <a:endParaRPr lang="es-ES"/>
          </a:p>
        </p:txBody>
      </p:sp>
    </p:spTree>
    <p:extLst>
      <p:ext uri="{BB962C8B-B14F-4D97-AF65-F5344CB8AC3E}">
        <p14:creationId xmlns:p14="http://schemas.microsoft.com/office/powerpoint/2010/main" val="365383124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67" r:id="rId4"/>
    <p:sldLayoutId id="2147483668" r:id="rId5"/>
    <p:sldLayoutId id="2147483669" r:id="rId6"/>
    <p:sldLayoutId id="2147483670" r:id="rId7"/>
    <p:sldLayoutId id="2147483671" r:id="rId8"/>
    <p:sldLayoutId id="2147483672"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89000"/>
              </a:schemeClr>
            </a:gs>
            <a:gs pos="0">
              <a:schemeClr val="accent1">
                <a:lumMod val="70000"/>
              </a:schemeClr>
            </a:gs>
          </a:gsLst>
          <a:lin ang="10800000" scaled="0"/>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49A9107-7CC1-417C-ACF6-D8FCDFA43E66}"/>
              </a:ext>
            </a:extLst>
          </p:cNvPr>
          <p:cNvSpPr txBox="1"/>
          <p:nvPr/>
        </p:nvSpPr>
        <p:spPr>
          <a:xfrm>
            <a:off x="769256" y="1985833"/>
            <a:ext cx="1018082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600" b="1" dirty="0" err="1">
                <a:solidFill>
                  <a:prstClr val="white"/>
                </a:solidFill>
                <a:latin typeface="Helvetica" panose="020B0604020202020204" pitchFamily="34" charset="0"/>
                <a:cs typeface="Helvetica" panose="020B0604020202020204" pitchFamily="34" charset="0"/>
              </a:rPr>
              <a:t>Introduction</a:t>
            </a:r>
            <a:r>
              <a:rPr lang="es-ES" sz="6600" b="1" dirty="0">
                <a:solidFill>
                  <a:prstClr val="white"/>
                </a:solidFill>
                <a:latin typeface="Helvetica" panose="020B0604020202020204" pitchFamily="34" charset="0"/>
                <a:cs typeface="Helvetica" panose="020B0604020202020204" pitchFamily="34" charset="0"/>
              </a:rPr>
              <a:t> </a:t>
            </a:r>
            <a:r>
              <a:rPr lang="es-ES" sz="6600" b="1" dirty="0" err="1">
                <a:solidFill>
                  <a:prstClr val="white"/>
                </a:solidFill>
                <a:latin typeface="Helvetica" panose="020B0604020202020204" pitchFamily="34" charset="0"/>
                <a:cs typeface="Helvetica" panose="020B0604020202020204" pitchFamily="34" charset="0"/>
              </a:rPr>
              <a:t>to</a:t>
            </a:r>
            <a:r>
              <a:rPr lang="es-ES" sz="6600" b="1" dirty="0">
                <a:solidFill>
                  <a:prstClr val="white"/>
                </a:solidFill>
                <a:latin typeface="Helvetica" panose="020B0604020202020204" pitchFamily="34" charset="0"/>
                <a:cs typeface="Helvetica" panose="020B0604020202020204" pitchFamily="34" charset="0"/>
              </a:rPr>
              <a:t> D</a:t>
            </a:r>
            <a:r>
              <a:rPr kumimoji="0" lang="es-ES" sz="6600" b="1" i="0" u="none" strike="noStrike" kern="1200" cap="none" spc="0" normalizeH="0" baseline="0" noProof="0" dirty="0" err="1">
                <a:ln>
                  <a:noFill/>
                </a:ln>
                <a:solidFill>
                  <a:prstClr val="white"/>
                </a:solidFill>
                <a:effectLst/>
                <a:uLnTx/>
                <a:uFillTx/>
                <a:latin typeface="Helvetica" panose="020B0604020202020204" pitchFamily="34" charset="0"/>
                <a:ea typeface="+mn-ea"/>
                <a:cs typeface="Helvetica" panose="020B0604020202020204" pitchFamily="34" charset="0"/>
              </a:rPr>
              <a:t>apr</a:t>
            </a:r>
            <a:endParaRPr kumimoji="0" lang="es-ES" sz="1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2" name="CuadroTexto 11">
            <a:extLst>
              <a:ext uri="{FF2B5EF4-FFF2-40B4-BE49-F238E27FC236}">
                <a16:creationId xmlns:a16="http://schemas.microsoft.com/office/drawing/2014/main" id="{9711B393-719D-409E-8EB2-E7DF14C1357A}"/>
              </a:ext>
            </a:extLst>
          </p:cNvPr>
          <p:cNvSpPr txBox="1"/>
          <p:nvPr/>
        </p:nvSpPr>
        <p:spPr>
          <a:xfrm>
            <a:off x="820651" y="3008629"/>
            <a:ext cx="6324164" cy="830997"/>
          </a:xfrm>
          <a:prstGeom prst="rect">
            <a:avLst/>
          </a:prstGeom>
          <a:noFill/>
        </p:spPr>
        <p:txBody>
          <a:bodyPr wrap="square" rtlCol="0">
            <a:spAutoFit/>
          </a:bodyPr>
          <a:lstStyle/>
          <a:p>
            <a:pPr lvl="0">
              <a:defRPr/>
            </a:pPr>
            <a:r>
              <a:rPr lang="en-GB" sz="2400" dirty="0">
                <a:solidFill>
                  <a:prstClr val="white"/>
                </a:solidFill>
                <a:latin typeface="Helvetica" panose="020B0604020202020204" pitchFamily="34" charset="0"/>
                <a:cs typeface="Helvetica" panose="020B0604020202020204" pitchFamily="34" charset="0"/>
              </a:rPr>
              <a:t>a runtime for building microservices on cloud and edge</a:t>
            </a:r>
            <a:endParaRPr kumimoji="0" lang="es-ES"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7" name="CuadroTexto 6">
            <a:extLst>
              <a:ext uri="{FF2B5EF4-FFF2-40B4-BE49-F238E27FC236}">
                <a16:creationId xmlns:a16="http://schemas.microsoft.com/office/drawing/2014/main" id="{BF3D0B16-54D2-4B04-B9E5-587A4B429FB0}"/>
              </a:ext>
            </a:extLst>
          </p:cNvPr>
          <p:cNvSpPr txBox="1"/>
          <p:nvPr/>
        </p:nvSpPr>
        <p:spPr>
          <a:xfrm>
            <a:off x="7354485" y="5225891"/>
            <a:ext cx="3955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Carlos Mendible</a:t>
            </a:r>
          </a:p>
        </p:txBody>
      </p:sp>
      <p:sp>
        <p:nvSpPr>
          <p:cNvPr id="8" name="CuadroTexto 7">
            <a:extLst>
              <a:ext uri="{FF2B5EF4-FFF2-40B4-BE49-F238E27FC236}">
                <a16:creationId xmlns:a16="http://schemas.microsoft.com/office/drawing/2014/main" id="{2F707A79-631D-4BCB-9292-933CCC3620A0}"/>
              </a:ext>
            </a:extLst>
          </p:cNvPr>
          <p:cNvSpPr txBox="1"/>
          <p:nvPr/>
        </p:nvSpPr>
        <p:spPr>
          <a:xfrm>
            <a:off x="7354483" y="5564445"/>
            <a:ext cx="39550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i="1" dirty="0">
                <a:solidFill>
                  <a:prstClr val="white"/>
                </a:solidFill>
                <a:latin typeface="Helvetica" panose="020B0604020202020204" pitchFamily="34" charset="0"/>
                <a:cs typeface="Helvetica" panose="020B0604020202020204" pitchFamily="34" charset="0"/>
              </a:rPr>
              <a:t>Azure </a:t>
            </a:r>
            <a:r>
              <a:rPr lang="es-ES" sz="1600" i="1" dirty="0" err="1">
                <a:solidFill>
                  <a:prstClr val="white"/>
                </a:solidFill>
                <a:latin typeface="Helvetica" panose="020B0604020202020204" pitchFamily="34" charset="0"/>
                <a:cs typeface="Helvetica" panose="020B0604020202020204" pitchFamily="34" charset="0"/>
              </a:rPr>
              <a:t>Evangelist</a:t>
            </a:r>
            <a:r>
              <a:rPr lang="es-ES" sz="1600" i="1" dirty="0">
                <a:solidFill>
                  <a:prstClr val="white"/>
                </a:solidFill>
                <a:latin typeface="Helvetica" panose="020B0604020202020204" pitchFamily="34" charset="0"/>
                <a:cs typeface="Helvetica" panose="020B0604020202020204" pitchFamily="34" charset="0"/>
              </a:rPr>
              <a:t> @</a:t>
            </a:r>
            <a:r>
              <a:rPr lang="es-ES" sz="1600" i="1" dirty="0" err="1">
                <a:solidFill>
                  <a:prstClr val="white"/>
                </a:solidFill>
                <a:latin typeface="Helvetica" panose="020B0604020202020204" pitchFamily="34" charset="0"/>
                <a:cs typeface="Helvetica" panose="020B0604020202020204" pitchFamily="34" charset="0"/>
              </a:rPr>
              <a:t>everis</a:t>
            </a:r>
            <a:r>
              <a:rPr lang="es-ES" sz="1600" i="1" dirty="0">
                <a:solidFill>
                  <a:prstClr val="white"/>
                </a:solidFill>
                <a:latin typeface="Helvetica" panose="020B0604020202020204" pitchFamily="34" charset="0"/>
                <a:cs typeface="Helvetica"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i="1" dirty="0">
                <a:solidFill>
                  <a:prstClr val="white"/>
                </a:solidFill>
                <a:latin typeface="Helvetica" panose="020B0604020202020204" pitchFamily="34" charset="0"/>
                <a:cs typeface="Helvetica" panose="020B0604020202020204" pitchFamily="34" charset="0"/>
              </a:rPr>
              <a:t>Azure &amp; </a:t>
            </a:r>
            <a:r>
              <a:rPr lang="es-ES" sz="1600" i="1" dirty="0" err="1">
                <a:solidFill>
                  <a:prstClr val="white"/>
                </a:solidFill>
                <a:latin typeface="Helvetica" panose="020B0604020202020204" pitchFamily="34" charset="0"/>
                <a:cs typeface="Helvetica" panose="020B0604020202020204" pitchFamily="34" charset="0"/>
              </a:rPr>
              <a:t>Developer</a:t>
            </a:r>
            <a:r>
              <a:rPr lang="es-ES" sz="1600" i="1" dirty="0">
                <a:solidFill>
                  <a:prstClr val="white"/>
                </a:solidFill>
                <a:latin typeface="Helvetica" panose="020B0604020202020204" pitchFamily="34" charset="0"/>
                <a:cs typeface="Helvetica" panose="020B0604020202020204" pitchFamily="34" charset="0"/>
              </a:rPr>
              <a:t> Technologies MVP</a:t>
            </a:r>
            <a:endParaRPr kumimoji="0" lang="es-ES" sz="1600" b="0" i="1"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1" name="CuadroTexto 10">
            <a:extLst>
              <a:ext uri="{FF2B5EF4-FFF2-40B4-BE49-F238E27FC236}">
                <a16:creationId xmlns:a16="http://schemas.microsoft.com/office/drawing/2014/main" id="{E7F6AFB6-20C3-4BCF-B654-8D2757EE233F}"/>
              </a:ext>
            </a:extLst>
          </p:cNvPr>
          <p:cNvSpPr txBox="1"/>
          <p:nvPr/>
        </p:nvSpPr>
        <p:spPr>
          <a:xfrm>
            <a:off x="7354481" y="6126301"/>
            <a:ext cx="395505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i="1" dirty="0">
                <a:solidFill>
                  <a:prstClr val="white"/>
                </a:solidFill>
                <a:latin typeface="Helvetica" panose="020B0604020202020204" pitchFamily="34" charset="0"/>
                <a:cs typeface="Helvetica" panose="020B0604020202020204" pitchFamily="34" charset="0"/>
              </a:rPr>
              <a:t>@cmendibl3</a:t>
            </a:r>
            <a:endParaRPr kumimoji="0" lang="es-ES" sz="1600" b="0" i="1"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13" name="Picture 10" descr="Image result for dapr logo png">
            <a:extLst>
              <a:ext uri="{FF2B5EF4-FFF2-40B4-BE49-F238E27FC236}">
                <a16:creationId xmlns:a16="http://schemas.microsoft.com/office/drawing/2014/main" id="{E57AC3E5-B10F-4671-A1DF-17F73A408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479" y="485481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176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err="1"/>
              <a:t>Dapr</a:t>
            </a:r>
            <a:r>
              <a:rPr lang="en-GB" b="1" dirty="0"/>
              <a:t> Core Concepts	</a:t>
            </a:r>
          </a:p>
        </p:txBody>
      </p:sp>
      <p:sp>
        <p:nvSpPr>
          <p:cNvPr id="3" name="Content Placeholder 2">
            <a:extLst>
              <a:ext uri="{FF2B5EF4-FFF2-40B4-BE49-F238E27FC236}">
                <a16:creationId xmlns:a16="http://schemas.microsoft.com/office/drawing/2014/main" id="{95716270-532A-49F9-A19D-2A391FF340F0}"/>
              </a:ext>
            </a:extLst>
          </p:cNvPr>
          <p:cNvSpPr>
            <a:spLocks noGrp="1"/>
          </p:cNvSpPr>
          <p:nvPr>
            <p:ph idx="1"/>
          </p:nvPr>
        </p:nvSpPr>
        <p:spPr/>
        <p:txBody>
          <a:bodyPr/>
          <a:lstStyle/>
          <a:p>
            <a:r>
              <a:rPr lang="en-GB" b="1" dirty="0"/>
              <a:t>Building blocks </a:t>
            </a:r>
            <a:r>
              <a:rPr lang="en-GB" dirty="0"/>
              <a:t>are a collection of components that implement distributed system capabilities, such as pub/sub, state management, resource bindings, and distributed tracing.</a:t>
            </a:r>
          </a:p>
          <a:p>
            <a:r>
              <a:rPr lang="en-GB" b="1" dirty="0"/>
              <a:t>Components</a:t>
            </a:r>
            <a:r>
              <a:rPr lang="en-GB" dirty="0"/>
              <a:t> encapsulate the implementation for a building block API. Example implementations for the state building block may include Redis, Azure Storage, Azure Cosmos DB, and AWS DynamoDB. Many of the components are pluggable so that one implementation can be swapped out for another.</a:t>
            </a:r>
          </a:p>
        </p:txBody>
      </p:sp>
    </p:spTree>
    <p:custDataLst>
      <p:tags r:id="rId1"/>
    </p:custDataLst>
    <p:extLst>
      <p:ext uri="{BB962C8B-B14F-4D97-AF65-F5344CB8AC3E}">
        <p14:creationId xmlns:p14="http://schemas.microsoft.com/office/powerpoint/2010/main" val="288367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err="1"/>
              <a:t>Dapr</a:t>
            </a:r>
            <a:r>
              <a:rPr lang="en-GB" b="1" dirty="0"/>
              <a:t> Building Blocks	</a:t>
            </a:r>
          </a:p>
        </p:txBody>
      </p:sp>
      <p:sp>
        <p:nvSpPr>
          <p:cNvPr id="3" name="Content Placeholder 2">
            <a:extLst>
              <a:ext uri="{FF2B5EF4-FFF2-40B4-BE49-F238E27FC236}">
                <a16:creationId xmlns:a16="http://schemas.microsoft.com/office/drawing/2014/main" id="{95716270-532A-49F9-A19D-2A391FF340F0}"/>
              </a:ext>
            </a:extLst>
          </p:cNvPr>
          <p:cNvSpPr>
            <a:spLocks noGrp="1"/>
          </p:cNvSpPr>
          <p:nvPr>
            <p:ph idx="1"/>
          </p:nvPr>
        </p:nvSpPr>
        <p:spPr/>
        <p:txBody>
          <a:bodyPr>
            <a:normAutofit/>
          </a:bodyPr>
          <a:lstStyle/>
          <a:p>
            <a:r>
              <a:rPr lang="en-GB" sz="2900" b="1" dirty="0"/>
              <a:t>Resource Bindings:</a:t>
            </a:r>
            <a:r>
              <a:rPr lang="en-GB" b="1" dirty="0"/>
              <a:t> </a:t>
            </a:r>
            <a:r>
              <a:rPr lang="en-GB" dirty="0"/>
              <a:t>a binding provides a bi-directional connection to an external cloud/on-premise service or system. </a:t>
            </a:r>
          </a:p>
          <a:p>
            <a:r>
              <a:rPr lang="en-GB" sz="2900" b="1" dirty="0"/>
              <a:t>Distributed Tracing: </a:t>
            </a:r>
            <a:r>
              <a:rPr lang="en-GB" dirty="0"/>
              <a:t>distributed tracing collects and aggregates trace events, metrics and performance numbers between</a:t>
            </a:r>
          </a:p>
          <a:p>
            <a:r>
              <a:rPr lang="en-GB" sz="2900" b="1" dirty="0"/>
              <a:t>Publish/Subscribe </a:t>
            </a:r>
            <a:r>
              <a:rPr lang="en-GB" sz="2900" b="1" dirty="0" err="1"/>
              <a:t>MessagingService</a:t>
            </a:r>
            <a:r>
              <a:rPr lang="en-GB" sz="2900" b="1" dirty="0"/>
              <a:t> Invocation</a:t>
            </a:r>
          </a:p>
          <a:p>
            <a:r>
              <a:rPr lang="en-GB" b="1" dirty="0"/>
              <a:t>Service invocation: </a:t>
            </a:r>
            <a:r>
              <a:rPr lang="en-GB" dirty="0"/>
              <a:t>http or </a:t>
            </a:r>
            <a:r>
              <a:rPr lang="en-GB" dirty="0" err="1"/>
              <a:t>gRPC</a:t>
            </a:r>
            <a:r>
              <a:rPr lang="en-GB" dirty="0"/>
              <a:t> </a:t>
            </a:r>
          </a:p>
          <a:p>
            <a:r>
              <a:rPr lang="en-GB" sz="2900" b="1" dirty="0"/>
              <a:t>State Management: </a:t>
            </a:r>
            <a:r>
              <a:rPr lang="en-GB" dirty="0"/>
              <a:t>key/value-based state API</a:t>
            </a:r>
          </a:p>
          <a:p>
            <a:r>
              <a:rPr lang="en-GB" sz="2900" b="1" dirty="0"/>
              <a:t>Actors: </a:t>
            </a:r>
            <a:r>
              <a:rPr lang="en-GB" sz="2900" dirty="0"/>
              <a:t>virtual Actor pattern </a:t>
            </a:r>
            <a:endParaRPr lang="en-GB" dirty="0"/>
          </a:p>
        </p:txBody>
      </p:sp>
    </p:spTree>
    <p:custDataLst>
      <p:tags r:id="rId1"/>
    </p:custDataLst>
    <p:extLst>
      <p:ext uri="{BB962C8B-B14F-4D97-AF65-F5344CB8AC3E}">
        <p14:creationId xmlns:p14="http://schemas.microsoft.com/office/powerpoint/2010/main" val="163595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err="1"/>
              <a:t>Dapr</a:t>
            </a:r>
            <a:r>
              <a:rPr lang="en-GB" b="1" dirty="0"/>
              <a:t> Components	</a:t>
            </a:r>
          </a:p>
        </p:txBody>
      </p:sp>
      <p:sp>
        <p:nvSpPr>
          <p:cNvPr id="3" name="Content Placeholder 2">
            <a:extLst>
              <a:ext uri="{FF2B5EF4-FFF2-40B4-BE49-F238E27FC236}">
                <a16:creationId xmlns:a16="http://schemas.microsoft.com/office/drawing/2014/main" id="{95716270-532A-49F9-A19D-2A391FF340F0}"/>
              </a:ext>
            </a:extLst>
          </p:cNvPr>
          <p:cNvSpPr>
            <a:spLocks noGrp="1"/>
          </p:cNvSpPr>
          <p:nvPr>
            <p:ph idx="1"/>
          </p:nvPr>
        </p:nvSpPr>
        <p:spPr/>
        <p:txBody>
          <a:bodyPr>
            <a:normAutofit/>
          </a:bodyPr>
          <a:lstStyle/>
          <a:p>
            <a:r>
              <a:rPr lang="en-GB" dirty="0"/>
              <a:t>Bindings</a:t>
            </a:r>
          </a:p>
          <a:p>
            <a:r>
              <a:rPr lang="en-GB" dirty="0"/>
              <a:t>Tracing exporters</a:t>
            </a:r>
          </a:p>
          <a:p>
            <a:r>
              <a:rPr lang="en-GB" dirty="0"/>
              <a:t>Middleware</a:t>
            </a:r>
          </a:p>
          <a:p>
            <a:r>
              <a:rPr lang="en-GB" dirty="0"/>
              <a:t>Pub/sub</a:t>
            </a:r>
          </a:p>
          <a:p>
            <a:r>
              <a:rPr lang="en-GB" dirty="0"/>
              <a:t>Secret store</a:t>
            </a:r>
          </a:p>
          <a:p>
            <a:r>
              <a:rPr lang="en-GB" dirty="0"/>
              <a:t>Service discovery</a:t>
            </a:r>
          </a:p>
          <a:p>
            <a:r>
              <a:rPr lang="en-GB" dirty="0"/>
              <a:t>State</a:t>
            </a:r>
          </a:p>
        </p:txBody>
      </p:sp>
    </p:spTree>
    <p:custDataLst>
      <p:tags r:id="rId1"/>
    </p:custDataLst>
    <p:extLst>
      <p:ext uri="{BB962C8B-B14F-4D97-AF65-F5344CB8AC3E}">
        <p14:creationId xmlns:p14="http://schemas.microsoft.com/office/powerpoint/2010/main" val="159388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a:t>Installing </a:t>
            </a:r>
            <a:r>
              <a:rPr lang="en-GB" b="1" dirty="0" err="1"/>
              <a:t>Dapr</a:t>
            </a:r>
            <a:endParaRPr lang="en-GB" b="1" dirty="0"/>
          </a:p>
        </p:txBody>
      </p:sp>
      <p:sp>
        <p:nvSpPr>
          <p:cNvPr id="3" name="Content Placeholder 2">
            <a:extLst>
              <a:ext uri="{FF2B5EF4-FFF2-40B4-BE49-F238E27FC236}">
                <a16:creationId xmlns:a16="http://schemas.microsoft.com/office/drawing/2014/main" id="{560BE56F-446E-4B89-BDC3-5F759F76E6C8}"/>
              </a:ext>
            </a:extLst>
          </p:cNvPr>
          <p:cNvSpPr>
            <a:spLocks noGrp="1"/>
          </p:cNvSpPr>
          <p:nvPr>
            <p:ph idx="1"/>
          </p:nvPr>
        </p:nvSpPr>
        <p:spPr/>
        <p:txBody>
          <a:bodyPr/>
          <a:lstStyle/>
          <a:p>
            <a:r>
              <a:rPr lang="en-GB" dirty="0"/>
              <a:t>Prerequisites</a:t>
            </a:r>
          </a:p>
          <a:p>
            <a:pPr lvl="1"/>
            <a:r>
              <a:rPr lang="en-GB" dirty="0"/>
              <a:t>Docker</a:t>
            </a:r>
          </a:p>
          <a:p>
            <a:r>
              <a:rPr lang="en-GB" dirty="0"/>
              <a:t>Install CLI</a:t>
            </a:r>
          </a:p>
          <a:p>
            <a:pPr lvl="1"/>
            <a:r>
              <a:rPr lang="en-GB" sz="1600" b="1" i="1" dirty="0" err="1"/>
              <a:t>Powershell</a:t>
            </a:r>
            <a:r>
              <a:rPr lang="en-GB" sz="1600" b="1" i="1" dirty="0"/>
              <a:t> -Command "</a:t>
            </a:r>
            <a:r>
              <a:rPr lang="en-GB" sz="1600" b="1" i="1" dirty="0" err="1"/>
              <a:t>iwr</a:t>
            </a:r>
            <a:r>
              <a:rPr lang="en-GB" sz="1600" b="1" i="1" dirty="0"/>
              <a:t> -</a:t>
            </a:r>
            <a:r>
              <a:rPr lang="en-GB" sz="1600" b="1" i="1" dirty="0" err="1"/>
              <a:t>useb</a:t>
            </a:r>
            <a:r>
              <a:rPr lang="en-GB" sz="1600" b="1" i="1" dirty="0"/>
              <a:t> https://raw.githubusercontent.com/dapr/cli/master/install/install.ps1 | </a:t>
            </a:r>
            <a:r>
              <a:rPr lang="en-GB" sz="1600" b="1" i="1" dirty="0" err="1"/>
              <a:t>iex</a:t>
            </a:r>
            <a:r>
              <a:rPr lang="en-GB" sz="1600" b="1" i="1" dirty="0"/>
              <a:t>“</a:t>
            </a:r>
          </a:p>
          <a:p>
            <a:r>
              <a:rPr lang="en-GB" dirty="0"/>
              <a:t>Installing </a:t>
            </a:r>
            <a:r>
              <a:rPr lang="en-GB" dirty="0" err="1"/>
              <a:t>Dapr</a:t>
            </a:r>
            <a:r>
              <a:rPr lang="en-GB" dirty="0"/>
              <a:t> in standalone mode</a:t>
            </a:r>
          </a:p>
          <a:p>
            <a:pPr lvl="1"/>
            <a:r>
              <a:rPr lang="en-GB" sz="1600" b="1" i="1" dirty="0" err="1"/>
              <a:t>dapr</a:t>
            </a:r>
            <a:r>
              <a:rPr lang="en-GB" sz="1600" b="1" i="1" dirty="0"/>
              <a:t> </a:t>
            </a:r>
            <a:r>
              <a:rPr lang="en-GB" sz="1600" b="1" i="1" dirty="0" err="1"/>
              <a:t>init</a:t>
            </a:r>
            <a:endParaRPr lang="en-GB" sz="1600" b="1" i="1" dirty="0"/>
          </a:p>
          <a:p>
            <a:pPr lvl="1"/>
            <a:r>
              <a:rPr lang="en-GB" sz="1600" b="1" i="1" dirty="0"/>
              <a:t>docker </a:t>
            </a:r>
            <a:r>
              <a:rPr lang="en-GB" sz="1600" b="1" i="1" dirty="0" err="1"/>
              <a:t>ps</a:t>
            </a:r>
            <a:endParaRPr lang="en-GB" sz="1600" b="1" i="1" dirty="0"/>
          </a:p>
          <a:p>
            <a:r>
              <a:rPr lang="en-GB" dirty="0"/>
              <a:t>Installing </a:t>
            </a:r>
            <a:r>
              <a:rPr lang="en-GB" dirty="0" err="1"/>
              <a:t>Dapr</a:t>
            </a:r>
            <a:r>
              <a:rPr lang="en-GB" dirty="0"/>
              <a:t> on a Kubernetes cluster</a:t>
            </a:r>
          </a:p>
          <a:p>
            <a:pPr lvl="1"/>
            <a:r>
              <a:rPr lang="en-GB" sz="1600" b="1" i="1" dirty="0" err="1"/>
              <a:t>dapr</a:t>
            </a:r>
            <a:r>
              <a:rPr lang="en-GB" sz="1600" b="1" i="1" dirty="0"/>
              <a:t> </a:t>
            </a:r>
            <a:r>
              <a:rPr lang="en-GB" sz="1600" b="1" i="1" dirty="0" err="1"/>
              <a:t>init</a:t>
            </a:r>
            <a:r>
              <a:rPr lang="en-GB" sz="1600" b="1" i="1" dirty="0"/>
              <a:t> –Kubernetes</a:t>
            </a:r>
          </a:p>
          <a:p>
            <a:pPr lvl="1"/>
            <a:r>
              <a:rPr lang="pl-PL" sz="1600" b="1" i="1" dirty="0"/>
              <a:t>kubectl get pods -n dapr-system -w</a:t>
            </a:r>
            <a:endParaRPr lang="en-GB" sz="1600" b="1" i="1" dirty="0"/>
          </a:p>
          <a:p>
            <a:pPr lvl="1"/>
            <a:endParaRPr lang="en-GB" dirty="0"/>
          </a:p>
        </p:txBody>
      </p:sp>
    </p:spTree>
    <p:custDataLst>
      <p:tags r:id="rId1"/>
    </p:custDataLst>
    <p:extLst>
      <p:ext uri="{BB962C8B-B14F-4D97-AF65-F5344CB8AC3E}">
        <p14:creationId xmlns:p14="http://schemas.microsoft.com/office/powerpoint/2010/main" val="173431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89000"/>
              </a:schemeClr>
            </a:gs>
            <a:gs pos="0">
              <a:schemeClr val="accent1">
                <a:lumMod val="70000"/>
              </a:schemeClr>
            </a:gs>
          </a:gsLst>
          <a:lin ang="10800000" scaled="0"/>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49A9107-7CC1-417C-ACF6-D8FCDFA43E66}"/>
              </a:ext>
            </a:extLst>
          </p:cNvPr>
          <p:cNvSpPr txBox="1"/>
          <p:nvPr/>
        </p:nvSpPr>
        <p:spPr>
          <a:xfrm>
            <a:off x="2192177" y="2322537"/>
            <a:ext cx="780764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96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Demo Time!</a:t>
            </a:r>
            <a:endParaRPr kumimoji="0" lang="es-E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2" name="CuadroTexto 11">
            <a:extLst>
              <a:ext uri="{FF2B5EF4-FFF2-40B4-BE49-F238E27FC236}">
                <a16:creationId xmlns:a16="http://schemas.microsoft.com/office/drawing/2014/main" id="{9711B393-719D-409E-8EB2-E7DF14C1357A}"/>
              </a:ext>
            </a:extLst>
          </p:cNvPr>
          <p:cNvSpPr txBox="1"/>
          <p:nvPr/>
        </p:nvSpPr>
        <p:spPr>
          <a:xfrm>
            <a:off x="2933918" y="3750633"/>
            <a:ext cx="632416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@cmendibl3</a:t>
            </a:r>
            <a:endParaRPr kumimoji="0" lang="es-ES"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10" name="Picture 10" descr="Image result for dapr logo png">
            <a:extLst>
              <a:ext uri="{FF2B5EF4-FFF2-40B4-BE49-F238E27FC236}">
                <a16:creationId xmlns:a16="http://schemas.microsoft.com/office/drawing/2014/main" id="{093FB5A5-BBAE-419A-BBE2-B97DB3055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428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89000"/>
              </a:schemeClr>
            </a:gs>
            <a:gs pos="0">
              <a:schemeClr val="accent1">
                <a:lumMod val="70000"/>
              </a:schemeClr>
            </a:gs>
          </a:gsLst>
          <a:lin ang="10800000" scaled="0"/>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49A9107-7CC1-417C-ACF6-D8FCDFA43E66}"/>
              </a:ext>
            </a:extLst>
          </p:cNvPr>
          <p:cNvSpPr txBox="1"/>
          <p:nvPr/>
        </p:nvSpPr>
        <p:spPr>
          <a:xfrm>
            <a:off x="3293889" y="2411806"/>
            <a:ext cx="56042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9600" b="1" dirty="0" err="1">
                <a:solidFill>
                  <a:prstClr val="white"/>
                </a:solidFill>
                <a:latin typeface="Helvetica" panose="020B0604020202020204" pitchFamily="34" charset="0"/>
                <a:cs typeface="Helvetica" panose="020B0604020202020204" pitchFamily="34" charset="0"/>
              </a:rPr>
              <a:t>Thanks</a:t>
            </a:r>
            <a:r>
              <a:rPr lang="es-ES" sz="9600" b="1" dirty="0">
                <a:solidFill>
                  <a:prstClr val="white"/>
                </a:solidFill>
                <a:latin typeface="Helvetica" panose="020B0604020202020204" pitchFamily="34" charset="0"/>
                <a:cs typeface="Helvetica" panose="020B0604020202020204" pitchFamily="34" charset="0"/>
              </a:rPr>
              <a:t>!</a:t>
            </a:r>
            <a:endParaRPr kumimoji="0" lang="es-E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sp>
        <p:nvSpPr>
          <p:cNvPr id="12" name="CuadroTexto 11">
            <a:extLst>
              <a:ext uri="{FF2B5EF4-FFF2-40B4-BE49-F238E27FC236}">
                <a16:creationId xmlns:a16="http://schemas.microsoft.com/office/drawing/2014/main" id="{9711B393-719D-409E-8EB2-E7DF14C1357A}"/>
              </a:ext>
            </a:extLst>
          </p:cNvPr>
          <p:cNvSpPr txBox="1"/>
          <p:nvPr/>
        </p:nvSpPr>
        <p:spPr>
          <a:xfrm>
            <a:off x="2933918" y="3750633"/>
            <a:ext cx="632416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@cmendibl3</a:t>
            </a:r>
            <a:endParaRPr kumimoji="0" lang="es-ES" sz="2400" b="0"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p:txBody>
      </p:sp>
      <p:pic>
        <p:nvPicPr>
          <p:cNvPr id="10" name="Picture 10" descr="Image result for dapr logo png">
            <a:extLst>
              <a:ext uri="{FF2B5EF4-FFF2-40B4-BE49-F238E27FC236}">
                <a16:creationId xmlns:a16="http://schemas.microsoft.com/office/drawing/2014/main" id="{093FB5A5-BBAE-419A-BBE2-B97DB3055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502" y="482641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1836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DEA89AAF-E755-4671-B97F-AE69456E4EEA}"/>
              </a:ext>
            </a:extLst>
          </p:cNvPr>
          <p:cNvSpPr>
            <a:spLocks noGrp="1"/>
          </p:cNvSpPr>
          <p:nvPr>
            <p:ph idx="1"/>
          </p:nvPr>
        </p:nvSpPr>
        <p:spPr/>
        <p:txBody>
          <a:bodyPr>
            <a:normAutofit/>
          </a:bodyPr>
          <a:lstStyle/>
          <a:p>
            <a:r>
              <a:rPr lang="en-GB" dirty="0"/>
              <a:t>Understand What is </a:t>
            </a:r>
            <a:r>
              <a:rPr lang="en-GB" dirty="0" err="1"/>
              <a:t>Dapr</a:t>
            </a:r>
            <a:endParaRPr lang="en-GB" dirty="0"/>
          </a:p>
          <a:p>
            <a:r>
              <a:rPr lang="en-GB" dirty="0"/>
              <a:t>Understand how </a:t>
            </a:r>
            <a:r>
              <a:rPr lang="en-GB" dirty="0" err="1"/>
              <a:t>Dapr</a:t>
            </a:r>
            <a:r>
              <a:rPr lang="en-GB" dirty="0"/>
              <a:t> works</a:t>
            </a:r>
          </a:p>
          <a:p>
            <a:r>
              <a:rPr lang="en-GB" dirty="0"/>
              <a:t>Understand basic </a:t>
            </a:r>
            <a:r>
              <a:rPr lang="en-GB" dirty="0" err="1"/>
              <a:t>Dapr</a:t>
            </a:r>
            <a:r>
              <a:rPr lang="en-GB" dirty="0"/>
              <a:t> samples</a:t>
            </a:r>
          </a:p>
          <a:p>
            <a:endParaRPr lang="en-GB" dirty="0"/>
          </a:p>
        </p:txBody>
      </p:sp>
    </p:spTree>
    <p:custDataLst>
      <p:tags r:id="rId1"/>
    </p:custDataLst>
    <p:extLst>
      <p:ext uri="{BB962C8B-B14F-4D97-AF65-F5344CB8AC3E}">
        <p14:creationId xmlns:p14="http://schemas.microsoft.com/office/powerpoint/2010/main" val="219952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602FCB8B-821E-4A33-8F7F-F3C2369359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4879" y="1307482"/>
            <a:ext cx="6102242" cy="48781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AF1BF6-754A-4E2F-98FB-0367AA4DEC14}"/>
              </a:ext>
            </a:extLst>
          </p:cNvPr>
          <p:cNvSpPr/>
          <p:nvPr/>
        </p:nvSpPr>
        <p:spPr>
          <a:xfrm>
            <a:off x="7668401" y="1359899"/>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1">
            <a:extLst>
              <a:ext uri="{FF2B5EF4-FFF2-40B4-BE49-F238E27FC236}">
                <a16:creationId xmlns:a16="http://schemas.microsoft.com/office/drawing/2014/main" id="{128F875E-BEC6-4067-9264-6C76BA3B0830}"/>
              </a:ext>
            </a:extLst>
          </p:cNvPr>
          <p:cNvSpPr>
            <a:spLocks noGrp="1"/>
          </p:cNvSpPr>
          <p:nvPr>
            <p:ph type="title"/>
          </p:nvPr>
        </p:nvSpPr>
        <p:spPr>
          <a:xfrm>
            <a:off x="838200" y="126587"/>
            <a:ext cx="10515600" cy="1171466"/>
          </a:xfrm>
        </p:spPr>
        <p:txBody>
          <a:bodyPr/>
          <a:lstStyle/>
          <a:p>
            <a:r>
              <a:rPr lang="en-GB" dirty="0"/>
              <a:t>The Twelve-Factor Microservice</a:t>
            </a:r>
          </a:p>
        </p:txBody>
      </p:sp>
      <p:sp>
        <p:nvSpPr>
          <p:cNvPr id="6" name="Rectangle 5">
            <a:extLst>
              <a:ext uri="{FF2B5EF4-FFF2-40B4-BE49-F238E27FC236}">
                <a16:creationId xmlns:a16="http://schemas.microsoft.com/office/drawing/2014/main" id="{DF80608F-AE75-46B6-A527-5942C3F696EB}"/>
              </a:ext>
            </a:extLst>
          </p:cNvPr>
          <p:cNvSpPr/>
          <p:nvPr/>
        </p:nvSpPr>
        <p:spPr>
          <a:xfrm>
            <a:off x="4594843" y="1359899"/>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CA64978C-CCE7-4E7B-9DFA-FE06412E4CD8}"/>
              </a:ext>
            </a:extLst>
          </p:cNvPr>
          <p:cNvSpPr/>
          <p:nvPr/>
        </p:nvSpPr>
        <p:spPr>
          <a:xfrm>
            <a:off x="6131622" y="1359899"/>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A490FACC-EEC4-4247-B742-B5396711C78E}"/>
              </a:ext>
            </a:extLst>
          </p:cNvPr>
          <p:cNvSpPr/>
          <p:nvPr/>
        </p:nvSpPr>
        <p:spPr>
          <a:xfrm>
            <a:off x="4594843" y="4604338"/>
            <a:ext cx="1423182" cy="15813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ustDataLst>
      <p:tags r:id="rId1"/>
    </p:custDataLst>
    <p:extLst>
      <p:ext uri="{BB962C8B-B14F-4D97-AF65-F5344CB8AC3E}">
        <p14:creationId xmlns:p14="http://schemas.microsoft.com/office/powerpoint/2010/main" val="211068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1857-66C9-415F-B819-409BAF6639E0}"/>
              </a:ext>
            </a:extLst>
          </p:cNvPr>
          <p:cNvSpPr>
            <a:spLocks noGrp="1"/>
          </p:cNvSpPr>
          <p:nvPr>
            <p:ph type="title"/>
          </p:nvPr>
        </p:nvSpPr>
        <p:spPr/>
        <p:txBody>
          <a:bodyPr/>
          <a:lstStyle/>
          <a:p>
            <a:r>
              <a:rPr lang="en-GB" b="1" dirty="0" err="1"/>
              <a:t>Dapr</a:t>
            </a:r>
            <a:endParaRPr lang="en-GB" dirty="0"/>
          </a:p>
        </p:txBody>
      </p:sp>
      <p:sp>
        <p:nvSpPr>
          <p:cNvPr id="3" name="Content Placeholder 2">
            <a:extLst>
              <a:ext uri="{FF2B5EF4-FFF2-40B4-BE49-F238E27FC236}">
                <a16:creationId xmlns:a16="http://schemas.microsoft.com/office/drawing/2014/main" id="{CFF694B7-EAA9-49CD-9345-D9C713EFF66A}"/>
              </a:ext>
            </a:extLst>
          </p:cNvPr>
          <p:cNvSpPr>
            <a:spLocks noGrp="1"/>
          </p:cNvSpPr>
          <p:nvPr>
            <p:ph idx="1"/>
          </p:nvPr>
        </p:nvSpPr>
        <p:spPr/>
        <p:txBody>
          <a:bodyPr/>
          <a:lstStyle/>
          <a:p>
            <a:r>
              <a:rPr lang="en-GB" dirty="0"/>
              <a:t>An event-driven, portable runtime for building microservices on cloud and edge.</a:t>
            </a:r>
          </a:p>
          <a:p>
            <a:r>
              <a:rPr lang="en-GB" dirty="0"/>
              <a:t>Powerful Building Blocks</a:t>
            </a:r>
          </a:p>
          <a:p>
            <a:r>
              <a:rPr lang="en-GB" dirty="0"/>
              <a:t>Open API</a:t>
            </a:r>
          </a:p>
          <a:p>
            <a:r>
              <a:rPr lang="en-GB" dirty="0"/>
              <a:t>Works with any programming language</a:t>
            </a:r>
          </a:p>
          <a:p>
            <a:r>
              <a:rPr lang="en-GB" dirty="0"/>
              <a:t>Open Source</a:t>
            </a:r>
          </a:p>
        </p:txBody>
      </p:sp>
    </p:spTree>
    <p:custDataLst>
      <p:tags r:id="rId1"/>
    </p:custDataLst>
    <p:extLst>
      <p:ext uri="{BB962C8B-B14F-4D97-AF65-F5344CB8AC3E}">
        <p14:creationId xmlns:p14="http://schemas.microsoft.com/office/powerpoint/2010/main" val="77385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dirty="0" err="1"/>
              <a:t>Dapr</a:t>
            </a:r>
            <a:endParaRPr lang="en-GB" dirty="0"/>
          </a:p>
        </p:txBody>
      </p:sp>
      <p:pic>
        <p:nvPicPr>
          <p:cNvPr id="8" name="Picture 2">
            <a:extLst>
              <a:ext uri="{FF2B5EF4-FFF2-40B4-BE49-F238E27FC236}">
                <a16:creationId xmlns:a16="http://schemas.microsoft.com/office/drawing/2014/main" id="{BCE758E2-D99F-40D0-BF2A-C2DE318E4C4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22600" y="1527786"/>
            <a:ext cx="9372263" cy="445220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3414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a:t>Sidecar architecture</a:t>
            </a:r>
          </a:p>
        </p:txBody>
      </p:sp>
      <p:pic>
        <p:nvPicPr>
          <p:cNvPr id="8" name="Picture 2" descr="Dapr overview">
            <a:extLst>
              <a:ext uri="{FF2B5EF4-FFF2-40B4-BE49-F238E27FC236}">
                <a16:creationId xmlns:a16="http://schemas.microsoft.com/office/drawing/2014/main" id="{C588EC07-4ADE-4C15-845E-BCBE3A310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65" y="1567543"/>
            <a:ext cx="9784582" cy="39188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059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a:t>Sidecar architecture</a:t>
            </a:r>
          </a:p>
        </p:txBody>
      </p:sp>
      <p:pic>
        <p:nvPicPr>
          <p:cNvPr id="3076" name="Picture 4">
            <a:extLst>
              <a:ext uri="{FF2B5EF4-FFF2-40B4-BE49-F238E27FC236}">
                <a16:creationId xmlns:a16="http://schemas.microsoft.com/office/drawing/2014/main" id="{645D4F23-79B0-41FD-B815-B7B2E8101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232275"/>
            <a:ext cx="10039409" cy="44160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6194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err="1"/>
              <a:t>Dapr</a:t>
            </a:r>
            <a:r>
              <a:rPr lang="en-GB" b="1" dirty="0"/>
              <a:t> on a local developer machine in Standalone mode</a:t>
            </a:r>
          </a:p>
        </p:txBody>
      </p:sp>
      <p:pic>
        <p:nvPicPr>
          <p:cNvPr id="5122" name="Picture 2" descr="Dapr overview">
            <a:extLst>
              <a:ext uri="{FF2B5EF4-FFF2-40B4-BE49-F238E27FC236}">
                <a16:creationId xmlns:a16="http://schemas.microsoft.com/office/drawing/2014/main" id="{426F8996-E494-421F-BFED-D184FADA4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679" y="1298053"/>
            <a:ext cx="8814925" cy="486490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1293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58CE-DAFA-49B1-8F27-32D423105422}"/>
              </a:ext>
            </a:extLst>
          </p:cNvPr>
          <p:cNvSpPr>
            <a:spLocks noGrp="1"/>
          </p:cNvSpPr>
          <p:nvPr>
            <p:ph type="title"/>
          </p:nvPr>
        </p:nvSpPr>
        <p:spPr/>
        <p:txBody>
          <a:bodyPr/>
          <a:lstStyle/>
          <a:p>
            <a:r>
              <a:rPr lang="en-GB" b="1" dirty="0" err="1"/>
              <a:t>Dapr</a:t>
            </a:r>
            <a:r>
              <a:rPr lang="en-GB" b="1" dirty="0"/>
              <a:t> in Kubernetes mode</a:t>
            </a:r>
          </a:p>
        </p:txBody>
      </p:sp>
      <p:pic>
        <p:nvPicPr>
          <p:cNvPr id="4098" name="Picture 2" descr="Dapr overview">
            <a:extLst>
              <a:ext uri="{FF2B5EF4-FFF2-40B4-BE49-F238E27FC236}">
                <a16:creationId xmlns:a16="http://schemas.microsoft.com/office/drawing/2014/main" id="{ED716BAF-70BA-41D4-9510-7FF776C76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154" y="1167008"/>
            <a:ext cx="9081201" cy="51251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460182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6e6545bfdeb6417aa59e3ddf0ed0825c&quot;,&quot;LanguageCode&quot;:&quot;es-ES&quot;,&quot;SlideGuids&quot;:[&quot;250528d0-7947-4bcd-aa4a-558b38fc3d12&quot;,&quot;93f0727e-8a91-4a15-9016-8ebeb0dbc872&quot;,&quot;8e84da45-8735-4c90-89e4-51ee76a4674a&quot;,&quot;cfbb7246-a6bd-4d49-8a0e-f489067c1e4c&quot;,&quot;40af61cf-0eee-4564-8c45-5d181a3fb5e8&quot;,&quot;56d58628-8b87-4d32-8a4d-c3efa2a07993&quot;,&quot;803becb8-7299-4e28-b1f3-78a1fc17ef24&quot;,&quot;ddb6d071-c639-4ba1-a159-453f9695527b&quot;,&quot;b5ce604a-09e6-4d01-bdbf-77dc39bf0487&quot;,&quot;8b4d8a7f-96de-473f-8117-33a8c2cb4009&quot;,&quot;35284931-3767-4e11-973e-10e94c508f2c&quot;,&quot;bd1e9b03-add0-4e56-9a30-2cd4ea73a110&quot;,&quot;46d2c759-833a-4e1d-824c-bac3c205ba20&quot;,&quot;fb207881-1599-440e-82fd-ce7aa18f6f1e&quot;,&quot;9c18a537-195f-4129-9148-164fdcf41178&quot;,&quot;b221753a-0bb3-416c-9c61-6304fa94bb79&quot;,&quot;eebd07cf-6332-4ffc-90bf-675d74aeebeb&quot;,&quot;781d4dfa-e2a5-4bb1-8d87-67eac05a6a7c&quot;,&quot;400b76e7-ff39-4671-978b-7698b493827e&quot;,&quot;56eeff3e-7afa-4b32-8ada-0a04ed07709c&quot;,&quot;662236e8-a2a0-4513-b240-1e6d5393f0bd&quot;,&quot;941044e0-4362-45d4-8569-17678e4bc655&quot;,&quot;27e36fbe-da18-421e-87ab-454eb827ace3&quot;,&quot;cc726f99-4a94-4cca-9836-24f344c1f743&quot;,&quot;e5a1fb6d-2081-4667-8cd0-bab942ced2fb&quot;,&quot;12c10eb9-8f68-4014-b698-a67965ea6bb6&quot;],&quot;TimeStamp&quot;:&quot;2020-01-16T20:46:12.9005475+01: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0528d0-7947-4bcd-aa4a-558b38fc3d12&quot;,&quot;TimeStamp&quot;:&quot;2020-01-16T20:41:12.7105202+01: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0528d0-7947-4bcd-aa4a-558b38fc3d12&quot;,&quot;TimeStamp&quot;:&quot;2020-01-16T20:41:12.7105202+01: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0528d0-7947-4bcd-aa4a-558b38fc3d12&quot;,&quot;TimeStamp&quot;:&quot;2020-01-16T20:41:12.7105202+01: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56eeff3e-7afa-4b32-8ada-0a04ed07709c&quot;,&quot;TimeStamp&quot;:&quot;2020-01-16T20:41:12.7902346+01: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cc726f99-4a94-4cca-9836-24f344c1f743&quot;,&quot;TimeStamp&quot;:&quot;2020-01-16T20:41:12.7912306+01: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cfbb7246-a6bd-4d49-8a0e-f489067c1e4c&quot;,&quot;TimeStamp&quot;:&quot;2020-01-16T20:41:12.7883657+01:00&quot;}"/>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584</Words>
  <Application>Microsoft Office PowerPoint</Application>
  <PresentationFormat>Widescreen</PresentationFormat>
  <Paragraphs>89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vt:lpstr>
      <vt:lpstr>Tema de Office</vt:lpstr>
      <vt:lpstr>PowerPoint Presentation</vt:lpstr>
      <vt:lpstr>GOALS</vt:lpstr>
      <vt:lpstr>The Twelve-Factor Microservice</vt:lpstr>
      <vt:lpstr>Dapr</vt:lpstr>
      <vt:lpstr>Dapr</vt:lpstr>
      <vt:lpstr>Sidecar architecture</vt:lpstr>
      <vt:lpstr>Sidecar architecture</vt:lpstr>
      <vt:lpstr>Dapr on a local developer machine in Standalone mode</vt:lpstr>
      <vt:lpstr>Dapr in Kubernetes mode</vt:lpstr>
      <vt:lpstr>Dapr Core Concepts </vt:lpstr>
      <vt:lpstr>Dapr Building Blocks </vt:lpstr>
      <vt:lpstr>Dapr Components </vt:lpstr>
      <vt:lpstr>Installing Dapr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Sánchez</dc:creator>
  <cp:lastModifiedBy>Carlos Mendible</cp:lastModifiedBy>
  <cp:revision>86</cp:revision>
  <dcterms:created xsi:type="dcterms:W3CDTF">2018-11-16T16:29:33Z</dcterms:created>
  <dcterms:modified xsi:type="dcterms:W3CDTF">2020-02-08T17:54:17Z</dcterms:modified>
</cp:coreProperties>
</file>