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4" r:id="rId9"/>
    <p:sldId id="262" r:id="rId10"/>
  </p:sldIdLst>
  <p:sldSz cx="9144000" cy="5143500" type="screen16x9"/>
  <p:notesSz cx="6858000" cy="9144000"/>
  <p:embeddedFontLst>
    <p:embeddedFont>
      <p:font typeface="Roboto" panose="020F0502020204030204" pitchFamily="2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96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e512303ec5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e512303ec5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e512303ec5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e512303ec5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e512303ec5_0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e512303ec5_0_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e512303ec5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e512303ec5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e512303ec5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e512303ec5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e512303ec5_0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e512303ec5_0_1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/>
        </p:nvSpPr>
        <p:spPr>
          <a:xfrm>
            <a:off x="0" y="1159300"/>
            <a:ext cx="8409000" cy="13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780" b="1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omfortaa"/>
              </a:rPr>
              <a:t>AUTOMATED </a:t>
            </a:r>
            <a:r>
              <a:rPr lang="en" sz="4680" b="1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omfortaa"/>
              </a:rPr>
              <a:t>SHOPPING   CART</a:t>
            </a:r>
            <a:endParaRPr sz="4680" b="1" dirty="0">
              <a:solidFill>
                <a:schemeClr val="bg2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Comforta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/>
        </p:nvSpPr>
        <p:spPr>
          <a:xfrm>
            <a:off x="432000" y="1413725"/>
            <a:ext cx="8520600" cy="32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baseline="-25000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INSTITUTION :	DEDAN KIMATHI UNIVERSITY OF TECHNOLOGY</a:t>
            </a:r>
            <a:endParaRPr sz="2400" b="1" baseline="-25000" dirty="0">
              <a:solidFill>
                <a:schemeClr val="bg2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baseline="-25000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SCHOOL : 	SCHOOL OF ENGINEERING</a:t>
            </a:r>
            <a:endParaRPr sz="2400" b="1" baseline="-25000" dirty="0">
              <a:solidFill>
                <a:schemeClr val="bg2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baseline="-25000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DEPARTMENT: 	MECHATRONICS</a:t>
            </a:r>
            <a:endParaRPr sz="2400" b="1" baseline="-25000" dirty="0">
              <a:solidFill>
                <a:schemeClr val="bg2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baseline="-25000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COURSE:	                  BSc. MECHATRONIC ENGINEERING</a:t>
            </a:r>
            <a:endParaRPr sz="2400" b="1" baseline="-25000" dirty="0">
              <a:solidFill>
                <a:schemeClr val="bg2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baseline="-25000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UNIT NAME: 	PROJECT 1</a:t>
            </a:r>
            <a:endParaRPr sz="2400" b="1" baseline="-25000" dirty="0">
              <a:solidFill>
                <a:schemeClr val="bg2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baseline="-25000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UNIT CODE:	EMT 5101</a:t>
            </a:r>
            <a:endParaRPr sz="2400" b="1" baseline="-25000" dirty="0">
              <a:solidFill>
                <a:schemeClr val="bg2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baseline="-25000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TITLE :		AUTOMATED SHOPPING CART</a:t>
            </a:r>
            <a:endParaRPr sz="2400" b="1" baseline="-25000" dirty="0">
              <a:solidFill>
                <a:schemeClr val="bg2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baseline="-25000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SUPERVISOR: 	DR. SAM MACHARIA KANG’IRI</a:t>
            </a:r>
            <a:endParaRPr sz="2400" b="1" baseline="-25000" dirty="0">
              <a:solidFill>
                <a:schemeClr val="bg2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 baseline="-25000" dirty="0">
              <a:solidFill>
                <a:srgbClr val="0000FF"/>
              </a:solidFill>
            </a:endParaRPr>
          </a:p>
        </p:txBody>
      </p:sp>
      <p:pic>
        <p:nvPicPr>
          <p:cNvPr id="91" name="Google Shape;9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6425" y="105264"/>
            <a:ext cx="3970400" cy="10389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/>
        </p:nvSpPr>
        <p:spPr>
          <a:xfrm>
            <a:off x="311700" y="11976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AutoNum type="arabicPeriod"/>
            </a:pPr>
            <a:r>
              <a:rPr lang="en" sz="1800" b="1" dirty="0">
                <a:solidFill>
                  <a:schemeClr val="bg2">
                    <a:lumMod val="50000"/>
                  </a:schemeClr>
                </a:solidFill>
              </a:rPr>
              <a:t>FLORENCE ODERO 			E022-01-1067/2020</a:t>
            </a:r>
            <a:endParaRPr sz="1800" b="1" dirty="0">
              <a:solidFill>
                <a:schemeClr val="bg2">
                  <a:lumMod val="50000"/>
                </a:schemeClr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AutoNum type="arabicPeriod"/>
            </a:pPr>
            <a:r>
              <a:rPr lang="en" sz="1800" b="1" dirty="0">
                <a:solidFill>
                  <a:schemeClr val="bg2">
                    <a:lumMod val="50000"/>
                  </a:schemeClr>
                </a:solidFill>
              </a:rPr>
              <a:t>EMMANUEL KAPKONI	 	E022-01-1077/2020</a:t>
            </a:r>
            <a:endParaRPr sz="1800" b="1" dirty="0">
              <a:solidFill>
                <a:schemeClr val="bg2">
                  <a:lumMod val="50000"/>
                </a:schemeClr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AutoNum type="arabicPeriod"/>
            </a:pPr>
            <a:r>
              <a:rPr lang="en" sz="1800" b="1" dirty="0">
                <a:solidFill>
                  <a:schemeClr val="bg2">
                    <a:lumMod val="50000"/>
                  </a:schemeClr>
                </a:solidFill>
              </a:rPr>
              <a:t>COLLINS KIPLAGAT 		E022-01-1078/2020</a:t>
            </a:r>
            <a:endParaRPr sz="1800" b="1" dirty="0">
              <a:solidFill>
                <a:schemeClr val="bg2">
                  <a:lumMod val="50000"/>
                </a:schemeClr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AutoNum type="arabicPeriod"/>
            </a:pPr>
            <a:r>
              <a:rPr lang="en" sz="1800" b="1" dirty="0">
                <a:solidFill>
                  <a:schemeClr val="bg2">
                    <a:lumMod val="50000"/>
                  </a:schemeClr>
                </a:solidFill>
              </a:rPr>
              <a:t>FIDEL KIREGA 			E022-01-0777/2020</a:t>
            </a:r>
            <a:endParaRPr sz="1800" b="1" dirty="0">
              <a:solidFill>
                <a:schemeClr val="bg2">
                  <a:lumMod val="50000"/>
                </a:schemeClr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AutoNum type="arabicPeriod"/>
            </a:pPr>
            <a:r>
              <a:rPr lang="en" sz="1800" b="1" dirty="0">
                <a:solidFill>
                  <a:schemeClr val="bg2">
                    <a:lumMod val="50000"/>
                  </a:schemeClr>
                </a:solidFill>
              </a:rPr>
              <a:t>MWANGI MILTON KIAI 		E022-01-2151/2020</a:t>
            </a:r>
            <a:endParaRPr sz="1800" b="1" dirty="0">
              <a:solidFill>
                <a:schemeClr val="bg2">
                  <a:lumMod val="50000"/>
                </a:schemeClr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AutoNum type="arabicPeriod"/>
            </a:pPr>
            <a:r>
              <a:rPr lang="en" sz="1800" b="1" dirty="0">
                <a:solidFill>
                  <a:schemeClr val="bg2">
                    <a:lumMod val="50000"/>
                  </a:schemeClr>
                </a:solidFill>
              </a:rPr>
              <a:t>MANJARI DAVID 			E022-01-0786/2019</a:t>
            </a:r>
            <a:endParaRPr sz="18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7" name="Google Shape;97;p15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solidFill>
                  <a:schemeClr val="bg2">
                    <a:lumMod val="50000"/>
                  </a:schemeClr>
                </a:solidFill>
              </a:rPr>
              <a:t>GROUP MEMBERS</a:t>
            </a:r>
            <a:endParaRPr sz="28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bg2">
                    <a:lumMod val="50000"/>
                  </a:schemeClr>
                </a:solidFill>
              </a:rPr>
              <a:t>PROBLEM STATEMENT</a:t>
            </a:r>
            <a:endParaRPr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3" name="Google Shape;103;p1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dirty="0"/>
              <a:t>Background: </a:t>
            </a:r>
            <a:r>
              <a:rPr lang="en" dirty="0"/>
              <a:t> During traditional shopping, patrons choose their own products, load them into a cart, and then pay at a register. Customers and retailers may experience inefficiencies as a result of this laborious and error-prone process.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 b="1" dirty="0"/>
              <a:t>Problem statement:</a:t>
            </a:r>
            <a:r>
              <a:rPr lang="en" dirty="0"/>
              <a:t> Create and optimize an automated shopping cart system that expedites checkout times and boosts overall efficiency by automating the tracking, payment, and item selection processes.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224" b="1" dirty="0"/>
              <a:t>Scope:</a:t>
            </a:r>
            <a:r>
              <a:rPr lang="en" dirty="0"/>
              <a:t> The system's primary goal is to automate the tracking and selection of goods in a retail setting. It will have functions like tracking, item detection, improved security features, improved data analytics and reporting and a smooth checkout procedure.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bg2">
                    <a:lumMod val="50000"/>
                  </a:schemeClr>
                </a:solidFill>
              </a:rPr>
              <a:t>OBJECTIVES</a:t>
            </a:r>
            <a:endParaRPr b="1" dirty="0">
              <a:solidFill>
                <a:schemeClr val="bg2">
                  <a:lumMod val="50000"/>
                </a:schemeClr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  <p:sp>
        <p:nvSpPr>
          <p:cNvPr id="109" name="Google Shape;109;p17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552450" lvl="0" indent="-457200" algn="l" rtl="0">
              <a:spcBef>
                <a:spcPts val="0"/>
              </a:spcBef>
              <a:spcAft>
                <a:spcPts val="0"/>
              </a:spcAft>
              <a:buSzPts val="2100"/>
              <a:buFont typeface="+mj-lt"/>
              <a:buAutoNum type="arabicPeriod"/>
            </a:pPr>
            <a:r>
              <a:rPr lang="en" sz="2100" b="1" dirty="0"/>
              <a:t>Improve on the previous design by making a fully fledged PCB:</a:t>
            </a:r>
            <a:endParaRPr sz="2100" b="1" dirty="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 dirty="0"/>
              <a:t>Create a working schematic of the prototype, and its equivalent PCB</a:t>
            </a:r>
          </a:p>
          <a:p>
            <a:pPr indent="-361950">
              <a:buSzPts val="2100"/>
            </a:pPr>
            <a:r>
              <a:rPr lang="en-US" sz="21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This is done by </a:t>
            </a:r>
            <a:r>
              <a:rPr lang="en-US" sz="2100" kern="1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</a:t>
            </a:r>
            <a:r>
              <a:rPr lang="en-KE" sz="2100" kern="1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evelop</a:t>
            </a:r>
            <a:r>
              <a:rPr lang="en-US" sz="2100" kern="1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ing</a:t>
            </a:r>
            <a:r>
              <a:rPr lang="en-KE" sz="2100" kern="1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a custom printed circuit board to integrate all components, enhancing reliability, reducing wiring complexity, and ensuring a professional, scalable design.</a:t>
            </a: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endParaRPr lang="en-US" sz="2100" dirty="0"/>
          </a:p>
          <a:p>
            <a:pPr marL="95250" lvl="0" indent="0" algn="l" rtl="0"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 sz="2100" b="1" dirty="0"/>
              <a:t>2.   Change from previous non-rechargable battery to a rechargeable battery with a battery management system</a:t>
            </a:r>
            <a:endParaRPr sz="2100" b="1" dirty="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 dirty="0"/>
              <a:t>Design and creation of a working charging system of the battery</a:t>
            </a:r>
            <a:endParaRPr sz="2100" dirty="0"/>
          </a:p>
          <a:p>
            <a:pPr marL="18288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1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F081BD-7472-3D5D-F27E-30AD82C871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KE" sz="19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Replace the current power supply with a rechargeable lithium battery equipped with a Battery Management System (BMS) to ensure safe and efficient charging, extended battery life, and reliable power management.</a:t>
            </a:r>
            <a:endParaRPr lang="en-US" sz="190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114300" indent="0">
              <a:buNone/>
            </a:pPr>
            <a:r>
              <a:rPr lang="en-US" sz="19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3. </a:t>
            </a:r>
            <a:r>
              <a:rPr lang="en" sz="2000" dirty="0"/>
              <a:t>.	</a:t>
            </a:r>
            <a:r>
              <a:rPr lang="en" sz="2000" b="1" dirty="0"/>
              <a:t>Design a 3D casing for the pcb for optimal protection</a:t>
            </a:r>
          </a:p>
          <a:p>
            <a:r>
              <a:rPr lang="en-US" sz="1900" kern="1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</a:t>
            </a:r>
            <a:r>
              <a:rPr lang="en-US" sz="1900" kern="1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ainly aimed at improving the customer experience by adding a unique and ergonomic device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K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endParaRPr lang="en-KE" sz="19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2497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algn="l" rtl="0">
              <a:spcBef>
                <a:spcPts val="1200"/>
              </a:spcBef>
              <a:spcAft>
                <a:spcPts val="0"/>
              </a:spcAft>
              <a:buAutoNum type="arabicPeriod" startAt="4"/>
            </a:pPr>
            <a:r>
              <a:rPr lang="en" sz="1900" b="1" dirty="0"/>
              <a:t>Optimize the design with a compact microcontroller</a:t>
            </a:r>
          </a:p>
          <a:p>
            <a:pPr marL="285750" indent="-285750">
              <a:spcBef>
                <a:spcPts val="1200"/>
              </a:spcBef>
            </a:pPr>
            <a:r>
              <a:rPr lang="en-US" sz="19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This consists</a:t>
            </a:r>
            <a:r>
              <a:rPr lang="en-KE" sz="19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main microcontroller used</a:t>
            </a:r>
            <a:r>
              <a:rPr lang="en-US" sz="19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KE" sz="1900" kern="1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to manage the hardware components and process data</a:t>
            </a:r>
            <a:r>
              <a:rPr lang="en-US" sz="1900" kern="1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and a</a:t>
            </a:r>
            <a:r>
              <a:rPr lang="en-KE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KE" sz="19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microcontroller with Wi-Fi and Bluetooth capabilities used for wireless communication and real-time data transfer.</a:t>
            </a:r>
            <a:endParaRPr sz="19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 dirty="0"/>
              <a:t>5.   </a:t>
            </a:r>
            <a:r>
              <a:rPr lang="en" sz="1900" b="1" dirty="0"/>
              <a:t>Integrate with a web application</a:t>
            </a:r>
            <a:endParaRPr sz="1900" b="1" dirty="0"/>
          </a:p>
        </p:txBody>
      </p:sp>
      <p:sp>
        <p:nvSpPr>
          <p:cNvPr id="115" name="Google Shape;115;p1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bg2">
                    <a:lumMod val="50000"/>
                  </a:schemeClr>
                </a:solidFill>
              </a:rPr>
              <a:t>OBJECTIVES </a:t>
            </a:r>
            <a:endParaRPr b="1" dirty="0">
              <a:solidFill>
                <a:schemeClr val="bg2">
                  <a:lumMod val="50000"/>
                </a:schemeClr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384884-79EC-DC10-03B6-AC0C2E37AB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Develop a backend system for data analytics, providing insights into shopping patterns, customer preferences, and system performance, which can be used to further optimize the system and enhance customer experience.</a:t>
            </a:r>
          </a:p>
          <a:p>
            <a:pPr marL="342900" lvl="0" algn="l" rtl="0">
              <a:spcBef>
                <a:spcPts val="1200"/>
              </a:spcBef>
              <a:spcAft>
                <a:spcPts val="0"/>
              </a:spcAft>
              <a:buAutoNum type="arabicPeriod" startAt="6"/>
            </a:pPr>
            <a:r>
              <a:rPr lang="en-US" sz="1800" b="1" dirty="0"/>
              <a:t>Modular design approach</a:t>
            </a:r>
          </a:p>
          <a:p>
            <a:pPr marL="342900">
              <a:spcBef>
                <a:spcPts val="1200"/>
              </a:spcBef>
            </a:pPr>
            <a:r>
              <a:rPr lang="en-KE" sz="1900" kern="1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Design the cart with modular components that can be easily replaced or upgraded, facilitating maintenance and future improvements.</a:t>
            </a:r>
            <a:endParaRPr lang="en-US" sz="1800" b="1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800" dirty="0"/>
              <a:t>7.     </a:t>
            </a:r>
            <a:r>
              <a:rPr lang="en-US" sz="1800" b="1" dirty="0"/>
              <a:t>Improving security and compliance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202553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>
            <a:spLocks noGrp="1"/>
          </p:cNvSpPr>
          <p:nvPr>
            <p:ph type="title"/>
          </p:nvPr>
        </p:nvSpPr>
        <p:spPr>
          <a:xfrm>
            <a:off x="2958625" y="-176550"/>
            <a:ext cx="6125100" cy="156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 b="1" dirty="0">
                <a:solidFill>
                  <a:schemeClr val="bg2">
                    <a:lumMod val="50000"/>
                  </a:schemeClr>
                </a:solidFill>
              </a:rPr>
              <a:t>THANK YOU</a:t>
            </a:r>
            <a:endParaRPr sz="39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471</Words>
  <Application>Microsoft Office PowerPoint</Application>
  <PresentationFormat>On-screen Show (16:9)</PresentationFormat>
  <Paragraphs>39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Roboto</vt:lpstr>
      <vt:lpstr>Arial</vt:lpstr>
      <vt:lpstr>Calibri</vt:lpstr>
      <vt:lpstr>Times New Roman</vt:lpstr>
      <vt:lpstr>Geometric</vt:lpstr>
      <vt:lpstr>PowerPoint Presentation</vt:lpstr>
      <vt:lpstr>PowerPoint Presentation</vt:lpstr>
      <vt:lpstr>PowerPoint Presentation</vt:lpstr>
      <vt:lpstr>PROBLEM STATEMENT</vt:lpstr>
      <vt:lpstr>OBJECTIVES </vt:lpstr>
      <vt:lpstr>PowerPoint Presentation</vt:lpstr>
      <vt:lpstr>OBJECTIVES  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FIDEL</cp:lastModifiedBy>
  <cp:revision>2</cp:revision>
  <dcterms:modified xsi:type="dcterms:W3CDTF">2024-07-04T07:58:35Z</dcterms:modified>
</cp:coreProperties>
</file>