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5" r:id="rId8"/>
    <p:sldId id="266" r:id="rId9"/>
    <p:sldId id="267" r:id="rId10"/>
    <p:sldId id="274" r:id="rId11"/>
    <p:sldId id="268" r:id="rId12"/>
    <p:sldId id="269" r:id="rId13"/>
    <p:sldId id="270" r:id="rId14"/>
    <p:sldId id="271" r:id="rId15"/>
    <p:sldId id="272" r:id="rId16"/>
    <p:sldId id="273" r:id="rId17"/>
    <p:sldId id="263"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2" d="100"/>
          <a:sy n="32" d="100"/>
        </p:scale>
        <p:origin x="724" y="2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553316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944342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Задача о рюкзаке и рюкзачная криптосистема</a:t>
            </a:r>
            <a:endParaRPr dirty="0"/>
          </a:p>
        </p:txBody>
      </p:sp>
      <p:sp>
        <p:nvSpPr>
          <p:cNvPr id="53" name="Очень крутой подзаголовок презентации"/>
          <p:cNvSpPr txBox="1"/>
          <p:nvPr/>
        </p:nvSpPr>
        <p:spPr>
          <a:xfrm>
            <a:off x="17232560" y="8946232"/>
            <a:ext cx="6840760" cy="1528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Подготовил студент БПИ183</a:t>
            </a:r>
          </a:p>
          <a:p>
            <a:r>
              <a:rPr lang="ru-RU" dirty="0"/>
              <a:t>Мануйлов Александр</a:t>
            </a:r>
            <a:endParaRPr dirty="0"/>
          </a:p>
        </p:txBody>
      </p:sp>
      <p:sp>
        <p:nvSpPr>
          <p:cNvPr id="54" name="Название подразделения,  лаборатории, факультета и т.д."/>
          <p:cNvSpPr txBox="1"/>
          <p:nvPr/>
        </p:nvSpPr>
        <p:spPr>
          <a:xfrm>
            <a:off x="7116915" y="1847447"/>
            <a:ext cx="9443423" cy="790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НИУ ВШЭ ФКН</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ru-RU" dirty="0"/>
              <a:t>9</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пример</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252908" y="4409728"/>
            <a:ext cx="21523142" cy="8363903"/>
          </a:xfrm>
          <a:prstGeom prst="rect">
            <a:avLst/>
          </a:prstGeom>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lIns="71437" tIns="71437" rIns="71437" bIns="71437"/>
          <a:lstStyle/>
          <a:p>
            <a:pPr algn="l"/>
            <a:r>
              <a:rPr lang="ru-RU" sz="4400" dirty="0">
                <a:solidFill>
                  <a:schemeClr val="accent1">
                    <a:lumMod val="50000"/>
                  </a:schemeClr>
                </a:solidFill>
                <a:latin typeface="+mn-lt"/>
              </a:rPr>
              <a:t>Пусть наш алфавит состоит из букв латинского алфавита, то есть </a:t>
            </a:r>
            <a:r>
              <a:rPr lang="en-GB" sz="4400" dirty="0">
                <a:solidFill>
                  <a:schemeClr val="accent1">
                    <a:lumMod val="50000"/>
                  </a:schemeClr>
                </a:solidFill>
                <a:latin typeface="+mn-lt"/>
              </a:rPr>
              <a:t>a</a:t>
            </a:r>
            <a:r>
              <a:rPr lang="ru-RU" sz="4400" dirty="0">
                <a:solidFill>
                  <a:schemeClr val="accent1">
                    <a:lumMod val="50000"/>
                  </a:schemeClr>
                </a:solidFill>
                <a:latin typeface="+mn-lt"/>
              </a:rPr>
              <a:t> = {00000}, </a:t>
            </a:r>
            <a:r>
              <a:rPr lang="en-GB" sz="4400" dirty="0">
                <a:solidFill>
                  <a:schemeClr val="accent1">
                    <a:lumMod val="50000"/>
                  </a:schemeClr>
                </a:solidFill>
                <a:latin typeface="+mn-lt"/>
              </a:rPr>
              <a:t>z</a:t>
            </a:r>
            <a:r>
              <a:rPr lang="ru-RU" sz="4400" dirty="0">
                <a:solidFill>
                  <a:schemeClr val="accent1">
                    <a:lumMod val="50000"/>
                  </a:schemeClr>
                </a:solidFill>
                <a:latin typeface="+mn-lt"/>
              </a:rPr>
              <a:t> = {11001}.</a:t>
            </a:r>
          </a:p>
          <a:p>
            <a:pPr algn="l">
              <a:spcBef>
                <a:spcPts val="2800"/>
              </a:spcBef>
              <a:buSzPct val="100000"/>
              <a:defRPr sz="2800">
                <a:solidFill>
                  <a:srgbClr val="253957"/>
                </a:solidFill>
                <a:latin typeface="+mn-lt"/>
                <a:ea typeface="+mn-ea"/>
                <a:cs typeface="+mn-cs"/>
                <a:sym typeface="Arial Narrow"/>
              </a:defRPr>
            </a:pPr>
            <a:r>
              <a:rPr lang="ru-RU" sz="4000" dirty="0">
                <a:sym typeface="Arial Narrow"/>
              </a:rPr>
              <a:t>Вы загадывайте число </a:t>
            </a:r>
            <a:r>
              <a:rPr lang="en-GB" sz="4000" dirty="0">
                <a:sym typeface="Arial Narrow"/>
              </a:rPr>
              <a:t>m</a:t>
            </a:r>
            <a:r>
              <a:rPr lang="ru-RU" sz="4000" dirty="0">
                <a:sym typeface="Arial Narrow"/>
              </a:rPr>
              <a:t> = 61, </a:t>
            </a:r>
            <a:r>
              <a:rPr lang="en-GB" sz="4000" dirty="0">
                <a:sym typeface="Arial Narrow"/>
              </a:rPr>
              <a:t>a</a:t>
            </a:r>
            <a:r>
              <a:rPr lang="ru-RU" sz="4000" dirty="0">
                <a:sym typeface="Arial Narrow"/>
              </a:rPr>
              <a:t> = 17, и соответственно </a:t>
            </a:r>
            <a:r>
              <a:rPr lang="en-GB" sz="4000" dirty="0">
                <a:sym typeface="Arial Narrow"/>
              </a:rPr>
              <a:t>b</a:t>
            </a:r>
            <a:r>
              <a:rPr lang="ru-RU" sz="4000" dirty="0">
                <a:sym typeface="Arial Narrow"/>
              </a:rPr>
              <a:t> = 18. А ваш секретный ключ представляет набор {2, 3, 7, 15, 31}. Ваш друг </a:t>
            </a:r>
            <a:r>
              <a:rPr lang="ru-RU" sz="4000" dirty="0">
                <a:solidFill>
                  <a:srgbClr val="253957"/>
                </a:solidFill>
                <a:sym typeface="Arial Narrow"/>
              </a:rPr>
              <a:t>хочет прислать сообщение </a:t>
            </a:r>
            <a:r>
              <a:rPr lang="en-GB" sz="4000" dirty="0">
                <a:solidFill>
                  <a:srgbClr val="253957"/>
                </a:solidFill>
                <a:sym typeface="Arial Narrow"/>
              </a:rPr>
              <a:t>WHY</a:t>
            </a:r>
            <a:r>
              <a:rPr lang="ru-RU" sz="4000" dirty="0">
                <a:sym typeface="Arial Narrow"/>
              </a:rPr>
              <a:t>. </a:t>
            </a:r>
            <a:endParaRPr lang="en-GB" sz="4000" dirty="0">
              <a:sym typeface="Arial Narrow"/>
            </a:endParaRPr>
          </a:p>
          <a:p>
            <a:pPr algn="l">
              <a:spcBef>
                <a:spcPts val="2800"/>
              </a:spcBef>
              <a:buSzPct val="100000"/>
              <a:defRPr sz="2800">
                <a:solidFill>
                  <a:srgbClr val="253957"/>
                </a:solidFill>
                <a:latin typeface="+mn-lt"/>
                <a:ea typeface="+mn-ea"/>
                <a:cs typeface="+mn-cs"/>
                <a:sym typeface="Arial Narrow"/>
              </a:defRPr>
            </a:pPr>
            <a:r>
              <a:rPr lang="ru-RU" sz="4000" dirty="0">
                <a:sym typeface="Arial Narrow"/>
              </a:rPr>
              <a:t>Мы должны вычислить и выложить преобразованный набор </a:t>
            </a:r>
            <a:r>
              <a:rPr lang="en-GB" sz="4000" dirty="0">
                <a:solidFill>
                  <a:srgbClr val="253957"/>
                </a:solidFill>
                <a:sym typeface="Arial Narrow"/>
              </a:rPr>
              <a:t>{</a:t>
            </a:r>
            <a:r>
              <a:rPr lang="en-GB" sz="4000" dirty="0" err="1">
                <a:solidFill>
                  <a:srgbClr val="253957"/>
                </a:solidFill>
                <a:sym typeface="Arial Narrow"/>
              </a:rPr>
              <a:t>w</a:t>
            </a:r>
            <a:r>
              <a:rPr lang="en-GB" sz="4000" baseline="-25000" dirty="0" err="1">
                <a:solidFill>
                  <a:srgbClr val="253957"/>
                </a:solidFill>
                <a:sym typeface="Arial Narrow"/>
              </a:rPr>
              <a:t>i</a:t>
            </a:r>
            <a:r>
              <a:rPr lang="en-GB" sz="4000" dirty="0">
                <a:solidFill>
                  <a:srgbClr val="253957"/>
                </a:solidFill>
                <a:sym typeface="Arial Narrow"/>
              </a:rPr>
              <a:t>}</a:t>
            </a:r>
            <a:r>
              <a:rPr lang="ru-RU" sz="4000" dirty="0">
                <a:solidFill>
                  <a:srgbClr val="253957"/>
                </a:solidFill>
                <a:sym typeface="Arial Narrow"/>
              </a:rPr>
              <a:t>. Получаем (34</a:t>
            </a:r>
            <a:r>
              <a:rPr lang="en-GB" sz="4000" dirty="0">
                <a:solidFill>
                  <a:srgbClr val="253957"/>
                </a:solidFill>
                <a:sym typeface="Arial Narrow"/>
              </a:rPr>
              <a:t>, 51, 58, 11, 39)</a:t>
            </a:r>
            <a:endParaRPr lang="ru-RU" sz="4000" dirty="0">
              <a:solidFill>
                <a:srgbClr val="253957"/>
              </a:solidFill>
              <a:sym typeface="Arial Narrow"/>
            </a:endParaRPr>
          </a:p>
          <a:p>
            <a:pPr algn="l">
              <a:spcBef>
                <a:spcPts val="2800"/>
              </a:spcBef>
              <a:buSzPct val="100000"/>
              <a:defRPr sz="2800">
                <a:solidFill>
                  <a:srgbClr val="253957"/>
                </a:solidFill>
                <a:latin typeface="+mn-lt"/>
                <a:ea typeface="+mn-ea"/>
                <a:cs typeface="+mn-cs"/>
                <a:sym typeface="Arial Narrow"/>
              </a:defRPr>
            </a:pPr>
            <a:r>
              <a:rPr lang="ru-RU" sz="4000" dirty="0">
                <a:solidFill>
                  <a:srgbClr val="253957"/>
                </a:solidFill>
                <a:sym typeface="Arial Narrow"/>
              </a:rPr>
              <a:t>Тогда </a:t>
            </a:r>
            <a:r>
              <a:rPr lang="en-GB" sz="4000" dirty="0">
                <a:solidFill>
                  <a:srgbClr val="253957"/>
                </a:solidFill>
                <a:sym typeface="Arial Narrow"/>
              </a:rPr>
              <a:t>W = 10110 = 51 + 58 + 39 = 148, H = 00111 = 34 + 51 + 58 = 143, Y = 11000 = 39 + 11 = 50</a:t>
            </a:r>
          </a:p>
          <a:p>
            <a:pPr algn="l">
              <a:spcBef>
                <a:spcPts val="2800"/>
              </a:spcBef>
              <a:buSzPct val="100000"/>
              <a:defRPr sz="2800">
                <a:solidFill>
                  <a:srgbClr val="253957"/>
                </a:solidFill>
                <a:latin typeface="+mn-lt"/>
                <a:ea typeface="+mn-ea"/>
                <a:cs typeface="+mn-cs"/>
                <a:sym typeface="Arial Narrow"/>
              </a:defRPr>
            </a:pPr>
            <a:r>
              <a:rPr lang="ru-RU" sz="4000" dirty="0">
                <a:solidFill>
                  <a:srgbClr val="253957"/>
                </a:solidFill>
                <a:sym typeface="Arial Narrow"/>
              </a:rPr>
              <a:t>Эти числа друг передает нам.</a:t>
            </a:r>
            <a:endParaRPr lang="ru-RU" sz="4000" dirty="0">
              <a:sym typeface="Arial Narrow"/>
            </a:endParaRPr>
          </a:p>
          <a:p>
            <a:pPr algn="l">
              <a:spcBef>
                <a:spcPts val="2800"/>
              </a:spcBef>
              <a:buSzPct val="100000"/>
              <a:defRPr sz="2800">
                <a:solidFill>
                  <a:srgbClr val="253957"/>
                </a:solidFill>
                <a:latin typeface="+mn-lt"/>
                <a:ea typeface="+mn-ea"/>
                <a:cs typeface="+mn-cs"/>
                <a:sym typeface="Arial Narrow"/>
              </a:defRPr>
            </a:pPr>
            <a:r>
              <a:rPr lang="ru-RU" sz="4000" dirty="0">
                <a:sym typeface="Arial Narrow"/>
              </a:rPr>
              <a:t>Первым делом умножаем числа </a:t>
            </a:r>
            <a:r>
              <a:rPr lang="ru-RU" sz="4400" dirty="0">
                <a:solidFill>
                  <a:srgbClr val="253957"/>
                </a:solidFill>
                <a:sym typeface="Arial Narrow"/>
              </a:rPr>
              <a:t>148 143 50 на </a:t>
            </a:r>
            <a:r>
              <a:rPr lang="en-GB" sz="4400" dirty="0">
                <a:solidFill>
                  <a:srgbClr val="253957"/>
                </a:solidFill>
                <a:sym typeface="Arial Narrow"/>
              </a:rPr>
              <a:t>b </a:t>
            </a:r>
            <a:r>
              <a:rPr lang="ru-RU" sz="4400" dirty="0">
                <a:solidFill>
                  <a:srgbClr val="253957"/>
                </a:solidFill>
                <a:sym typeface="Arial Narrow"/>
              </a:rPr>
              <a:t>= 18 и приводим по модулю </a:t>
            </a:r>
            <a:r>
              <a:rPr lang="en-GB" sz="4400" dirty="0">
                <a:solidFill>
                  <a:srgbClr val="253957"/>
                </a:solidFill>
                <a:sym typeface="Arial Narrow"/>
              </a:rPr>
              <a:t>m = 61</a:t>
            </a:r>
            <a:r>
              <a:rPr lang="ru-RU" sz="4400" dirty="0">
                <a:solidFill>
                  <a:srgbClr val="253957"/>
                </a:solidFill>
                <a:sym typeface="Arial Narrow"/>
              </a:rPr>
              <a:t>. Получаем числа 41 12 46. Далее, беря поочередно </a:t>
            </a:r>
            <a:r>
              <a:rPr lang="en-GB" sz="4400" dirty="0">
                <a:solidFill>
                  <a:srgbClr val="253957"/>
                </a:solidFill>
                <a:sym typeface="Arial Narrow"/>
              </a:rPr>
              <a:t>V = 41, V = 12, V = 46</a:t>
            </a:r>
            <a:r>
              <a:rPr lang="ru-RU" sz="4400" dirty="0">
                <a:solidFill>
                  <a:srgbClr val="253957"/>
                </a:solidFill>
                <a:sym typeface="Arial Narrow"/>
              </a:rPr>
              <a:t> решаем для них задачу о рюкзаке с БР набором и получаем 10110 00111 11000, что соответствует буквам </a:t>
            </a:r>
            <a:r>
              <a:rPr lang="en-GB" sz="4400" dirty="0">
                <a:solidFill>
                  <a:srgbClr val="253957"/>
                </a:solidFill>
                <a:sym typeface="Arial Narrow"/>
              </a:rPr>
              <a:t>W H Y</a:t>
            </a:r>
            <a:endParaRPr sz="4400" dirty="0"/>
          </a:p>
        </p:txBody>
      </p:sp>
    </p:spTree>
    <p:extLst>
      <p:ext uri="{BB962C8B-B14F-4D97-AF65-F5344CB8AC3E}">
        <p14:creationId xmlns:p14="http://schemas.microsoft.com/office/powerpoint/2010/main" val="149935265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a:t>(криптосистема Меркла-</a:t>
            </a:r>
            <a:r>
              <a:rPr lang="ru-RU" dirty="0" err="1"/>
              <a:t>хеллмана</a:t>
            </a:r>
            <a:r>
              <a:rPr lang="ru-RU" dirty="0"/>
              <a:t>)</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156373" y="7002020"/>
            <a:ext cx="21523142" cy="57576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4400" dirty="0">
                <a:sym typeface="Arial Narrow"/>
              </a:rPr>
              <a:t>Зная только набор </a:t>
            </a:r>
            <a:r>
              <a:rPr lang="en-GB" sz="4400" dirty="0">
                <a:solidFill>
                  <a:srgbClr val="253957"/>
                </a:solidFill>
                <a:sym typeface="Arial Narrow"/>
              </a:rPr>
              <a:t>{</a:t>
            </a:r>
            <a:r>
              <a:rPr lang="en-GB" sz="4400" dirty="0" err="1">
                <a:solidFill>
                  <a:srgbClr val="253957"/>
                </a:solidFill>
                <a:sym typeface="Arial Narrow"/>
              </a:rPr>
              <a:t>w</a:t>
            </a:r>
            <a:r>
              <a:rPr lang="en-GB" sz="4400" baseline="-25000" dirty="0" err="1">
                <a:solidFill>
                  <a:srgbClr val="253957"/>
                </a:solidFill>
                <a:sym typeface="Arial Narrow"/>
              </a:rPr>
              <a:t>i</a:t>
            </a:r>
            <a:r>
              <a:rPr lang="en-GB" sz="4400" dirty="0">
                <a:solidFill>
                  <a:srgbClr val="253957"/>
                </a:solidFill>
                <a:sym typeface="Arial Narrow"/>
              </a:rPr>
              <a:t>}</a:t>
            </a:r>
            <a:r>
              <a:rPr lang="ru-RU" sz="4400" dirty="0">
                <a:solidFill>
                  <a:srgbClr val="253957"/>
                </a:solidFill>
                <a:sym typeface="Arial Narrow"/>
              </a:rPr>
              <a:t> придется решать задачу о рюкзаке не с быстрорастущим набором, (так как свойство быстрого роста исчезает после умножения </a:t>
            </a:r>
            <a:r>
              <a:rPr lang="en-GB" sz="4400" dirty="0">
                <a:solidFill>
                  <a:srgbClr val="253957"/>
                </a:solidFill>
                <a:sym typeface="Arial Narrow"/>
              </a:rPr>
              <a:t>{</a:t>
            </a:r>
            <a:r>
              <a:rPr lang="en-GB" sz="4400" dirty="0" err="1">
                <a:solidFill>
                  <a:srgbClr val="253957"/>
                </a:solidFill>
                <a:sym typeface="Arial Narrow"/>
              </a:rPr>
              <a:t>u</a:t>
            </a:r>
            <a:r>
              <a:rPr lang="en-GB" sz="4400" baseline="-25000" dirty="0" err="1">
                <a:solidFill>
                  <a:srgbClr val="253957"/>
                </a:solidFill>
                <a:sym typeface="Arial Narrow"/>
              </a:rPr>
              <a:t>i</a:t>
            </a:r>
            <a:r>
              <a:rPr lang="en-GB" sz="4400" dirty="0">
                <a:solidFill>
                  <a:srgbClr val="253957"/>
                </a:solidFill>
                <a:sym typeface="Arial Narrow"/>
              </a:rPr>
              <a:t>}</a:t>
            </a:r>
            <a:r>
              <a:rPr lang="ru-RU" sz="4400" dirty="0">
                <a:solidFill>
                  <a:srgbClr val="253957"/>
                </a:solidFill>
                <a:sym typeface="Arial Narrow"/>
              </a:rPr>
              <a:t> на </a:t>
            </a:r>
            <a:r>
              <a:rPr lang="en-GB" sz="4400" dirty="0">
                <a:solidFill>
                  <a:srgbClr val="253957"/>
                </a:solidFill>
                <a:sym typeface="Arial Narrow"/>
              </a:rPr>
              <a:t>a </a:t>
            </a:r>
            <a:r>
              <a:rPr lang="ru-RU" sz="4400" dirty="0">
                <a:solidFill>
                  <a:srgbClr val="253957"/>
                </a:solidFill>
                <a:sym typeface="Arial Narrow"/>
              </a:rPr>
              <a:t>и приведением к модулю </a:t>
            </a:r>
            <a:r>
              <a:rPr lang="en-GB" sz="4400" dirty="0">
                <a:solidFill>
                  <a:srgbClr val="253957"/>
                </a:solidFill>
                <a:sym typeface="Arial Narrow"/>
              </a:rPr>
              <a:t>m</a:t>
            </a:r>
            <a:r>
              <a:rPr lang="ru-RU" sz="4400" dirty="0">
                <a:solidFill>
                  <a:srgbClr val="253957"/>
                </a:solidFill>
                <a:sym typeface="Arial Narrow"/>
              </a:rPr>
              <a:t>) а это уже гораздо сложнее</a:t>
            </a: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sz="4400" dirty="0"/>
          </a:p>
        </p:txBody>
      </p:sp>
      <p:sp>
        <p:nvSpPr>
          <p:cNvPr id="2" name="TextBox 1">
            <a:extLst>
              <a:ext uri="{FF2B5EF4-FFF2-40B4-BE49-F238E27FC236}">
                <a16:creationId xmlns:a16="http://schemas.microsoft.com/office/drawing/2014/main" id="{89E1E78E-7F12-411B-A8A8-94BC6DDD75CE}"/>
              </a:ext>
            </a:extLst>
          </p:cNvPr>
          <p:cNvSpPr txBox="1"/>
          <p:nvPr/>
        </p:nvSpPr>
        <p:spPr>
          <a:xfrm>
            <a:off x="1121892" y="5510436"/>
            <a:ext cx="4889158"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t>Безопасность</a:t>
            </a:r>
            <a:endParaRPr kumimoji="0" lang="ru-RU" sz="60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368320501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a:t>(криптосистема Меркла-</a:t>
            </a:r>
            <a:r>
              <a:rPr lang="ru-RU" dirty="0" err="1"/>
              <a:t>хеллмана</a:t>
            </a:r>
            <a:r>
              <a:rPr lang="ru-RU" dirty="0"/>
              <a:t>)</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156373" y="7002020"/>
            <a:ext cx="21523142" cy="57576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4400" dirty="0">
                <a:sym typeface="Arial Narrow"/>
              </a:rPr>
              <a:t>Зная только набор </a:t>
            </a:r>
            <a:r>
              <a:rPr lang="en-GB" sz="4400" dirty="0">
                <a:solidFill>
                  <a:srgbClr val="253957"/>
                </a:solidFill>
                <a:sym typeface="Arial Narrow"/>
              </a:rPr>
              <a:t>{</a:t>
            </a:r>
            <a:r>
              <a:rPr lang="en-GB" sz="4400" dirty="0" err="1">
                <a:solidFill>
                  <a:srgbClr val="253957"/>
                </a:solidFill>
                <a:sym typeface="Arial Narrow"/>
              </a:rPr>
              <a:t>w</a:t>
            </a:r>
            <a:r>
              <a:rPr lang="en-GB" sz="4400" baseline="-25000" dirty="0" err="1">
                <a:solidFill>
                  <a:srgbClr val="253957"/>
                </a:solidFill>
                <a:sym typeface="Arial Narrow"/>
              </a:rPr>
              <a:t>i</a:t>
            </a:r>
            <a:r>
              <a:rPr lang="en-GB" sz="4400" dirty="0">
                <a:solidFill>
                  <a:srgbClr val="253957"/>
                </a:solidFill>
                <a:sym typeface="Arial Narrow"/>
              </a:rPr>
              <a:t>}</a:t>
            </a:r>
            <a:r>
              <a:rPr lang="ru-RU" sz="4400" dirty="0">
                <a:solidFill>
                  <a:srgbClr val="253957"/>
                </a:solidFill>
                <a:sym typeface="Arial Narrow"/>
              </a:rPr>
              <a:t> придется решать задачу о рюкзаке не с быстрорастущим набором, (так как свойство быстрого роста исчезает после умножения </a:t>
            </a:r>
            <a:r>
              <a:rPr lang="en-GB" sz="4400" dirty="0">
                <a:solidFill>
                  <a:srgbClr val="253957"/>
                </a:solidFill>
                <a:sym typeface="Arial Narrow"/>
              </a:rPr>
              <a:t>{</a:t>
            </a:r>
            <a:r>
              <a:rPr lang="en-GB" sz="4400" dirty="0" err="1">
                <a:solidFill>
                  <a:srgbClr val="253957"/>
                </a:solidFill>
                <a:sym typeface="Arial Narrow"/>
              </a:rPr>
              <a:t>u</a:t>
            </a:r>
            <a:r>
              <a:rPr lang="en-GB" sz="4400" baseline="-25000" dirty="0" err="1">
                <a:solidFill>
                  <a:srgbClr val="253957"/>
                </a:solidFill>
                <a:sym typeface="Arial Narrow"/>
              </a:rPr>
              <a:t>i</a:t>
            </a:r>
            <a:r>
              <a:rPr lang="en-GB" sz="4400" dirty="0">
                <a:solidFill>
                  <a:srgbClr val="253957"/>
                </a:solidFill>
                <a:sym typeface="Arial Narrow"/>
              </a:rPr>
              <a:t>}</a:t>
            </a:r>
            <a:r>
              <a:rPr lang="ru-RU" sz="4400" dirty="0">
                <a:solidFill>
                  <a:srgbClr val="253957"/>
                </a:solidFill>
                <a:sym typeface="Arial Narrow"/>
              </a:rPr>
              <a:t> на </a:t>
            </a:r>
            <a:r>
              <a:rPr lang="en-GB" sz="4400" dirty="0">
                <a:solidFill>
                  <a:srgbClr val="253957"/>
                </a:solidFill>
                <a:sym typeface="Arial Narrow"/>
              </a:rPr>
              <a:t>a </a:t>
            </a:r>
            <a:r>
              <a:rPr lang="ru-RU" sz="4400" dirty="0">
                <a:solidFill>
                  <a:srgbClr val="253957"/>
                </a:solidFill>
                <a:sym typeface="Arial Narrow"/>
              </a:rPr>
              <a:t>и приведением к модулю </a:t>
            </a:r>
            <a:r>
              <a:rPr lang="en-GB" sz="4400" dirty="0">
                <a:solidFill>
                  <a:srgbClr val="253957"/>
                </a:solidFill>
                <a:sym typeface="Arial Narrow"/>
              </a:rPr>
              <a:t>m</a:t>
            </a:r>
            <a:r>
              <a:rPr lang="ru-RU" sz="4400" dirty="0">
                <a:solidFill>
                  <a:srgbClr val="253957"/>
                </a:solidFill>
                <a:sym typeface="Arial Narrow"/>
              </a:rPr>
              <a:t>) а это уже гораздо сложнее.</a:t>
            </a: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sym typeface="Arial Narrow"/>
              </a:rPr>
              <a:t>Однако в 1982 году </a:t>
            </a:r>
            <a:r>
              <a:rPr lang="ru-RU" sz="4400" dirty="0" err="1">
                <a:solidFill>
                  <a:srgbClr val="253957"/>
                </a:solidFill>
                <a:sym typeface="Arial Narrow"/>
              </a:rPr>
              <a:t>Ади</a:t>
            </a:r>
            <a:r>
              <a:rPr lang="ru-RU" sz="4400" dirty="0">
                <a:solidFill>
                  <a:srgbClr val="253957"/>
                </a:solidFill>
                <a:sym typeface="Arial Narrow"/>
              </a:rPr>
              <a:t> Шамир (</a:t>
            </a:r>
            <a:r>
              <a:rPr lang="en-GB" sz="4400" dirty="0">
                <a:solidFill>
                  <a:srgbClr val="253957"/>
                </a:solidFill>
                <a:sym typeface="Arial Narrow"/>
              </a:rPr>
              <a:t>RSA) </a:t>
            </a:r>
            <a:r>
              <a:rPr lang="ru-RU" sz="4400" dirty="0">
                <a:solidFill>
                  <a:srgbClr val="253957"/>
                </a:solidFill>
                <a:sym typeface="Arial Narrow"/>
              </a:rPr>
              <a:t>нашел полиномиальный алгоритм для решения задач такого типа (наборов полученных из быстрорастущих умножением и приведением по модулю)</a:t>
            </a: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sz="4400" dirty="0"/>
          </a:p>
        </p:txBody>
      </p:sp>
      <p:sp>
        <p:nvSpPr>
          <p:cNvPr id="2" name="TextBox 1">
            <a:extLst>
              <a:ext uri="{FF2B5EF4-FFF2-40B4-BE49-F238E27FC236}">
                <a16:creationId xmlns:a16="http://schemas.microsoft.com/office/drawing/2014/main" id="{89E1E78E-7F12-411B-A8A8-94BC6DDD75CE}"/>
              </a:ext>
            </a:extLst>
          </p:cNvPr>
          <p:cNvSpPr txBox="1"/>
          <p:nvPr/>
        </p:nvSpPr>
        <p:spPr>
          <a:xfrm>
            <a:off x="1121892" y="5510436"/>
            <a:ext cx="4889158"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t>Безопасность</a:t>
            </a:r>
            <a:endParaRPr kumimoji="0" lang="ru-RU" sz="60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38099266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a:t>(криптосистема Меркла-</a:t>
            </a:r>
            <a:r>
              <a:rPr lang="ru-RU" dirty="0" err="1"/>
              <a:t>хеллмана</a:t>
            </a:r>
            <a:r>
              <a:rPr lang="ru-RU" dirty="0"/>
              <a:t>)</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156373" y="7002020"/>
                <a:ext cx="21523142" cy="575769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4400" dirty="0">
                    <a:sym typeface="Arial Narrow"/>
                  </a:rPr>
                  <a:t>Существует усложнение рюкзачной криптосистемы, для защиты от алгоритма Шамира. Для этого преобразование быстрорастущего набора описанное ранее применяют более одного раза. </a:t>
                </a:r>
              </a:p>
              <a:p>
                <a:pPr algn="l">
                  <a:spcBef>
                    <a:spcPts val="2800"/>
                  </a:spcBef>
                  <a:buSzPct val="100000"/>
                  <a:defRPr sz="2800">
                    <a:solidFill>
                      <a:srgbClr val="253957"/>
                    </a:solidFill>
                    <a:latin typeface="+mn-lt"/>
                    <a:ea typeface="+mn-ea"/>
                    <a:cs typeface="+mn-cs"/>
                    <a:sym typeface="Arial Narrow"/>
                  </a:defRPr>
                </a:pPr>
                <a:r>
                  <a:rPr lang="ru-RU" sz="4400" dirty="0">
                    <a:sym typeface="Arial Narrow"/>
                  </a:rPr>
                  <a:t>Например, берут параметры (</a:t>
                </a:r>
                <a:r>
                  <a:rPr lang="en-GB" sz="4400" dirty="0">
                    <a:solidFill>
                      <a:srgbClr val="253957"/>
                    </a:solidFill>
                    <a:sym typeface="Arial Narrow"/>
                  </a:rPr>
                  <a:t>a</a:t>
                </a:r>
                <a:r>
                  <a:rPr lang="en-GB" sz="4400" baseline="-25000" dirty="0">
                    <a:solidFill>
                      <a:srgbClr val="253957"/>
                    </a:solidFill>
                    <a:sym typeface="Arial Narrow"/>
                  </a:rPr>
                  <a:t>1</a:t>
                </a:r>
                <a:r>
                  <a:rPr lang="en-GB" sz="4400" dirty="0">
                    <a:sym typeface="Arial Narrow"/>
                  </a:rPr>
                  <a:t>,</a:t>
                </a:r>
                <a:r>
                  <a:rPr lang="en-GB" sz="4400" dirty="0">
                    <a:solidFill>
                      <a:srgbClr val="253957"/>
                    </a:solidFill>
                    <a:sym typeface="Arial Narrow"/>
                  </a:rPr>
                  <a:t> m</a:t>
                </a:r>
                <a:r>
                  <a:rPr lang="en-GB" sz="4400" baseline="-25000" dirty="0">
                    <a:solidFill>
                      <a:srgbClr val="253957"/>
                    </a:solidFill>
                    <a:sym typeface="Arial Narrow"/>
                  </a:rPr>
                  <a:t>1</a:t>
                </a:r>
                <a:r>
                  <a:rPr lang="ru-RU" sz="4400" dirty="0">
                    <a:sym typeface="Arial Narrow"/>
                  </a:rPr>
                  <a:t>)</a:t>
                </a:r>
                <a:r>
                  <a:rPr lang="ru-RU" sz="4400" dirty="0">
                    <a:solidFill>
                      <a:srgbClr val="253957"/>
                    </a:solidFill>
                    <a:sym typeface="Arial Narrow"/>
                  </a:rPr>
                  <a:t> и (</a:t>
                </a:r>
                <a:r>
                  <a:rPr lang="en-GB" sz="4400" dirty="0">
                    <a:solidFill>
                      <a:srgbClr val="253957"/>
                    </a:solidFill>
                    <a:sym typeface="Arial Narrow"/>
                  </a:rPr>
                  <a:t>a</a:t>
                </a:r>
                <a:r>
                  <a:rPr lang="ru-RU" sz="4400" baseline="-25000" dirty="0">
                    <a:solidFill>
                      <a:srgbClr val="253957"/>
                    </a:solidFill>
                    <a:sym typeface="Arial Narrow"/>
                  </a:rPr>
                  <a:t>2</a:t>
                </a:r>
                <a:r>
                  <a:rPr lang="en-GB" sz="4400" dirty="0">
                    <a:solidFill>
                      <a:srgbClr val="253957"/>
                    </a:solidFill>
                    <a:sym typeface="Arial Narrow"/>
                  </a:rPr>
                  <a:t>, m</a:t>
                </a:r>
                <a:r>
                  <a:rPr lang="ru-RU" sz="4400" baseline="-25000" dirty="0">
                    <a:solidFill>
                      <a:srgbClr val="253957"/>
                    </a:solidFill>
                    <a:sym typeface="Arial Narrow"/>
                  </a:rPr>
                  <a:t>2</a:t>
                </a:r>
                <a:r>
                  <a:rPr lang="ru-RU" sz="4400" dirty="0">
                    <a:solidFill>
                      <a:srgbClr val="253957"/>
                    </a:solidFill>
                    <a:sym typeface="Arial Narrow"/>
                  </a:rPr>
                  <a:t>). Получают ключ шифрования </a:t>
                </a:r>
                <a:r>
                  <a:rPr lang="en-GB" sz="4400" dirty="0">
                    <a:solidFill>
                      <a:srgbClr val="253957"/>
                    </a:solidFill>
                    <a:sym typeface="Arial Narrow"/>
                  </a:rPr>
                  <a:t>{</a:t>
                </a:r>
                <a:r>
                  <a:rPr lang="en-GB" sz="4400" dirty="0" err="1">
                    <a:solidFill>
                      <a:srgbClr val="253957"/>
                    </a:solidFill>
                    <a:sym typeface="Arial Narrow"/>
                  </a:rPr>
                  <a:t>u</a:t>
                </a:r>
                <a:r>
                  <a:rPr lang="en-GB" sz="4400" baseline="-25000" dirty="0" err="1">
                    <a:solidFill>
                      <a:srgbClr val="253957"/>
                    </a:solidFill>
                    <a:sym typeface="Arial Narrow"/>
                  </a:rPr>
                  <a:t>i</a:t>
                </a:r>
                <a:r>
                  <a:rPr lang="en-GB" sz="4400" dirty="0">
                    <a:solidFill>
                      <a:srgbClr val="253957"/>
                    </a:solidFill>
                    <a:sym typeface="Arial Narrow"/>
                  </a:rPr>
                  <a:t>} </a:t>
                </a:r>
                <a14:m>
                  <m:oMath xmlns:m="http://schemas.openxmlformats.org/officeDocument/2006/math">
                    <m:r>
                      <a:rPr lang="en-GB" sz="2800" i="1">
                        <a:latin typeface="Cambria Math" panose="02040503050406030204" pitchFamily="18" charset="0"/>
                        <a:sym typeface="Arial Narrow"/>
                      </a:rPr>
                      <m:t>→</m:t>
                    </m:r>
                  </m:oMath>
                </a14:m>
                <a:r>
                  <a:rPr lang="en-GB" sz="2800" dirty="0">
                    <a:solidFill>
                      <a:srgbClr val="253957"/>
                    </a:solidFill>
                    <a:sym typeface="Arial Narrow"/>
                  </a:rPr>
                  <a:t> </a:t>
                </a:r>
                <a:r>
                  <a:rPr lang="en-GB" sz="4400" dirty="0">
                    <a:solidFill>
                      <a:srgbClr val="253957"/>
                    </a:solidFill>
                    <a:sym typeface="Arial Narrow"/>
                  </a:rPr>
                  <a:t>{</a:t>
                </a:r>
                <a:r>
                  <a:rPr lang="en-GB" sz="4400" dirty="0" err="1">
                    <a:solidFill>
                      <a:srgbClr val="253957"/>
                    </a:solidFill>
                    <a:sym typeface="Arial Narrow"/>
                  </a:rPr>
                  <a:t>w</a:t>
                </a:r>
                <a:r>
                  <a:rPr lang="en-GB" sz="4400" baseline="-25000" dirty="0" err="1">
                    <a:solidFill>
                      <a:srgbClr val="253957"/>
                    </a:solidFill>
                    <a:sym typeface="Arial Narrow"/>
                  </a:rPr>
                  <a:t>i</a:t>
                </a:r>
                <a:r>
                  <a:rPr lang="en-GB" sz="4400" dirty="0">
                    <a:solidFill>
                      <a:srgbClr val="253957"/>
                    </a:solidFill>
                    <a:sym typeface="Arial Narrow"/>
                  </a:rPr>
                  <a:t>} </a:t>
                </a:r>
                <a14:m>
                  <m:oMath xmlns:m="http://schemas.openxmlformats.org/officeDocument/2006/math">
                    <m:r>
                      <a:rPr lang="en-GB" sz="2800" i="1">
                        <a:latin typeface="Cambria Math" panose="02040503050406030204" pitchFamily="18" charset="0"/>
                        <a:sym typeface="Arial Narrow"/>
                      </a:rPr>
                      <m:t>→</m:t>
                    </m:r>
                  </m:oMath>
                </a14:m>
                <a:r>
                  <a:rPr lang="en-GB" sz="4400" dirty="0">
                    <a:solidFill>
                      <a:srgbClr val="253957"/>
                    </a:solidFill>
                    <a:sym typeface="Arial Narrow"/>
                  </a:rPr>
                  <a:t> {v</a:t>
                </a:r>
                <a:r>
                  <a:rPr lang="en-GB" sz="4400" baseline="-25000" dirty="0">
                    <a:solidFill>
                      <a:srgbClr val="253957"/>
                    </a:solidFill>
                    <a:sym typeface="Arial Narrow"/>
                  </a:rPr>
                  <a:t>i</a:t>
                </a:r>
                <a:r>
                  <a:rPr lang="en-GB" sz="4400" dirty="0">
                    <a:solidFill>
                      <a:srgbClr val="253957"/>
                    </a:solidFill>
                    <a:sym typeface="Arial Narrow"/>
                  </a:rPr>
                  <a:t>}</a:t>
                </a:r>
                <a:r>
                  <a:rPr lang="ru-RU" sz="4400" dirty="0">
                    <a:solidFill>
                      <a:srgbClr val="253957"/>
                    </a:solidFill>
                    <a:sym typeface="Arial Narrow"/>
                  </a:rPr>
                  <a:t>, а ключом дешифрования становится (</a:t>
                </a:r>
                <a:r>
                  <a:rPr lang="en-GB" sz="4400" dirty="0">
                    <a:solidFill>
                      <a:srgbClr val="253957"/>
                    </a:solidFill>
                    <a:sym typeface="Arial Narrow"/>
                  </a:rPr>
                  <a:t>b</a:t>
                </a:r>
                <a:r>
                  <a:rPr lang="en-GB" sz="4400" baseline="-25000" dirty="0">
                    <a:solidFill>
                      <a:srgbClr val="253957"/>
                    </a:solidFill>
                    <a:sym typeface="Arial Narrow"/>
                  </a:rPr>
                  <a:t>1</a:t>
                </a:r>
                <a:r>
                  <a:rPr lang="en-GB" sz="4400" dirty="0">
                    <a:solidFill>
                      <a:srgbClr val="253957"/>
                    </a:solidFill>
                    <a:sym typeface="Arial Narrow"/>
                  </a:rPr>
                  <a:t>, m</a:t>
                </a:r>
                <a:r>
                  <a:rPr lang="en-GB" sz="4400" baseline="-25000" dirty="0">
                    <a:solidFill>
                      <a:srgbClr val="253957"/>
                    </a:solidFill>
                    <a:sym typeface="Arial Narrow"/>
                  </a:rPr>
                  <a:t>1</a:t>
                </a:r>
                <a:r>
                  <a:rPr lang="en-GB" sz="4400" dirty="0">
                    <a:solidFill>
                      <a:srgbClr val="253957"/>
                    </a:solidFill>
                    <a:sym typeface="Arial Narrow"/>
                  </a:rPr>
                  <a:t>, b</a:t>
                </a:r>
                <a:r>
                  <a:rPr lang="ru-RU" sz="4400" baseline="-25000" dirty="0">
                    <a:solidFill>
                      <a:srgbClr val="253957"/>
                    </a:solidFill>
                    <a:sym typeface="Arial Narrow"/>
                  </a:rPr>
                  <a:t>2</a:t>
                </a:r>
                <a:r>
                  <a:rPr lang="en-GB" sz="4400" dirty="0">
                    <a:solidFill>
                      <a:srgbClr val="253957"/>
                    </a:solidFill>
                    <a:sym typeface="Arial Narrow"/>
                  </a:rPr>
                  <a:t>, m</a:t>
                </a:r>
                <a:r>
                  <a:rPr lang="ru-RU" sz="4400" baseline="-25000" dirty="0">
                    <a:solidFill>
                      <a:srgbClr val="253957"/>
                    </a:solidFill>
                    <a:sym typeface="Arial Narrow"/>
                  </a:rPr>
                  <a:t>2</a:t>
                </a:r>
                <a:r>
                  <a:rPr lang="ru-RU" sz="4400" dirty="0">
                    <a:solidFill>
                      <a:srgbClr val="253957"/>
                    </a:solidFill>
                    <a:sym typeface="Arial Narrow"/>
                  </a:rPr>
                  <a:t>).</a:t>
                </a: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sym typeface="Arial Narrow"/>
                  </a:rPr>
                  <a:t>Итерированная задача о рюкзаке хотя и имеет большую надежность, но не является полностью безопасной.</a:t>
                </a:r>
              </a:p>
              <a:p>
                <a:pPr algn="l">
                  <a:spcBef>
                    <a:spcPts val="2800"/>
                  </a:spcBef>
                  <a:buSzPct val="100000"/>
                  <a:defRPr sz="2800">
                    <a:solidFill>
                      <a:srgbClr val="253957"/>
                    </a:solidFill>
                    <a:latin typeface="+mn-lt"/>
                    <a:ea typeface="+mn-ea"/>
                    <a:cs typeface="+mn-cs"/>
                    <a:sym typeface="Arial Narrow"/>
                  </a:defRPr>
                </a:pP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sz="4400" dirty="0"/>
              </a:p>
            </p:txBody>
          </p:sp>
        </mc:Choice>
        <mc:Fallback xmlns="">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a:spLocks noRot="1" noChangeAspect="1" noMove="1" noResize="1" noEditPoints="1" noAdjustHandles="1" noChangeArrowheads="1" noChangeShapeType="1" noTextEdit="1"/>
              </p:cNvSpPr>
              <p:nvPr/>
            </p:nvSpPr>
            <p:spPr>
              <a:xfrm>
                <a:off x="1156373" y="7002020"/>
                <a:ext cx="21523142" cy="5757697"/>
              </a:xfrm>
              <a:prstGeom prst="rect">
                <a:avLst/>
              </a:prstGeom>
              <a:blipFill>
                <a:blip r:embed="rId3"/>
                <a:stretch>
                  <a:fillRect l="-1246" t="-1801" r="-113"/>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ru-RU">
                    <a:noFill/>
                  </a:rPr>
                  <a:t> </a:t>
                </a:r>
              </a:p>
            </p:txBody>
          </p:sp>
        </mc:Fallback>
      </mc:AlternateContent>
      <p:sp>
        <p:nvSpPr>
          <p:cNvPr id="2" name="TextBox 1">
            <a:extLst>
              <a:ext uri="{FF2B5EF4-FFF2-40B4-BE49-F238E27FC236}">
                <a16:creationId xmlns:a16="http://schemas.microsoft.com/office/drawing/2014/main" id="{89E1E78E-7F12-411B-A8A8-94BC6DDD75CE}"/>
              </a:ext>
            </a:extLst>
          </p:cNvPr>
          <p:cNvSpPr txBox="1"/>
          <p:nvPr/>
        </p:nvSpPr>
        <p:spPr>
          <a:xfrm>
            <a:off x="1121892" y="5510436"/>
            <a:ext cx="4889158"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t>Безопасность</a:t>
            </a:r>
            <a:endParaRPr kumimoji="0" lang="ru-RU" sz="60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3873452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err="1"/>
              <a:t>Шора-ривеста</a:t>
            </a:r>
            <a:r>
              <a:rPr lang="ru-RU" dirty="0"/>
              <a:t>(1988)</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mc:AlternateContent xmlns:mc="http://schemas.openxmlformats.org/markup-compatibility/2006">
        <mc:Choice xmlns:a14="http://schemas.microsoft.com/office/drawing/2010/main" Requires="a14">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156373" y="7002020"/>
                <a:ext cx="21523142" cy="575769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4400" dirty="0"/>
                  <a:t>Принимающая сторона должна сгенерировать последовательность </a:t>
                </a:r>
                <a:r>
                  <a:rPr lang="en-GB" sz="4400" dirty="0">
                    <a:solidFill>
                      <a:srgbClr val="253957"/>
                    </a:solidFill>
                    <a:sym typeface="Arial Narrow"/>
                  </a:rPr>
                  <a:t>{</a:t>
                </a:r>
                <a:r>
                  <a:rPr lang="en-GB" sz="4400" dirty="0" err="1">
                    <a:solidFill>
                      <a:srgbClr val="253957"/>
                    </a:solidFill>
                    <a:sym typeface="Arial Narrow"/>
                  </a:rPr>
                  <a:t>u</a:t>
                </a:r>
                <a:r>
                  <a:rPr lang="en-GB" sz="4400" baseline="-25000" dirty="0" err="1">
                    <a:solidFill>
                      <a:srgbClr val="253957"/>
                    </a:solidFill>
                    <a:sym typeface="Arial Narrow"/>
                  </a:rPr>
                  <a:t>i</a:t>
                </a:r>
                <a:r>
                  <a:rPr lang="en-GB" sz="4400" dirty="0">
                    <a:solidFill>
                      <a:srgbClr val="253957"/>
                    </a:solidFill>
                    <a:sym typeface="Arial Narrow"/>
                  </a:rPr>
                  <a:t>}</a:t>
                </a:r>
                <a:endParaRPr lang="ru-RU" sz="4400" dirty="0">
                  <a:solidFill>
                    <a:srgbClr val="253957"/>
                  </a:solidFill>
                  <a:sym typeface="Arial Narrow"/>
                </a:endParaRP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sym typeface="Arial Narrow"/>
                  </a:rPr>
                  <a:t>Для этого необходимо выбрать </a:t>
                </a:r>
                <a:r>
                  <a:rPr lang="en-GB" sz="4400" dirty="0">
                    <a:sym typeface="Arial Narrow"/>
                  </a:rPr>
                  <a:t>q = p</a:t>
                </a:r>
                <a:r>
                  <a:rPr lang="en-GB" sz="4400" baseline="30000" dirty="0">
                    <a:sym typeface="Arial Narrow"/>
                  </a:rPr>
                  <a:t>f</a:t>
                </a:r>
                <a:r>
                  <a:rPr lang="ru-RU" sz="4400" dirty="0">
                    <a:solidFill>
                      <a:srgbClr val="253957"/>
                    </a:solidFill>
                    <a:sym typeface="Arial Narrow"/>
                  </a:rPr>
                  <a:t> , где </a:t>
                </a:r>
                <a:r>
                  <a:rPr lang="en-GB" sz="4400" dirty="0">
                    <a:solidFill>
                      <a:srgbClr val="253957"/>
                    </a:solidFill>
                    <a:sym typeface="Arial Narrow"/>
                  </a:rPr>
                  <a:t>p – </a:t>
                </a:r>
                <a:r>
                  <a:rPr lang="ru-RU" sz="4400" dirty="0">
                    <a:solidFill>
                      <a:srgbClr val="253957"/>
                    </a:solidFill>
                    <a:sym typeface="Arial Narrow"/>
                  </a:rPr>
                  <a:t>простое.</a:t>
                </a:r>
                <a:r>
                  <a:rPr lang="en-GB" sz="4400" dirty="0">
                    <a:solidFill>
                      <a:srgbClr val="253957"/>
                    </a:solidFill>
                    <a:sym typeface="Arial Narrow"/>
                  </a:rPr>
                  <a:t>(q – 1 </a:t>
                </a:r>
                <a:r>
                  <a:rPr lang="ru-RU" sz="4400" dirty="0">
                    <a:solidFill>
                      <a:srgbClr val="253957"/>
                    </a:solidFill>
                    <a:sym typeface="Arial Narrow"/>
                  </a:rPr>
                  <a:t>не должен иметь больших простых делителей. Это нужно для вычисления логарифмов в       </a:t>
                </a:r>
                <a:r>
                  <a:rPr lang="en-GB" sz="4400" dirty="0">
                    <a:solidFill>
                      <a:srgbClr val="253957"/>
                    </a:solidFill>
                    <a:sym typeface="Arial Narrow"/>
                  </a:rPr>
                  <a:t>)</a:t>
                </a:r>
                <a:r>
                  <a:rPr lang="ru-RU" sz="4400" dirty="0">
                    <a:solidFill>
                      <a:srgbClr val="253957"/>
                    </a:solidFill>
                    <a:sym typeface="Arial Narrow"/>
                  </a:rPr>
                  <a:t> Причем </a:t>
                </a:r>
                <a:r>
                  <a:rPr lang="en-GB" sz="4400" dirty="0">
                    <a:solidFill>
                      <a:srgbClr val="253957"/>
                    </a:solidFill>
                    <a:sym typeface="Arial Narrow"/>
                  </a:rPr>
                  <a:t>p </a:t>
                </a:r>
                <a:r>
                  <a:rPr lang="ru-RU" sz="4400" dirty="0">
                    <a:solidFill>
                      <a:srgbClr val="253957"/>
                    </a:solidFill>
                    <a:sym typeface="Arial Narrow"/>
                  </a:rPr>
                  <a:t>и </a:t>
                </a:r>
                <a:r>
                  <a:rPr lang="en-GB" sz="4400" dirty="0">
                    <a:solidFill>
                      <a:srgbClr val="253957"/>
                    </a:solidFill>
                    <a:sym typeface="Arial Narrow"/>
                  </a:rPr>
                  <a:t>f </a:t>
                </a:r>
                <a:r>
                  <a:rPr lang="ru-RU" sz="4400" dirty="0">
                    <a:solidFill>
                      <a:srgbClr val="253957"/>
                    </a:solidFill>
                    <a:sym typeface="Arial Narrow"/>
                  </a:rPr>
                  <a:t>должны иметь 2-3 разряда в десятичной СС. (Например в оригинальной работе 1988 года рассматривалось </a:t>
                </a:r>
                <a:r>
                  <a:rPr lang="en-GB" sz="4400" dirty="0">
                    <a:sym typeface="Arial Narrow"/>
                  </a:rPr>
                  <a:t>q = 197</a:t>
                </a:r>
                <a:r>
                  <a:rPr lang="en-GB" sz="4400" baseline="30000" dirty="0">
                    <a:sym typeface="Arial Narrow"/>
                  </a:rPr>
                  <a:t>24</a:t>
                </a:r>
                <a:r>
                  <a:rPr lang="ru-RU" sz="4400" dirty="0">
                    <a:solidFill>
                      <a:srgbClr val="253957"/>
                    </a:solidFill>
                    <a:sym typeface="Arial Narrow"/>
                  </a:rPr>
                  <a:t>)</a:t>
                </a: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sym typeface="Arial Narrow"/>
                  </a:rPr>
                  <a:t> Далее необходимо выбрать нормированный неразложимый многочлен </a:t>
                </a:r>
                <a:r>
                  <a:rPr lang="en-GB" sz="4400" dirty="0">
                    <a:sym typeface="Arial Narrow"/>
                  </a:rPr>
                  <a:t>F(X)</a:t>
                </a:r>
                <a14:m>
                  <m:oMath xmlns:m="http://schemas.openxmlformats.org/officeDocument/2006/math">
                    <m:r>
                      <a:rPr lang="en-GB" sz="4400" i="1">
                        <a:latin typeface="Cambria Math" panose="02040503050406030204" pitchFamily="18" charset="0"/>
                        <a:sym typeface="Arial Narrow"/>
                      </a:rPr>
                      <m:t>𝜖</m:t>
                    </m:r>
                  </m:oMath>
                </a14:m>
                <a:r>
                  <a:rPr lang="en-GB" sz="4400" dirty="0" err="1">
                    <a:sym typeface="Arial Narrow"/>
                  </a:rPr>
                  <a:t>F</a:t>
                </a:r>
                <a:r>
                  <a:rPr lang="en-GB" sz="4400" baseline="-25000" dirty="0" err="1">
                    <a:sym typeface="Arial Narrow"/>
                  </a:rPr>
                  <a:t>p</a:t>
                </a:r>
                <a:r>
                  <a:rPr lang="en-GB" sz="4400" dirty="0">
                    <a:sym typeface="Arial Narrow"/>
                  </a:rPr>
                  <a:t>[X] </a:t>
                </a:r>
                <a:r>
                  <a:rPr lang="ru-RU" sz="4400" dirty="0">
                    <a:sym typeface="Arial Narrow"/>
                  </a:rPr>
                  <a:t>степени </a:t>
                </a:r>
                <a:r>
                  <a:rPr lang="en-GB" sz="4400" dirty="0">
                    <a:sym typeface="Arial Narrow"/>
                  </a:rPr>
                  <a:t>f</a:t>
                </a:r>
                <a:r>
                  <a:rPr lang="ru-RU" sz="4400" dirty="0">
                    <a:sym typeface="Arial Narrow"/>
                  </a:rPr>
                  <a:t>, так что </a:t>
                </a:r>
                <a:r>
                  <a:rPr lang="en-GB" sz="4400" dirty="0" err="1">
                    <a:solidFill>
                      <a:srgbClr val="253957"/>
                    </a:solidFill>
                    <a:sym typeface="Arial Narrow"/>
                  </a:rPr>
                  <a:t>F</a:t>
                </a:r>
                <a:r>
                  <a:rPr lang="en-GB" sz="4400" baseline="-25000" dirty="0" err="1">
                    <a:solidFill>
                      <a:srgbClr val="253957"/>
                    </a:solidFill>
                    <a:sym typeface="Arial Narrow"/>
                  </a:rPr>
                  <a:t>q</a:t>
                </a:r>
                <a:r>
                  <a:rPr lang="en-GB" sz="4400" dirty="0">
                    <a:solidFill>
                      <a:srgbClr val="253957"/>
                    </a:solidFill>
                    <a:sym typeface="Arial Narrow"/>
                  </a:rPr>
                  <a:t> </a:t>
                </a:r>
                <a:r>
                  <a:rPr lang="ru-RU" sz="4400" dirty="0">
                    <a:solidFill>
                      <a:srgbClr val="253957"/>
                    </a:solidFill>
                    <a:sym typeface="Arial Narrow"/>
                  </a:rPr>
                  <a:t>может рассматриваться как</a:t>
                </a:r>
                <a:r>
                  <a:rPr lang="en-GB" sz="4400" dirty="0">
                    <a:solidFill>
                      <a:srgbClr val="253957"/>
                    </a:solidFill>
                    <a:sym typeface="Arial Narrow"/>
                  </a:rPr>
                  <a:t> </a:t>
                </a:r>
                <a:r>
                  <a:rPr lang="en-GB" sz="4400" dirty="0" err="1">
                    <a:solidFill>
                      <a:srgbClr val="253957"/>
                    </a:solidFill>
                    <a:sym typeface="Arial Narrow"/>
                  </a:rPr>
                  <a:t>F</a:t>
                </a:r>
                <a:r>
                  <a:rPr lang="en-GB" sz="4400" baseline="-25000" dirty="0" err="1">
                    <a:solidFill>
                      <a:srgbClr val="253957"/>
                    </a:solidFill>
                    <a:sym typeface="Arial Narrow"/>
                  </a:rPr>
                  <a:t>p</a:t>
                </a:r>
                <a:r>
                  <a:rPr lang="en-GB" sz="4400" dirty="0">
                    <a:solidFill>
                      <a:srgbClr val="253957"/>
                    </a:solidFill>
                    <a:sym typeface="Arial Narrow"/>
                  </a:rPr>
                  <a:t>[X]/F(X)</a:t>
                </a:r>
                <a:r>
                  <a:rPr lang="ru-RU" sz="4400" dirty="0">
                    <a:solidFill>
                      <a:srgbClr val="253957"/>
                    </a:solidFill>
                    <a:sym typeface="Arial Narrow"/>
                  </a:rPr>
                  <a:t>. Также требуется выбрать образующий элемент </a:t>
                </a:r>
                <a:r>
                  <a:rPr lang="en-GB" sz="4400" dirty="0">
                    <a:solidFill>
                      <a:srgbClr val="253957"/>
                    </a:solidFill>
                    <a:sym typeface="Arial Narrow"/>
                  </a:rPr>
                  <a:t>g </a:t>
                </a:r>
                <a:r>
                  <a:rPr lang="ru-RU" sz="4400" dirty="0">
                    <a:solidFill>
                      <a:srgbClr val="253957"/>
                    </a:solidFill>
                    <a:sym typeface="Arial Narrow"/>
                  </a:rPr>
                  <a:t>в </a:t>
                </a:r>
                <a:r>
                  <a:rPr lang="en-GB" sz="4400" dirty="0" err="1">
                    <a:solidFill>
                      <a:srgbClr val="253957"/>
                    </a:solidFill>
                    <a:sym typeface="Arial Narrow"/>
                  </a:rPr>
                  <a:t>F</a:t>
                </a:r>
                <a:r>
                  <a:rPr lang="en-GB" sz="4400" baseline="-25000" dirty="0" err="1">
                    <a:solidFill>
                      <a:srgbClr val="253957"/>
                    </a:solidFill>
                    <a:sym typeface="Arial Narrow"/>
                  </a:rPr>
                  <a:t>q</a:t>
                </a:r>
                <a:r>
                  <a:rPr lang="en-GB" sz="4400" dirty="0">
                    <a:solidFill>
                      <a:srgbClr val="253957"/>
                    </a:solidFill>
                    <a:sym typeface="Arial Narrow"/>
                  </a:rPr>
                  <a:t> </a:t>
                </a:r>
                <a:r>
                  <a:rPr lang="ru-RU" sz="4400" dirty="0">
                    <a:solidFill>
                      <a:srgbClr val="253957"/>
                    </a:solidFill>
                    <a:sym typeface="Arial Narrow"/>
                  </a:rPr>
                  <a:t>и целое число </a:t>
                </a:r>
                <a:r>
                  <a:rPr lang="en-GB" sz="4400" dirty="0">
                    <a:solidFill>
                      <a:srgbClr val="253957"/>
                    </a:solidFill>
                    <a:sym typeface="Arial Narrow"/>
                  </a:rPr>
                  <a:t>z</a:t>
                </a:r>
                <a:r>
                  <a:rPr lang="ru-RU" sz="4400" dirty="0">
                    <a:solidFill>
                      <a:srgbClr val="253957"/>
                    </a:solidFill>
                    <a:sym typeface="Arial Narrow"/>
                  </a:rPr>
                  <a:t>.</a:t>
                </a: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r>
                  <a:rPr lang="ru-RU" sz="4400" dirty="0"/>
                  <a:t> </a:t>
                </a:r>
                <a:endParaRPr sz="4400" dirty="0"/>
              </a:p>
            </p:txBody>
          </p:sp>
        </mc:Choice>
        <mc:Fallback>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a:spLocks noRot="1" noChangeAspect="1" noMove="1" noResize="1" noEditPoints="1" noAdjustHandles="1" noChangeArrowheads="1" noChangeShapeType="1" noTextEdit="1"/>
              </p:cNvSpPr>
              <p:nvPr/>
            </p:nvSpPr>
            <p:spPr>
              <a:xfrm>
                <a:off x="1156373" y="7002020"/>
                <a:ext cx="21523142" cy="5757697"/>
              </a:xfrm>
              <a:prstGeom prst="rect">
                <a:avLst/>
              </a:prstGeom>
              <a:blipFill>
                <a:blip r:embed="rId3"/>
                <a:stretch>
                  <a:fillRect l="-1246" t="-1801" r="-1190" b="-953"/>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2" name="TextBox 1">
            <a:extLst>
              <a:ext uri="{FF2B5EF4-FFF2-40B4-BE49-F238E27FC236}">
                <a16:creationId xmlns:a16="http://schemas.microsoft.com/office/drawing/2014/main" id="{89E1E78E-7F12-411B-A8A8-94BC6DDD75CE}"/>
              </a:ext>
            </a:extLst>
          </p:cNvPr>
          <p:cNvSpPr txBox="1"/>
          <p:nvPr/>
        </p:nvSpPr>
        <p:spPr>
          <a:xfrm>
            <a:off x="1549093" y="5510436"/>
            <a:ext cx="4034758"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t>Подготовка</a:t>
            </a:r>
            <a:endParaRPr kumimoji="0" lang="ru-RU" sz="60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8" name="Рисунок 7">
            <a:extLst>
              <a:ext uri="{FF2B5EF4-FFF2-40B4-BE49-F238E27FC236}">
                <a16:creationId xmlns:a16="http://schemas.microsoft.com/office/drawing/2014/main" id="{722C1FA6-C55E-4D52-A6C5-D3973A7E6665}"/>
              </a:ext>
            </a:extLst>
          </p:cNvPr>
          <p:cNvPicPr>
            <a:picLocks noChangeAspect="1"/>
          </p:cNvPicPr>
          <p:nvPr/>
        </p:nvPicPr>
        <p:blipFill>
          <a:blip r:embed="rId4"/>
          <a:stretch>
            <a:fillRect/>
          </a:stretch>
        </p:blipFill>
        <p:spPr>
          <a:xfrm>
            <a:off x="12840072" y="8730208"/>
            <a:ext cx="776089" cy="794567"/>
          </a:xfrm>
          <a:prstGeom prst="rect">
            <a:avLst/>
          </a:prstGeom>
        </p:spPr>
      </p:pic>
    </p:spTree>
    <p:extLst>
      <p:ext uri="{BB962C8B-B14F-4D97-AF65-F5344CB8AC3E}">
        <p14:creationId xmlns:p14="http://schemas.microsoft.com/office/powerpoint/2010/main" val="214142867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err="1"/>
              <a:t>Шора-ривеста</a:t>
            </a:r>
            <a:r>
              <a:rPr lang="ru-RU" dirty="0"/>
              <a:t>(1988)</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mc:AlternateContent xmlns:mc="http://schemas.openxmlformats.org/markup-compatibility/2006">
        <mc:Choice xmlns:a14="http://schemas.microsoft.com/office/drawing/2010/main" Requires="a14">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156373" y="7002020"/>
                <a:ext cx="21523142" cy="575769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4400" dirty="0"/>
                  <a:t>Пусть </a:t>
                </a:r>
                <a:r>
                  <a:rPr lang="en-GB" sz="4400" dirty="0"/>
                  <a:t>t </a:t>
                </a:r>
                <a14:m>
                  <m:oMath xmlns:m="http://schemas.openxmlformats.org/officeDocument/2006/math">
                    <m:r>
                      <a:rPr lang="en-GB" sz="4400" i="1">
                        <a:solidFill>
                          <a:srgbClr val="253957"/>
                        </a:solidFill>
                        <a:latin typeface="Cambria Math" panose="02040503050406030204" pitchFamily="18" charset="0"/>
                        <a:sym typeface="Arial Narrow"/>
                      </a:rPr>
                      <m:t>𝜖</m:t>
                    </m:r>
                    <m:r>
                      <a:rPr lang="en-GB" sz="4400" i="1">
                        <a:solidFill>
                          <a:srgbClr val="253957"/>
                        </a:solidFill>
                        <a:latin typeface="Cambria Math" panose="02040503050406030204" pitchFamily="18" charset="0"/>
                        <a:sym typeface="Arial Narrow"/>
                      </a:rPr>
                      <m:t> </m:t>
                    </m:r>
                  </m:oMath>
                </a14:m>
                <a:r>
                  <a:rPr lang="en-GB" sz="4400" dirty="0" err="1">
                    <a:solidFill>
                      <a:srgbClr val="253957"/>
                    </a:solidFill>
                    <a:sym typeface="Arial Narrow"/>
                  </a:rPr>
                  <a:t>F</a:t>
                </a:r>
                <a:r>
                  <a:rPr lang="en-GB" sz="4400" baseline="-25000" dirty="0" err="1">
                    <a:solidFill>
                      <a:srgbClr val="253957"/>
                    </a:solidFill>
                    <a:sym typeface="Arial Narrow"/>
                  </a:rPr>
                  <a:t>q</a:t>
                </a:r>
                <a:r>
                  <a:rPr lang="en-GB" sz="4400" dirty="0">
                    <a:solidFill>
                      <a:srgbClr val="253957"/>
                    </a:solidFill>
                    <a:sym typeface="Arial Narrow"/>
                  </a:rPr>
                  <a:t> = </a:t>
                </a:r>
                <a:r>
                  <a:rPr lang="en-GB" sz="4400" dirty="0" err="1">
                    <a:solidFill>
                      <a:srgbClr val="253957"/>
                    </a:solidFill>
                    <a:sym typeface="Arial Narrow"/>
                  </a:rPr>
                  <a:t>F</a:t>
                </a:r>
                <a:r>
                  <a:rPr lang="en-GB" sz="4400" baseline="-25000" dirty="0" err="1">
                    <a:solidFill>
                      <a:srgbClr val="253957"/>
                    </a:solidFill>
                    <a:sym typeface="Arial Narrow"/>
                  </a:rPr>
                  <a:t>p</a:t>
                </a:r>
                <a:r>
                  <a:rPr lang="en-GB" sz="4400" dirty="0">
                    <a:solidFill>
                      <a:srgbClr val="253957"/>
                    </a:solidFill>
                    <a:sym typeface="Arial Narrow"/>
                  </a:rPr>
                  <a:t>[X]/F(X)</a:t>
                </a:r>
                <a:r>
                  <a:rPr lang="ru-RU" sz="4400" dirty="0">
                    <a:solidFill>
                      <a:srgbClr val="253957"/>
                    </a:solidFill>
                    <a:sym typeface="Arial Narrow"/>
                  </a:rPr>
                  <a:t>. </a:t>
                </a:r>
                <a:r>
                  <a:rPr lang="en-GB" sz="4400" dirty="0">
                    <a:solidFill>
                      <a:srgbClr val="253957"/>
                    </a:solidFill>
                    <a:sym typeface="Arial Narrow"/>
                  </a:rPr>
                  <a:t>k </a:t>
                </a:r>
                <a:r>
                  <a:rPr lang="ru-RU" sz="4400" dirty="0">
                    <a:solidFill>
                      <a:srgbClr val="253957"/>
                    </a:solidFill>
                    <a:sym typeface="Arial Narrow"/>
                  </a:rPr>
                  <a:t>выбирается как любое целое число меньшее </a:t>
                </a:r>
                <a:r>
                  <a:rPr lang="en-GB" sz="4400" dirty="0">
                    <a:solidFill>
                      <a:srgbClr val="253957"/>
                    </a:solidFill>
                    <a:sym typeface="Arial Narrow"/>
                  </a:rPr>
                  <a:t>p </a:t>
                </a:r>
                <a:r>
                  <a:rPr lang="ru-RU" sz="4400" dirty="0">
                    <a:solidFill>
                      <a:srgbClr val="253957"/>
                    </a:solidFill>
                    <a:sym typeface="Arial Narrow"/>
                  </a:rPr>
                  <a:t>и </a:t>
                </a:r>
                <a:r>
                  <a:rPr lang="en-GB" sz="4400" dirty="0">
                    <a:solidFill>
                      <a:srgbClr val="253957"/>
                    </a:solidFill>
                    <a:sym typeface="Arial Narrow"/>
                  </a:rPr>
                  <a:t>f </a:t>
                </a:r>
                <a:r>
                  <a:rPr lang="ru-RU" sz="4400" dirty="0">
                    <a:solidFill>
                      <a:srgbClr val="253957"/>
                    </a:solidFill>
                    <a:sym typeface="Arial Narrow"/>
                  </a:rPr>
                  <a:t>одновременно. (</a:t>
                </a:r>
                <a:r>
                  <a:rPr lang="en-GB" sz="4400" dirty="0">
                    <a:solidFill>
                      <a:srgbClr val="253957"/>
                    </a:solidFill>
                    <a:sym typeface="Arial Narrow"/>
                  </a:rPr>
                  <a:t>k – </a:t>
                </a:r>
                <a:r>
                  <a:rPr lang="ru-RU" sz="4400" dirty="0">
                    <a:solidFill>
                      <a:srgbClr val="253957"/>
                    </a:solidFill>
                    <a:sym typeface="Arial Narrow"/>
                  </a:rPr>
                  <a:t>количество бит в передаваемом сообщении)</a:t>
                </a:r>
                <a:r>
                  <a:rPr lang="en-GB" sz="4400" dirty="0">
                    <a:solidFill>
                      <a:srgbClr val="253957"/>
                    </a:solidFill>
                    <a:sym typeface="Arial Narrow"/>
                  </a:rPr>
                  <a:t> </a:t>
                </a: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r>
                  <a:rPr lang="ru-RU" sz="4400" dirty="0"/>
                  <a:t> Для </a:t>
                </a:r>
                <a:r>
                  <a:rPr lang="en-GB" sz="4400" dirty="0"/>
                  <a:t>j = 0, </a:t>
                </a:r>
                <a:r>
                  <a:rPr lang="ru-RU" sz="4400" dirty="0"/>
                  <a:t>… ,</a:t>
                </a:r>
                <a:r>
                  <a:rPr lang="en-GB" sz="4400" dirty="0"/>
                  <a:t>k-1 </a:t>
                </a:r>
                <a:r>
                  <a:rPr lang="ru-RU" sz="4400" dirty="0"/>
                  <a:t>вычисляются целые неотрицательные </a:t>
                </a:r>
                <a:r>
                  <a:rPr lang="en-GB" sz="4400" dirty="0" err="1">
                    <a:solidFill>
                      <a:srgbClr val="253957"/>
                    </a:solidFill>
                    <a:sym typeface="Arial Narrow"/>
                  </a:rPr>
                  <a:t>b</a:t>
                </a:r>
                <a:r>
                  <a:rPr lang="en-GB" sz="4400" baseline="-25000" dirty="0" err="1">
                    <a:solidFill>
                      <a:srgbClr val="253957"/>
                    </a:solidFill>
                    <a:sym typeface="Arial Narrow"/>
                  </a:rPr>
                  <a:t>j</a:t>
                </a:r>
                <a:r>
                  <a:rPr lang="ru-RU" sz="4400" baseline="-25000" dirty="0">
                    <a:solidFill>
                      <a:srgbClr val="253957"/>
                    </a:solidFill>
                    <a:sym typeface="Arial Narrow"/>
                  </a:rPr>
                  <a:t> </a:t>
                </a:r>
                <a:r>
                  <a:rPr lang="en-GB" sz="4400" dirty="0">
                    <a:solidFill>
                      <a:srgbClr val="253957"/>
                    </a:solidFill>
                    <a:sym typeface="Arial Narrow"/>
                  </a:rPr>
                  <a:t>&lt; q – 1</a:t>
                </a:r>
                <a:r>
                  <a:rPr lang="ru-RU" sz="4400" dirty="0">
                    <a:solidFill>
                      <a:srgbClr val="253957"/>
                    </a:solidFill>
                    <a:sym typeface="Arial Narrow"/>
                  </a:rPr>
                  <a:t>, такие что       </a:t>
                </a:r>
                <a:r>
                  <a:rPr lang="en-GB" sz="4400" dirty="0">
                    <a:solidFill>
                      <a:srgbClr val="253957"/>
                    </a:solidFill>
                    <a:sym typeface="Arial Narrow"/>
                  </a:rPr>
                  <a:t>= t + j (p, q, f </a:t>
                </a:r>
                <a:r>
                  <a:rPr lang="ru-RU" sz="4400" dirty="0">
                    <a:solidFill>
                      <a:srgbClr val="253957"/>
                    </a:solidFill>
                    <a:sym typeface="Arial Narrow"/>
                  </a:rPr>
                  <a:t>подобраны так чтобы было легко вычислять дискретные логарифмы в  </a:t>
                </a:r>
                <a:r>
                  <a:rPr lang="en-GB" sz="4400" dirty="0">
                    <a:solidFill>
                      <a:srgbClr val="253957"/>
                    </a:solidFill>
                    <a:sym typeface="Arial Narrow"/>
                  </a:rPr>
                  <a:t>     </a:t>
                </a:r>
                <a:r>
                  <a:rPr lang="ru-RU" sz="4400" dirty="0">
                    <a:solidFill>
                      <a:srgbClr val="253957"/>
                    </a:solidFill>
                    <a:sym typeface="Arial Narrow"/>
                  </a:rPr>
                  <a:t>)</a:t>
                </a: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sym typeface="Arial Narrow"/>
                  </a:rPr>
                  <a:t>Далее выбирается перестановка </a:t>
                </a:r>
                <a14:m>
                  <m:oMath xmlns:m="http://schemas.openxmlformats.org/officeDocument/2006/math">
                    <m:r>
                      <a:rPr lang="en-GB" sz="4400" i="1">
                        <a:latin typeface="Cambria Math" panose="02040503050406030204" pitchFamily="18" charset="0"/>
                        <a:sym typeface="Arial Narrow"/>
                      </a:rPr>
                      <m:t>𝜋</m:t>
                    </m:r>
                  </m:oMath>
                </a14:m>
                <a:r>
                  <a:rPr lang="ru-RU" sz="4400" dirty="0">
                    <a:sym typeface="Arial Narrow"/>
                  </a:rPr>
                  <a:t> множества </a:t>
                </a:r>
                <a:r>
                  <a:rPr lang="en-GB" sz="4400" dirty="0">
                    <a:sym typeface="Arial Narrow"/>
                  </a:rPr>
                  <a:t>{0, … , k – 1} </a:t>
                </a:r>
                <a:r>
                  <a:rPr lang="ru-RU" sz="4400" dirty="0">
                    <a:sym typeface="Arial Narrow"/>
                  </a:rPr>
                  <a:t>и </a:t>
                </a:r>
                <a:r>
                  <a:rPr lang="en-GB" sz="4400" dirty="0" err="1">
                    <a:solidFill>
                      <a:srgbClr val="253957"/>
                    </a:solidFill>
                    <a:sym typeface="Arial Narrow"/>
                  </a:rPr>
                  <a:t>u</a:t>
                </a:r>
                <a:r>
                  <a:rPr lang="en-GB" sz="4400" baseline="-25000" dirty="0" err="1">
                    <a:solidFill>
                      <a:srgbClr val="253957"/>
                    </a:solidFill>
                    <a:sym typeface="Arial Narrow"/>
                  </a:rPr>
                  <a:t>j</a:t>
                </a:r>
                <a:r>
                  <a:rPr lang="en-GB" sz="4400" baseline="-25000" dirty="0">
                    <a:solidFill>
                      <a:srgbClr val="253957"/>
                    </a:solidFill>
                    <a:sym typeface="Arial Narrow"/>
                  </a:rPr>
                  <a:t> </a:t>
                </a:r>
                <a:r>
                  <a:rPr lang="en-GB" sz="4400" dirty="0">
                    <a:solidFill>
                      <a:srgbClr val="253957"/>
                    </a:solidFill>
                    <a:sym typeface="Arial Narrow"/>
                  </a:rPr>
                  <a:t>= (                 ) </a:t>
                </a:r>
                <a:r>
                  <a:rPr lang="en-GB" sz="4400" dirty="0">
                    <a:latin typeface="+mn-lt"/>
                  </a:rPr>
                  <a:t>mod(q – 1)</a:t>
                </a: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sym typeface="Arial Narrow"/>
                  </a:rPr>
                  <a:t>(</a:t>
                </a:r>
                <a:r>
                  <a:rPr lang="en-GB" sz="4400" dirty="0">
                    <a:solidFill>
                      <a:srgbClr val="253957"/>
                    </a:solidFill>
                    <a:sym typeface="Arial Narrow"/>
                  </a:rPr>
                  <a:t>u</a:t>
                </a:r>
                <a:r>
                  <a:rPr lang="en-GB" sz="4400" baseline="-25000" dirty="0">
                    <a:solidFill>
                      <a:srgbClr val="253957"/>
                    </a:solidFill>
                    <a:sym typeface="Arial Narrow"/>
                  </a:rPr>
                  <a:t>0 </a:t>
                </a:r>
                <a:r>
                  <a:rPr lang="en-GB" sz="4400" dirty="0">
                    <a:solidFill>
                      <a:srgbClr val="253957"/>
                    </a:solidFill>
                    <a:sym typeface="Arial Narrow"/>
                  </a:rPr>
                  <a:t>, … ,</a:t>
                </a:r>
                <a:r>
                  <a:rPr lang="en-GB" sz="4400" dirty="0" err="1">
                    <a:solidFill>
                      <a:srgbClr val="253957"/>
                    </a:solidFill>
                    <a:sym typeface="Arial Narrow"/>
                  </a:rPr>
                  <a:t>u</a:t>
                </a:r>
                <a:r>
                  <a:rPr lang="en-GB" sz="4400" baseline="-25000" dirty="0" err="1">
                    <a:solidFill>
                      <a:srgbClr val="253957"/>
                    </a:solidFill>
                    <a:sym typeface="Arial Narrow"/>
                  </a:rPr>
                  <a:t>k</a:t>
                </a:r>
                <a:r>
                  <a:rPr lang="en-GB" sz="4400" baseline="-25000" dirty="0">
                    <a:solidFill>
                      <a:srgbClr val="253957"/>
                    </a:solidFill>
                    <a:sym typeface="Arial Narrow"/>
                  </a:rPr>
                  <a:t> - 1</a:t>
                </a:r>
                <a:r>
                  <a:rPr lang="ru-RU" sz="4400" dirty="0">
                    <a:solidFill>
                      <a:srgbClr val="253957"/>
                    </a:solidFill>
                    <a:sym typeface="Arial Narrow"/>
                  </a:rPr>
                  <a:t>)</a:t>
                </a:r>
                <a:r>
                  <a:rPr lang="en-GB" sz="4400" dirty="0">
                    <a:solidFill>
                      <a:srgbClr val="253957"/>
                    </a:solidFill>
                    <a:sym typeface="Arial Narrow"/>
                  </a:rPr>
                  <a:t> – </a:t>
                </a:r>
                <a:r>
                  <a:rPr lang="ru-RU" sz="4400" dirty="0">
                    <a:solidFill>
                      <a:srgbClr val="253957"/>
                    </a:solidFill>
                    <a:sym typeface="Arial Narrow"/>
                  </a:rPr>
                  <a:t>открытый ключ</a:t>
                </a:r>
                <a:endParaRPr sz="4400" dirty="0">
                  <a:latin typeface="+mn-lt"/>
                </a:endParaRPr>
              </a:p>
            </p:txBody>
          </p:sp>
        </mc:Choice>
        <mc:Fallback>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a:spLocks noRot="1" noChangeAspect="1" noMove="1" noResize="1" noEditPoints="1" noAdjustHandles="1" noChangeArrowheads="1" noChangeShapeType="1" noTextEdit="1"/>
              </p:cNvSpPr>
              <p:nvPr/>
            </p:nvSpPr>
            <p:spPr>
              <a:xfrm>
                <a:off x="1156373" y="7002020"/>
                <a:ext cx="21523142" cy="5757697"/>
              </a:xfrm>
              <a:prstGeom prst="rect">
                <a:avLst/>
              </a:prstGeom>
              <a:blipFill>
                <a:blip r:embed="rId4"/>
                <a:stretch>
                  <a:fillRect l="-1246" t="-1801"/>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2" name="TextBox 1">
            <a:extLst>
              <a:ext uri="{FF2B5EF4-FFF2-40B4-BE49-F238E27FC236}">
                <a16:creationId xmlns:a16="http://schemas.microsoft.com/office/drawing/2014/main" id="{89E1E78E-7F12-411B-A8A8-94BC6DDD75CE}"/>
              </a:ext>
            </a:extLst>
          </p:cNvPr>
          <p:cNvSpPr txBox="1"/>
          <p:nvPr/>
        </p:nvSpPr>
        <p:spPr>
          <a:xfrm>
            <a:off x="1549093" y="5510436"/>
            <a:ext cx="4034758"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t>Подготовка</a:t>
            </a:r>
            <a:endParaRPr kumimoji="0" lang="ru-RU" sz="60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4" name="Рисунок 3">
            <a:extLst>
              <a:ext uri="{FF2B5EF4-FFF2-40B4-BE49-F238E27FC236}">
                <a16:creationId xmlns:a16="http://schemas.microsoft.com/office/drawing/2014/main" id="{13558987-8A36-472A-9F6C-745BC1302DD9}"/>
              </a:ext>
            </a:extLst>
          </p:cNvPr>
          <p:cNvPicPr>
            <a:picLocks noChangeAspect="1"/>
          </p:cNvPicPr>
          <p:nvPr/>
        </p:nvPicPr>
        <p:blipFill>
          <a:blip r:embed="rId5"/>
          <a:stretch>
            <a:fillRect/>
          </a:stretch>
        </p:blipFill>
        <p:spPr>
          <a:xfrm>
            <a:off x="17550694" y="8843345"/>
            <a:ext cx="705156" cy="665981"/>
          </a:xfrm>
          <a:prstGeom prst="rect">
            <a:avLst/>
          </a:prstGeom>
        </p:spPr>
      </p:pic>
      <p:pic>
        <p:nvPicPr>
          <p:cNvPr id="5" name="Рисунок 4">
            <a:extLst>
              <a:ext uri="{FF2B5EF4-FFF2-40B4-BE49-F238E27FC236}">
                <a16:creationId xmlns:a16="http://schemas.microsoft.com/office/drawing/2014/main" id="{F86B2EE0-092B-4D91-9337-50F469C1A66D}"/>
              </a:ext>
            </a:extLst>
          </p:cNvPr>
          <p:cNvPicPr>
            <a:picLocks noChangeAspect="1"/>
          </p:cNvPicPr>
          <p:nvPr/>
        </p:nvPicPr>
        <p:blipFill>
          <a:blip r:embed="rId6"/>
          <a:stretch>
            <a:fillRect/>
          </a:stretch>
        </p:blipFill>
        <p:spPr>
          <a:xfrm>
            <a:off x="16493020" y="9483584"/>
            <a:ext cx="776089" cy="794567"/>
          </a:xfrm>
          <a:prstGeom prst="rect">
            <a:avLst/>
          </a:prstGeom>
        </p:spPr>
      </p:pic>
      <p:pic>
        <p:nvPicPr>
          <p:cNvPr id="8" name="Рисунок 7">
            <a:extLst>
              <a:ext uri="{FF2B5EF4-FFF2-40B4-BE49-F238E27FC236}">
                <a16:creationId xmlns:a16="http://schemas.microsoft.com/office/drawing/2014/main" id="{D59B17FE-DCC7-40DD-A794-5C759D89B972}"/>
              </a:ext>
            </a:extLst>
          </p:cNvPr>
          <p:cNvPicPr>
            <a:picLocks noChangeAspect="1"/>
          </p:cNvPicPr>
          <p:nvPr/>
        </p:nvPicPr>
        <p:blipFill>
          <a:blip r:embed="rId7"/>
          <a:stretch>
            <a:fillRect/>
          </a:stretch>
        </p:blipFill>
        <p:spPr>
          <a:xfrm>
            <a:off x="15496486" y="10601284"/>
            <a:ext cx="1993068" cy="670744"/>
          </a:xfrm>
          <a:prstGeom prst="rect">
            <a:avLst/>
          </a:prstGeom>
        </p:spPr>
      </p:pic>
    </p:spTree>
    <p:extLst>
      <p:ext uri="{BB962C8B-B14F-4D97-AF65-F5344CB8AC3E}">
        <p14:creationId xmlns:p14="http://schemas.microsoft.com/office/powerpoint/2010/main" val="35134518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err="1"/>
              <a:t>Шора-ривеста</a:t>
            </a:r>
            <a:r>
              <a:rPr lang="ru-RU" dirty="0"/>
              <a:t>(1988)</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mc:AlternateContent xmlns:mc="http://schemas.openxmlformats.org/markup-compatibility/2006">
        <mc:Choice xmlns:a14="http://schemas.microsoft.com/office/drawing/2010/main" Requires="a14">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156372" y="7002020"/>
                <a:ext cx="22772931" cy="6480716"/>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4400" dirty="0">
                    <a:latin typeface="+mn-lt"/>
                  </a:rPr>
                  <a:t>Передается сообщение в виде </a:t>
                </a:r>
                <a:r>
                  <a:rPr lang="en-GB" sz="4400" dirty="0">
                    <a:latin typeface="+mn-lt"/>
                  </a:rPr>
                  <a:t>c</a:t>
                </a:r>
                <a:r>
                  <a:rPr lang="en-GB" sz="4400" dirty="0">
                    <a:solidFill>
                      <a:srgbClr val="253957"/>
                    </a:solidFill>
                    <a:sym typeface="Arial Narrow"/>
                  </a:rPr>
                  <a:t> = </a:t>
                </a:r>
                <a:r>
                  <a:rPr lang="ru-RU" sz="4400" baseline="-25000" dirty="0">
                    <a:solidFill>
                      <a:srgbClr val="253957"/>
                    </a:solidFill>
                    <a:sym typeface="Arial Narrow"/>
                  </a:rPr>
                  <a:t> </a:t>
                </a:r>
                <a14:m>
                  <m:oMath xmlns:m="http://schemas.openxmlformats.org/officeDocument/2006/math">
                    <m:nary>
                      <m:naryPr>
                        <m:chr m:val="∑"/>
                        <m:limLoc m:val="subSup"/>
                        <m:ctrlPr>
                          <a:rPr lang="ru-RU" sz="4400" i="1">
                            <a:solidFill>
                              <a:srgbClr val="253957"/>
                            </a:solidFill>
                            <a:latin typeface="Cambria Math" panose="02040503050406030204" pitchFamily="18" charset="0"/>
                            <a:sym typeface="Arial Narrow"/>
                          </a:rPr>
                        </m:ctrlPr>
                      </m:naryPr>
                      <m:sub>
                        <m:r>
                          <a:rPr lang="en-GB" sz="4400" i="1">
                            <a:solidFill>
                              <a:srgbClr val="253957"/>
                            </a:solidFill>
                            <a:latin typeface="Cambria Math" panose="02040503050406030204" pitchFamily="18" charset="0"/>
                            <a:sym typeface="Arial Narrow"/>
                          </a:rPr>
                          <m:t>𝑖</m:t>
                        </m:r>
                        <m:r>
                          <a:rPr lang="en-GB" sz="4400" i="1">
                            <a:solidFill>
                              <a:srgbClr val="253957"/>
                            </a:solidFill>
                            <a:latin typeface="Cambria Math" panose="02040503050406030204" pitchFamily="18" charset="0"/>
                            <a:sym typeface="Arial Narrow"/>
                          </a:rPr>
                          <m:t>=0</m:t>
                        </m:r>
                      </m:sub>
                      <m:sup>
                        <m:r>
                          <a:rPr lang="en-GB" sz="4400" i="1">
                            <a:solidFill>
                              <a:srgbClr val="253957"/>
                            </a:solidFill>
                            <a:latin typeface="Cambria Math" panose="02040503050406030204" pitchFamily="18" charset="0"/>
                            <a:sym typeface="Arial Narrow"/>
                          </a:rPr>
                          <m:t>𝑘</m:t>
                        </m:r>
                        <m:r>
                          <a:rPr lang="en-GB" sz="4400" i="1">
                            <a:solidFill>
                              <a:srgbClr val="253957"/>
                            </a:solidFill>
                            <a:latin typeface="Cambria Math" panose="02040503050406030204" pitchFamily="18" charset="0"/>
                            <a:sym typeface="Arial Narrow"/>
                          </a:rPr>
                          <m:t>−1</m:t>
                        </m:r>
                      </m:sup>
                      <m:e>
                        <m:r>
                          <a:rPr lang="en-GB" sz="4400" i="1">
                            <a:solidFill>
                              <a:srgbClr val="253957"/>
                            </a:solidFill>
                            <a:latin typeface="Cambria Math" panose="02040503050406030204" pitchFamily="18" charset="0"/>
                            <a:sym typeface="Arial Narrow"/>
                          </a:rPr>
                          <m:t>𝜀</m:t>
                        </m:r>
                      </m:e>
                    </m:nary>
                  </m:oMath>
                </a14:m>
                <a:r>
                  <a:rPr lang="en-GB" sz="4400" baseline="-25000" dirty="0" err="1">
                    <a:solidFill>
                      <a:srgbClr val="253957"/>
                    </a:solidFill>
                    <a:sym typeface="Arial Narrow"/>
                  </a:rPr>
                  <a:t>i</a:t>
                </a:r>
                <a:r>
                  <a:rPr lang="en-GB" sz="4400" dirty="0" err="1">
                    <a:solidFill>
                      <a:srgbClr val="253957"/>
                    </a:solidFill>
                    <a:sym typeface="Arial Narrow"/>
                  </a:rPr>
                  <a:t>u</a:t>
                </a:r>
                <a:r>
                  <a:rPr lang="en-GB" sz="4400" baseline="-25000" dirty="0" err="1">
                    <a:solidFill>
                      <a:srgbClr val="253957"/>
                    </a:solidFill>
                    <a:sym typeface="Arial Narrow"/>
                  </a:rPr>
                  <a:t>i</a:t>
                </a:r>
                <a:r>
                  <a:rPr lang="en-GB" sz="4400" baseline="-25000" dirty="0">
                    <a:solidFill>
                      <a:srgbClr val="253957"/>
                    </a:solidFill>
                    <a:sym typeface="Arial Narrow"/>
                  </a:rPr>
                  <a:t>   </a:t>
                </a:r>
                <a:r>
                  <a:rPr lang="ru-RU" sz="4400" dirty="0">
                    <a:solidFill>
                      <a:srgbClr val="253957"/>
                    </a:solidFill>
                    <a:sym typeface="Arial Narrow"/>
                  </a:rPr>
                  <a:t>и с</a:t>
                </a:r>
                <a:r>
                  <a:rPr lang="en-GB" sz="4400" dirty="0">
                    <a:solidFill>
                      <a:srgbClr val="253957"/>
                    </a:solidFill>
                    <a:sym typeface="Arial Narrow"/>
                  </a:rPr>
                  <a:t>’ = </a:t>
                </a:r>
                <a:r>
                  <a:rPr lang="ru-RU" sz="4400" baseline="-25000" dirty="0">
                    <a:solidFill>
                      <a:srgbClr val="253957"/>
                    </a:solidFill>
                    <a:sym typeface="Arial Narrow"/>
                  </a:rPr>
                  <a:t> </a:t>
                </a:r>
                <a14:m>
                  <m:oMath xmlns:m="http://schemas.openxmlformats.org/officeDocument/2006/math">
                    <m:nary>
                      <m:naryPr>
                        <m:chr m:val="∑"/>
                        <m:limLoc m:val="subSup"/>
                        <m:ctrlPr>
                          <a:rPr lang="ru-RU" sz="4400" i="1">
                            <a:solidFill>
                              <a:srgbClr val="253957"/>
                            </a:solidFill>
                            <a:latin typeface="Cambria Math" panose="02040503050406030204" pitchFamily="18" charset="0"/>
                            <a:sym typeface="Arial Narrow"/>
                          </a:rPr>
                        </m:ctrlPr>
                      </m:naryPr>
                      <m:sub>
                        <m:r>
                          <a:rPr lang="en-GB" sz="4400" i="1">
                            <a:solidFill>
                              <a:srgbClr val="253957"/>
                            </a:solidFill>
                            <a:latin typeface="Cambria Math" panose="02040503050406030204" pitchFamily="18" charset="0"/>
                            <a:sym typeface="Arial Narrow"/>
                          </a:rPr>
                          <m:t>𝑖</m:t>
                        </m:r>
                        <m:r>
                          <a:rPr lang="en-GB" sz="4400" i="1">
                            <a:solidFill>
                              <a:srgbClr val="253957"/>
                            </a:solidFill>
                            <a:latin typeface="Cambria Math" panose="02040503050406030204" pitchFamily="18" charset="0"/>
                            <a:sym typeface="Arial Narrow"/>
                          </a:rPr>
                          <m:t>=0</m:t>
                        </m:r>
                      </m:sub>
                      <m:sup>
                        <m:r>
                          <a:rPr lang="en-GB" sz="4400" i="1">
                            <a:solidFill>
                              <a:srgbClr val="253957"/>
                            </a:solidFill>
                            <a:latin typeface="Cambria Math" panose="02040503050406030204" pitchFamily="18" charset="0"/>
                            <a:sym typeface="Arial Narrow"/>
                          </a:rPr>
                          <m:t>𝑘</m:t>
                        </m:r>
                        <m:r>
                          <a:rPr lang="en-GB" sz="4400" i="1">
                            <a:solidFill>
                              <a:srgbClr val="253957"/>
                            </a:solidFill>
                            <a:latin typeface="Cambria Math" panose="02040503050406030204" pitchFamily="18" charset="0"/>
                            <a:sym typeface="Arial Narrow"/>
                          </a:rPr>
                          <m:t>−1</m:t>
                        </m:r>
                      </m:sup>
                      <m:e>
                        <m:r>
                          <a:rPr lang="en-GB" sz="4400" i="1">
                            <a:solidFill>
                              <a:srgbClr val="253957"/>
                            </a:solidFill>
                            <a:latin typeface="Cambria Math" panose="02040503050406030204" pitchFamily="18" charset="0"/>
                            <a:sym typeface="Arial Narrow"/>
                          </a:rPr>
                          <m:t>𝜀</m:t>
                        </m:r>
                      </m:e>
                    </m:nary>
                  </m:oMath>
                </a14:m>
                <a:r>
                  <a:rPr lang="en-GB" sz="4400" baseline="-25000" dirty="0" err="1">
                    <a:solidFill>
                      <a:srgbClr val="253957"/>
                    </a:solidFill>
                    <a:sym typeface="Arial Narrow"/>
                  </a:rPr>
                  <a:t>i</a:t>
                </a:r>
                <a:r>
                  <a:rPr lang="en-GB" sz="4400" baseline="-25000" dirty="0">
                    <a:solidFill>
                      <a:srgbClr val="253957"/>
                    </a:solidFill>
                    <a:sym typeface="Arial Narrow"/>
                  </a:rPr>
                  <a:t>  </a:t>
                </a:r>
              </a:p>
              <a:p>
                <a:pPr algn="l">
                  <a:spcBef>
                    <a:spcPts val="2800"/>
                  </a:spcBef>
                  <a:buSzPct val="100000"/>
                  <a:defRPr sz="2800">
                    <a:solidFill>
                      <a:srgbClr val="253957"/>
                    </a:solidFill>
                    <a:latin typeface="+mn-lt"/>
                    <a:ea typeface="+mn-ea"/>
                    <a:cs typeface="+mn-cs"/>
                    <a:sym typeface="Arial Narrow"/>
                  </a:defRPr>
                </a:pPr>
                <a:r>
                  <a:rPr lang="en-GB" sz="4400" baseline="-25000" dirty="0">
                    <a:solidFill>
                      <a:srgbClr val="253957"/>
                    </a:solidFill>
                    <a:sym typeface="Arial Narrow"/>
                  </a:rPr>
                  <a:t> </a:t>
                </a:r>
                <a:r>
                  <a:rPr lang="ru-RU" sz="4400" dirty="0">
                    <a:solidFill>
                      <a:srgbClr val="253957"/>
                    </a:solidFill>
                    <a:sym typeface="Arial Narrow"/>
                  </a:rPr>
                  <a:t>Принимающая сторона сначала вычисляет </a:t>
                </a:r>
                <a:r>
                  <a:rPr lang="en-GB" sz="4400" dirty="0" err="1">
                    <a:solidFill>
                      <a:srgbClr val="253957"/>
                    </a:solidFill>
                    <a:sym typeface="Arial Narrow"/>
                  </a:rPr>
                  <a:t>g</a:t>
                </a:r>
                <a:r>
                  <a:rPr lang="en-GB" sz="4400" baseline="30000" dirty="0" err="1">
                    <a:solidFill>
                      <a:srgbClr val="253957"/>
                    </a:solidFill>
                    <a:sym typeface="Arial Narrow"/>
                  </a:rPr>
                  <a:t>c</a:t>
                </a:r>
                <a:r>
                  <a:rPr lang="en-GB" sz="4400" baseline="30000" dirty="0">
                    <a:solidFill>
                      <a:srgbClr val="253957"/>
                    </a:solidFill>
                    <a:sym typeface="Arial Narrow"/>
                  </a:rPr>
                  <a:t> - </a:t>
                </a:r>
                <a:r>
                  <a:rPr lang="en-GB" sz="4400" baseline="30000" dirty="0" err="1">
                    <a:solidFill>
                      <a:srgbClr val="253957"/>
                    </a:solidFill>
                    <a:sym typeface="Arial Narrow"/>
                  </a:rPr>
                  <a:t>zc</a:t>
                </a:r>
                <a:r>
                  <a:rPr lang="en-GB" sz="4400" baseline="30000" dirty="0">
                    <a:solidFill>
                      <a:srgbClr val="253957"/>
                    </a:solidFill>
                    <a:sym typeface="Arial Narrow"/>
                  </a:rPr>
                  <a:t>’</a:t>
                </a:r>
                <a:r>
                  <a:rPr lang="ru-RU" sz="4400" dirty="0">
                    <a:solidFill>
                      <a:srgbClr val="253957"/>
                    </a:solidFill>
                    <a:sym typeface="Arial Narrow"/>
                  </a:rPr>
                  <a:t> , который единственным образом представляется в виде многочлена </a:t>
                </a:r>
                <a:r>
                  <a:rPr lang="en-GB" sz="4400" dirty="0">
                    <a:solidFill>
                      <a:srgbClr val="253957"/>
                    </a:solidFill>
                    <a:sym typeface="Arial Narrow"/>
                  </a:rPr>
                  <a:t>G(X)</a:t>
                </a:r>
                <a14:m>
                  <m:oMath xmlns:m="http://schemas.openxmlformats.org/officeDocument/2006/math">
                    <m:r>
                      <a:rPr lang="en-GB" sz="4400" i="1">
                        <a:solidFill>
                          <a:srgbClr val="253957"/>
                        </a:solidFill>
                        <a:latin typeface="Cambria Math" panose="02040503050406030204" pitchFamily="18" charset="0"/>
                        <a:sym typeface="Arial Narrow"/>
                      </a:rPr>
                      <m:t>𝜖</m:t>
                    </m:r>
                  </m:oMath>
                </a14:m>
                <a:r>
                  <a:rPr lang="en-GB" sz="4400" dirty="0" err="1">
                    <a:solidFill>
                      <a:srgbClr val="253957"/>
                    </a:solidFill>
                    <a:sym typeface="Arial Narrow"/>
                  </a:rPr>
                  <a:t>F</a:t>
                </a:r>
                <a:r>
                  <a:rPr lang="en-GB" sz="4400" baseline="-25000" dirty="0" err="1">
                    <a:solidFill>
                      <a:srgbClr val="253957"/>
                    </a:solidFill>
                    <a:sym typeface="Arial Narrow"/>
                  </a:rPr>
                  <a:t>p</a:t>
                </a:r>
                <a:r>
                  <a:rPr lang="en-GB" sz="4400" dirty="0">
                    <a:solidFill>
                      <a:srgbClr val="253957"/>
                    </a:solidFill>
                    <a:sym typeface="Arial Narrow"/>
                  </a:rPr>
                  <a:t>[X] </a:t>
                </a:r>
                <a:r>
                  <a:rPr lang="ru-RU" sz="4400" dirty="0">
                    <a:solidFill>
                      <a:srgbClr val="253957"/>
                    </a:solidFill>
                    <a:sym typeface="Arial Narrow"/>
                  </a:rPr>
                  <a:t>степени ниже </a:t>
                </a:r>
                <a:r>
                  <a:rPr lang="en-GB" sz="4400" dirty="0">
                    <a:solidFill>
                      <a:srgbClr val="253957"/>
                    </a:solidFill>
                    <a:sym typeface="Arial Narrow"/>
                  </a:rPr>
                  <a:t>f</a:t>
                </a: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latin typeface="+mn-lt"/>
                    <a:sym typeface="Arial Narrow"/>
                  </a:rPr>
                  <a:t>Так же этот элемент равен </a:t>
                </a:r>
                <a:r>
                  <a:rPr lang="en-GB" sz="4400" dirty="0">
                    <a:solidFill>
                      <a:srgbClr val="253957"/>
                    </a:solidFill>
                    <a:latin typeface="+mn-lt"/>
                    <a:sym typeface="Arial Narrow"/>
                  </a:rPr>
                  <a:t>                 </a:t>
                </a:r>
                <a:r>
                  <a:rPr lang="en-GB" sz="4400" dirty="0">
                    <a:sym typeface="Arial Narrow"/>
                  </a:rPr>
                  <a:t>=                          </a:t>
                </a:r>
                <a:r>
                  <a:rPr lang="ru-RU" sz="4400" dirty="0">
                    <a:sym typeface="Arial Narrow"/>
                  </a:rPr>
                  <a:t> .</a:t>
                </a:r>
              </a:p>
              <a:p>
                <a:pPr algn="l">
                  <a:spcBef>
                    <a:spcPts val="2800"/>
                  </a:spcBef>
                  <a:buSzPct val="100000"/>
                  <a:defRPr sz="2800">
                    <a:solidFill>
                      <a:srgbClr val="253957"/>
                    </a:solidFill>
                    <a:latin typeface="+mn-lt"/>
                    <a:ea typeface="+mn-ea"/>
                    <a:cs typeface="+mn-cs"/>
                    <a:sym typeface="Arial Narrow"/>
                  </a:defRPr>
                </a:pPr>
                <a:r>
                  <a:rPr lang="ru-RU" sz="4400" dirty="0">
                    <a:sym typeface="Arial Narrow"/>
                  </a:rPr>
                  <a:t>Так как </a:t>
                </a:r>
                <a:r>
                  <a:rPr lang="en-GB" sz="4400" dirty="0">
                    <a:sym typeface="Arial Narrow"/>
                  </a:rPr>
                  <a:t>G(X) </a:t>
                </a:r>
                <a:r>
                  <a:rPr lang="ru-RU" sz="4400" dirty="0">
                    <a:sym typeface="Arial Narrow"/>
                  </a:rPr>
                  <a:t>и</a:t>
                </a:r>
                <a:r>
                  <a:rPr lang="en-GB" sz="4400" dirty="0">
                    <a:sym typeface="Arial Narrow"/>
                  </a:rPr>
                  <a:t>    </a:t>
                </a:r>
                <a:r>
                  <a:rPr lang="ru-RU" sz="4400" dirty="0">
                    <a:sym typeface="Arial Narrow"/>
                  </a:rPr>
                  <a:t> </a:t>
                </a:r>
                <a:r>
                  <a:rPr lang="en-GB" sz="4400" dirty="0">
                    <a:sym typeface="Arial Narrow"/>
                  </a:rPr>
                  <a:t>                         </a:t>
                </a:r>
                <a:r>
                  <a:rPr lang="ru-RU" sz="4400" dirty="0">
                    <a:sym typeface="Arial Narrow"/>
                  </a:rPr>
                  <a:t>имеют степень меньше </a:t>
                </a:r>
                <a:r>
                  <a:rPr lang="en-GB" sz="4400" dirty="0">
                    <a:sym typeface="Arial Narrow"/>
                  </a:rPr>
                  <a:t>f </a:t>
                </a:r>
                <a:r>
                  <a:rPr lang="ru-RU" sz="4400" dirty="0">
                    <a:sym typeface="Arial Narrow"/>
                  </a:rPr>
                  <a:t>и представляют один и тот же элемент по модулю </a:t>
                </a:r>
                <a:r>
                  <a:rPr lang="en-GB" sz="4400" dirty="0">
                    <a:sym typeface="Arial Narrow"/>
                  </a:rPr>
                  <a:t>F(X)</a:t>
                </a:r>
                <a:r>
                  <a:rPr lang="ru-RU" sz="4400" dirty="0">
                    <a:sym typeface="Arial Narrow"/>
                  </a:rPr>
                  <a:t>, то </a:t>
                </a:r>
                <a:r>
                  <a:rPr lang="en-GB" sz="4400" dirty="0">
                    <a:solidFill>
                      <a:srgbClr val="253957"/>
                    </a:solidFill>
                    <a:sym typeface="Arial Narrow"/>
                  </a:rPr>
                  <a:t>G(X) </a:t>
                </a:r>
                <a:r>
                  <a:rPr lang="ru-RU" sz="4400" dirty="0">
                    <a:solidFill>
                      <a:srgbClr val="253957"/>
                    </a:solidFill>
                    <a:sym typeface="Arial Narrow"/>
                  </a:rPr>
                  <a:t>=</a:t>
                </a:r>
                <a:r>
                  <a:rPr lang="en-GB" sz="4400" dirty="0">
                    <a:solidFill>
                      <a:srgbClr val="253957"/>
                    </a:solidFill>
                    <a:sym typeface="Arial Narrow"/>
                  </a:rPr>
                  <a:t>                             </a:t>
                </a:r>
                <a:r>
                  <a:rPr lang="ru-RU" sz="4400" dirty="0">
                    <a:sym typeface="Arial Narrow"/>
                  </a:rPr>
                  <a:t>. Теперь можно найти </a:t>
                </a:r>
                <a14:m>
                  <m:oMath xmlns:m="http://schemas.openxmlformats.org/officeDocument/2006/math">
                    <m:r>
                      <a:rPr lang="en-GB" sz="4400" i="1">
                        <a:latin typeface="Cambria Math" panose="02040503050406030204" pitchFamily="18" charset="0"/>
                        <a:sym typeface="Arial Narrow"/>
                      </a:rPr>
                      <m:t>𝜀</m:t>
                    </m:r>
                  </m:oMath>
                </a14:m>
                <a:r>
                  <a:rPr lang="en-GB" sz="4400" baseline="-25000" dirty="0">
                    <a:sym typeface="Arial Narrow"/>
                  </a:rPr>
                  <a:t>j </a:t>
                </a:r>
                <a:r>
                  <a:rPr lang="ru-RU" sz="4400" dirty="0">
                    <a:solidFill>
                      <a:srgbClr val="253957"/>
                    </a:solidFill>
                    <a:sym typeface="Arial Narrow"/>
                  </a:rPr>
                  <a:t>, разложив </a:t>
                </a:r>
                <a:r>
                  <a:rPr lang="en-GB" sz="4400" dirty="0">
                    <a:solidFill>
                      <a:srgbClr val="253957"/>
                    </a:solidFill>
                    <a:sym typeface="Arial Narrow"/>
                  </a:rPr>
                  <a:t>G(X) </a:t>
                </a:r>
                <a:r>
                  <a:rPr lang="ru-RU" sz="4400" dirty="0">
                    <a:solidFill>
                      <a:srgbClr val="253957"/>
                    </a:solidFill>
                    <a:sym typeface="Arial Narrow"/>
                  </a:rPr>
                  <a:t>на множители.</a:t>
                </a: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sz="4400" dirty="0">
                  <a:latin typeface="+mn-lt"/>
                </a:endParaRPr>
              </a:p>
            </p:txBody>
          </p:sp>
        </mc:Choice>
        <mc:Fallback>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a:spLocks noRot="1" noChangeAspect="1" noMove="1" noResize="1" noEditPoints="1" noAdjustHandles="1" noChangeArrowheads="1" noChangeShapeType="1" noTextEdit="1"/>
              </p:cNvSpPr>
              <p:nvPr/>
            </p:nvSpPr>
            <p:spPr>
              <a:xfrm>
                <a:off x="1156372" y="7002020"/>
                <a:ext cx="22772931" cy="6480716"/>
              </a:xfrm>
              <a:prstGeom prst="rect">
                <a:avLst/>
              </a:prstGeom>
              <a:blipFill>
                <a:blip r:embed="rId3"/>
                <a:stretch>
                  <a:fillRect l="-1178" t="-1035"/>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2" name="TextBox 1">
            <a:extLst>
              <a:ext uri="{FF2B5EF4-FFF2-40B4-BE49-F238E27FC236}">
                <a16:creationId xmlns:a16="http://schemas.microsoft.com/office/drawing/2014/main" id="{89E1E78E-7F12-411B-A8A8-94BC6DDD75CE}"/>
              </a:ext>
            </a:extLst>
          </p:cNvPr>
          <p:cNvSpPr txBox="1"/>
          <p:nvPr/>
        </p:nvSpPr>
        <p:spPr>
          <a:xfrm>
            <a:off x="1053767" y="5510436"/>
            <a:ext cx="5025414"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t>Расшифровка</a:t>
            </a:r>
            <a:endParaRPr kumimoji="0" lang="ru-RU" sz="60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3" name="Рисунок 2">
            <a:extLst>
              <a:ext uri="{FF2B5EF4-FFF2-40B4-BE49-F238E27FC236}">
                <a16:creationId xmlns:a16="http://schemas.microsoft.com/office/drawing/2014/main" id="{EFD6CC64-EC68-422A-8ED2-C4EB0CC6DCB1}"/>
              </a:ext>
            </a:extLst>
          </p:cNvPr>
          <p:cNvPicPr>
            <a:picLocks noChangeAspect="1"/>
          </p:cNvPicPr>
          <p:nvPr/>
        </p:nvPicPr>
        <p:blipFill>
          <a:blip r:embed="rId4"/>
          <a:stretch>
            <a:fillRect/>
          </a:stretch>
        </p:blipFill>
        <p:spPr>
          <a:xfrm>
            <a:off x="7151440" y="9594304"/>
            <a:ext cx="2117386" cy="977255"/>
          </a:xfrm>
          <a:prstGeom prst="rect">
            <a:avLst/>
          </a:prstGeom>
        </p:spPr>
      </p:pic>
      <p:pic>
        <p:nvPicPr>
          <p:cNvPr id="4" name="Рисунок 3">
            <a:extLst>
              <a:ext uri="{FF2B5EF4-FFF2-40B4-BE49-F238E27FC236}">
                <a16:creationId xmlns:a16="http://schemas.microsoft.com/office/drawing/2014/main" id="{DF3F6A28-0189-4E6E-B539-933D09305C68}"/>
              </a:ext>
            </a:extLst>
          </p:cNvPr>
          <p:cNvPicPr>
            <a:picLocks noChangeAspect="1"/>
          </p:cNvPicPr>
          <p:nvPr/>
        </p:nvPicPr>
        <p:blipFill>
          <a:blip r:embed="rId5"/>
          <a:stretch>
            <a:fillRect/>
          </a:stretch>
        </p:blipFill>
        <p:spPr>
          <a:xfrm>
            <a:off x="9661884" y="9594304"/>
            <a:ext cx="3353719" cy="1054026"/>
          </a:xfrm>
          <a:prstGeom prst="rect">
            <a:avLst/>
          </a:prstGeom>
        </p:spPr>
      </p:pic>
      <p:pic>
        <p:nvPicPr>
          <p:cNvPr id="14" name="Рисунок 13">
            <a:extLst>
              <a:ext uri="{FF2B5EF4-FFF2-40B4-BE49-F238E27FC236}">
                <a16:creationId xmlns:a16="http://schemas.microsoft.com/office/drawing/2014/main" id="{703B74C3-8849-4C99-8127-969135ECA93A}"/>
              </a:ext>
            </a:extLst>
          </p:cNvPr>
          <p:cNvPicPr>
            <a:picLocks noChangeAspect="1"/>
          </p:cNvPicPr>
          <p:nvPr/>
        </p:nvPicPr>
        <p:blipFill>
          <a:blip r:embed="rId5"/>
          <a:stretch>
            <a:fillRect/>
          </a:stretch>
        </p:blipFill>
        <p:spPr>
          <a:xfrm>
            <a:off x="4434777" y="10502774"/>
            <a:ext cx="3353719" cy="1054026"/>
          </a:xfrm>
          <a:prstGeom prst="rect">
            <a:avLst/>
          </a:prstGeom>
        </p:spPr>
      </p:pic>
      <p:pic>
        <p:nvPicPr>
          <p:cNvPr id="15" name="Рисунок 14">
            <a:extLst>
              <a:ext uri="{FF2B5EF4-FFF2-40B4-BE49-F238E27FC236}">
                <a16:creationId xmlns:a16="http://schemas.microsoft.com/office/drawing/2014/main" id="{254786A8-D713-4977-A7B5-76B48D90FDC7}"/>
              </a:ext>
            </a:extLst>
          </p:cNvPr>
          <p:cNvPicPr>
            <a:picLocks noChangeAspect="1"/>
          </p:cNvPicPr>
          <p:nvPr/>
        </p:nvPicPr>
        <p:blipFill>
          <a:blip r:embed="rId5"/>
          <a:stretch>
            <a:fillRect/>
          </a:stretch>
        </p:blipFill>
        <p:spPr>
          <a:xfrm>
            <a:off x="6308165" y="11556800"/>
            <a:ext cx="3353719" cy="1054026"/>
          </a:xfrm>
          <a:prstGeom prst="rect">
            <a:avLst/>
          </a:prstGeom>
        </p:spPr>
      </p:pic>
    </p:spTree>
    <p:extLst>
      <p:ext uri="{BB962C8B-B14F-4D97-AF65-F5344CB8AC3E}">
        <p14:creationId xmlns:p14="http://schemas.microsoft.com/office/powerpoint/2010/main" val="249663371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
        <p:nvSpPr>
          <p:cNvPr id="2" name="TextBox 1">
            <a:extLst>
              <a:ext uri="{FF2B5EF4-FFF2-40B4-BE49-F238E27FC236}">
                <a16:creationId xmlns:a16="http://schemas.microsoft.com/office/drawing/2014/main" id="{64579667-E3AD-4375-8501-F1E424D63437}"/>
              </a:ext>
            </a:extLst>
          </p:cNvPr>
          <p:cNvSpPr txBox="1"/>
          <p:nvPr/>
        </p:nvSpPr>
        <p:spPr>
          <a:xfrm>
            <a:off x="8993208" y="9302496"/>
            <a:ext cx="639758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chemeClr val="bg1"/>
                </a:solidFill>
                <a:effectLst/>
                <a:uFillTx/>
                <a:latin typeface="+mj-lt"/>
                <a:ea typeface="+mj-ea"/>
                <a:cs typeface="+mj-cs"/>
                <a:sym typeface="Helvetica Light"/>
              </a:rPr>
              <a:t>Спасибо за внимание</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Формулировка задачи</a:t>
            </a:r>
            <a:r>
              <a:rPr lang="en-GB" dirty="0"/>
              <a:t> </a:t>
            </a:r>
            <a:r>
              <a:rPr lang="ru-RU" dirty="0"/>
              <a:t>О рюкзаке</a:t>
            </a:r>
            <a:endParaRPr dirty="0"/>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4400" dirty="0"/>
                  <a:t>Имеется рюкзак объемом </a:t>
                </a:r>
                <a:r>
                  <a:rPr lang="en-GB" sz="4400" dirty="0"/>
                  <a:t>V </a:t>
                </a:r>
                <a:r>
                  <a:rPr lang="ru-RU" sz="4400" dirty="0"/>
                  <a:t>и набор предметов. Пусть предметов </a:t>
                </a:r>
                <a:r>
                  <a:rPr lang="en-GB" sz="4400" dirty="0"/>
                  <a:t>k </a:t>
                </a:r>
                <a:r>
                  <a:rPr lang="ru-RU" sz="4400" dirty="0"/>
                  <a:t>штук, и </a:t>
                </a:r>
                <a:r>
                  <a:rPr lang="en-GB" sz="4400" dirty="0" err="1">
                    <a:sym typeface="Arial Narrow"/>
                  </a:rPr>
                  <a:t>u</a:t>
                </a:r>
                <a:r>
                  <a:rPr lang="en-GB" sz="4400" baseline="-25000" dirty="0" err="1">
                    <a:sym typeface="Arial Narrow"/>
                  </a:rPr>
                  <a:t>i</a:t>
                </a:r>
                <a:r>
                  <a:rPr lang="en-GB" sz="4400" baseline="-25000" dirty="0">
                    <a:sym typeface="Arial Narrow"/>
                  </a:rPr>
                  <a:t> </a:t>
                </a:r>
                <a:r>
                  <a:rPr lang="ru-RU" sz="4400" dirty="0">
                    <a:sym typeface="Arial Narrow"/>
                  </a:rPr>
                  <a:t>– объем </a:t>
                </a:r>
                <a:r>
                  <a:rPr lang="en-GB" sz="4400" dirty="0" err="1">
                    <a:sym typeface="Arial Narrow"/>
                  </a:rPr>
                  <a:t>i</a:t>
                </a:r>
                <a:r>
                  <a:rPr lang="en-GB" sz="4400" dirty="0">
                    <a:sym typeface="Arial Narrow"/>
                  </a:rPr>
                  <a:t>-</a:t>
                </a:r>
                <a:r>
                  <a:rPr lang="ru-RU" sz="4400" dirty="0">
                    <a:sym typeface="Arial Narrow"/>
                  </a:rPr>
                  <a:t>того предмета. </a:t>
                </a:r>
                <a:r>
                  <a:rPr lang="en-GB" sz="4400" dirty="0" err="1">
                    <a:sym typeface="Arial Narrow"/>
                  </a:rPr>
                  <a:t>i</a:t>
                </a:r>
                <a:r>
                  <a:rPr lang="en-GB" sz="4400" dirty="0">
                    <a:sym typeface="Arial Narrow"/>
                  </a:rPr>
                  <a:t> = </a:t>
                </a:r>
                <a14:m>
                  <m:oMath xmlns:m="http://schemas.openxmlformats.org/officeDocument/2006/math">
                    <m:acc>
                      <m:accPr>
                        <m:chr m:val="̅"/>
                        <m:ctrlPr>
                          <a:rPr lang="ru-RU" sz="4400" i="1">
                            <a:latin typeface="Cambria Math" panose="02040503050406030204" pitchFamily="18" charset="0"/>
                            <a:sym typeface="Arial Narrow"/>
                          </a:rPr>
                        </m:ctrlPr>
                      </m:accPr>
                      <m:e>
                        <m:r>
                          <a:rPr lang="en-GB" sz="4400">
                            <a:latin typeface="Cambria Math" panose="02040503050406030204" pitchFamily="18" charset="0"/>
                            <a:sym typeface="Arial Narrow"/>
                          </a:rPr>
                          <m:t>0, </m:t>
                        </m:r>
                        <m:r>
                          <m:rPr>
                            <m:sty m:val="p"/>
                          </m:rPr>
                          <a:rPr lang="en-GB" sz="4400">
                            <a:latin typeface="Cambria Math" panose="02040503050406030204" pitchFamily="18" charset="0"/>
                            <a:sym typeface="Arial Narrow"/>
                          </a:rPr>
                          <m:t>k</m:t>
                        </m:r>
                        <m:r>
                          <a:rPr lang="en-GB" sz="4400" i="1">
                            <a:latin typeface="Cambria Math" panose="02040503050406030204" pitchFamily="18" charset="0"/>
                            <a:sym typeface="Arial Narrow"/>
                          </a:rPr>
                          <m:t>−</m:t>
                        </m:r>
                        <m:r>
                          <a:rPr lang="en-GB" sz="4400">
                            <a:latin typeface="Cambria Math" panose="02040503050406030204" pitchFamily="18" charset="0"/>
                            <a:sym typeface="Arial Narrow"/>
                          </a:rPr>
                          <m:t>1 </m:t>
                        </m:r>
                      </m:e>
                    </m:acc>
                  </m:oMath>
                </a14:m>
                <a:endParaRPr lang="ru-RU" sz="4400" dirty="0">
                  <a:sym typeface="Arial Narrow"/>
                </a:endParaRPr>
              </a:p>
              <a:p>
                <a:pPr algn="l">
                  <a:defRPr sz="2800">
                    <a:solidFill>
                      <a:srgbClr val="253957"/>
                    </a:solidFill>
                    <a:latin typeface="+mn-lt"/>
                    <a:ea typeface="+mn-ea"/>
                    <a:cs typeface="+mn-cs"/>
                    <a:sym typeface="Arial Narrow"/>
                  </a:defRPr>
                </a:pPr>
                <a:r>
                  <a:rPr lang="ru-RU" sz="4400" dirty="0">
                    <a:sym typeface="Arial Narrow"/>
                  </a:rPr>
                  <a:t>Необходимо полностью заполнить рюкзак.</a:t>
                </a:r>
              </a:p>
              <a:p>
                <a:pPr algn="l">
                  <a:defRPr sz="2800">
                    <a:solidFill>
                      <a:srgbClr val="253957"/>
                    </a:solidFill>
                    <a:latin typeface="+mn-lt"/>
                    <a:ea typeface="+mn-ea"/>
                    <a:cs typeface="+mn-cs"/>
                    <a:sym typeface="Arial Narrow"/>
                  </a:defRPr>
                </a:pPr>
                <a:r>
                  <a:rPr lang="ru-RU" sz="2800" baseline="-25000" dirty="0">
                    <a:sym typeface="Arial Narrow"/>
                  </a:rPr>
                  <a:t>  </a:t>
                </a:r>
                <a:endParaRPr lang="ru-RU" sz="2800" dirty="0">
                  <a:sym typeface="Arial Narrow"/>
                </a:endParaRPr>
              </a:p>
              <a:p>
                <a:pPr algn="l">
                  <a:defRPr sz="2800">
                    <a:solidFill>
                      <a:srgbClr val="253957"/>
                    </a:solidFill>
                    <a:latin typeface="+mn-lt"/>
                    <a:ea typeface="+mn-ea"/>
                    <a:cs typeface="+mn-cs"/>
                    <a:sym typeface="Arial Narrow"/>
                  </a:defRPr>
                </a:pPr>
                <a:endParaRPr lang="ru-RU" sz="2800" dirty="0">
                  <a:sym typeface="Arial Narrow"/>
                </a:endParaRPr>
              </a:p>
              <a:p>
                <a:pPr algn="l">
                  <a:defRPr sz="2800">
                    <a:solidFill>
                      <a:srgbClr val="253957"/>
                    </a:solidFill>
                    <a:latin typeface="+mn-lt"/>
                    <a:ea typeface="+mn-ea"/>
                    <a:cs typeface="+mn-cs"/>
                    <a:sym typeface="Arial Narrow"/>
                  </a:defRPr>
                </a:pPr>
                <a:endParaRPr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7680918"/>
                <a:ext cx="21506374" cy="4842682"/>
              </a:xfrm>
              <a:prstGeom prst="rect">
                <a:avLst/>
              </a:prstGeom>
              <a:blipFill>
                <a:blip r:embed="rId2"/>
                <a:stretch>
                  <a:fillRect l="-1247" t="-201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endParaRPr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Более формально</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70"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959B3C-169E-4D18-8C77-2529F2907EBE}"/>
                  </a:ext>
                </a:extLst>
              </p:cNvPr>
              <p:cNvSpPr txBox="1"/>
              <p:nvPr/>
            </p:nvSpPr>
            <p:spPr>
              <a:xfrm>
                <a:off x="1226606" y="6658756"/>
                <a:ext cx="21506374" cy="484268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4400" dirty="0">
                    <a:solidFill>
                      <a:srgbClr val="253957"/>
                    </a:solidFill>
                    <a:latin typeface="+mn-lt"/>
                    <a:sym typeface="Arial Narrow"/>
                  </a:rPr>
                  <a:t>Пусть задано множество {</a:t>
                </a:r>
                <a:r>
                  <a:rPr lang="ru-RU" sz="4400" dirty="0" err="1">
                    <a:solidFill>
                      <a:srgbClr val="253957"/>
                    </a:solidFill>
                    <a:latin typeface="+mn-lt"/>
                    <a:sym typeface="Arial Narrow"/>
                  </a:rPr>
                  <a:t>u</a:t>
                </a:r>
                <a:r>
                  <a:rPr lang="ru-RU" sz="4400" baseline="-25000" dirty="0" err="1">
                    <a:solidFill>
                      <a:srgbClr val="253957"/>
                    </a:solidFill>
                    <a:latin typeface="+mn-lt"/>
                    <a:sym typeface="Arial Narrow"/>
                  </a:rPr>
                  <a:t>i</a:t>
                </a:r>
                <a:r>
                  <a:rPr lang="ru-RU" sz="4400" dirty="0">
                    <a:solidFill>
                      <a:srgbClr val="253957"/>
                    </a:solidFill>
                    <a:latin typeface="+mn-lt"/>
                    <a:sym typeface="Arial Narrow"/>
                  </a:rPr>
                  <a:t>} из k натуральных чисел и целое число </a:t>
                </a:r>
                <a:r>
                  <a:rPr lang="en-GB" sz="4400" dirty="0">
                    <a:solidFill>
                      <a:srgbClr val="253957"/>
                    </a:solidFill>
                    <a:latin typeface="+mn-lt"/>
                    <a:sym typeface="Arial Narrow"/>
                  </a:rPr>
                  <a:t>V</a:t>
                </a:r>
                <a:r>
                  <a:rPr lang="ru-RU" sz="4400" dirty="0">
                    <a:solidFill>
                      <a:srgbClr val="253957"/>
                    </a:solidFill>
                    <a:latin typeface="+mn-lt"/>
                    <a:sym typeface="Arial Narrow"/>
                  </a:rPr>
                  <a:t>. Необходимо найти такое </a:t>
                </a:r>
                <a:r>
                  <a:rPr lang="en-GB" sz="4400" dirty="0">
                    <a:solidFill>
                      <a:srgbClr val="253957"/>
                    </a:solidFill>
                    <a:latin typeface="+mn-lt"/>
                    <a:sym typeface="Arial Narrow"/>
                  </a:rPr>
                  <a:t>k-</a:t>
                </a:r>
                <a:r>
                  <a:rPr lang="ru-RU" sz="4400" dirty="0">
                    <a:solidFill>
                      <a:srgbClr val="253957"/>
                    </a:solidFill>
                    <a:latin typeface="+mn-lt"/>
                    <a:sym typeface="Arial Narrow"/>
                  </a:rPr>
                  <a:t>разрядное</a:t>
                </a:r>
                <a:r>
                  <a:rPr lang="en-GB" sz="4400" dirty="0">
                    <a:solidFill>
                      <a:srgbClr val="253957"/>
                    </a:solidFill>
                    <a:latin typeface="+mn-lt"/>
                    <a:sym typeface="Arial Narrow"/>
                  </a:rPr>
                  <a:t> </a:t>
                </a:r>
                <a:r>
                  <a:rPr lang="ru-RU" sz="4400" dirty="0">
                    <a:solidFill>
                      <a:srgbClr val="253957"/>
                    </a:solidFill>
                    <a:latin typeface="+mn-lt"/>
                    <a:sym typeface="Arial Narrow"/>
                  </a:rPr>
                  <a:t>двоичное число</a:t>
                </a:r>
                <a:r>
                  <a:rPr lang="en-GB" sz="4400" dirty="0">
                    <a:solidFill>
                      <a:srgbClr val="253957"/>
                    </a:solidFill>
                    <a:latin typeface="+mn-lt"/>
                    <a:sym typeface="Arial Narrow"/>
                  </a:rPr>
                  <a:t> </a:t>
                </a:r>
                <a:r>
                  <a:rPr lang="en-GB" sz="4400" dirty="0">
                    <a:latin typeface="+mn-lt"/>
                    <a:sym typeface="Arial Narrow"/>
                  </a:rPr>
                  <a:t>n</a:t>
                </a:r>
                <a:r>
                  <a:rPr lang="ru-RU" sz="4400" dirty="0">
                    <a:latin typeface="+mn-lt"/>
                    <a:sym typeface="Arial Narrow"/>
                  </a:rPr>
                  <a:t> = (</a:t>
                </a:r>
                <a:r>
                  <a:rPr lang="en-GB" sz="4400" dirty="0" err="1">
                    <a:latin typeface="+mn-lt"/>
                    <a:sym typeface="Arial Narrow"/>
                  </a:rPr>
                  <a:t>ε</a:t>
                </a:r>
                <a:r>
                  <a:rPr lang="en-GB" sz="4400" baseline="-25000" dirty="0" err="1">
                    <a:latin typeface="+mn-lt"/>
                    <a:sym typeface="Arial Narrow"/>
                  </a:rPr>
                  <a:t>k</a:t>
                </a:r>
                <a:r>
                  <a:rPr lang="ru-RU" sz="4400" baseline="-25000" dirty="0">
                    <a:latin typeface="+mn-lt"/>
                    <a:sym typeface="Arial Narrow"/>
                  </a:rPr>
                  <a:t>-1</a:t>
                </a:r>
                <a:r>
                  <a:rPr lang="en-GB" sz="4400" dirty="0" err="1">
                    <a:latin typeface="+mn-lt"/>
                    <a:sym typeface="Arial Narrow"/>
                  </a:rPr>
                  <a:t>ε</a:t>
                </a:r>
                <a:r>
                  <a:rPr lang="en-GB" sz="4400" baseline="-25000" dirty="0" err="1">
                    <a:latin typeface="+mn-lt"/>
                    <a:sym typeface="Arial Narrow"/>
                  </a:rPr>
                  <a:t>k</a:t>
                </a:r>
                <a:r>
                  <a:rPr lang="ru-RU" sz="4400" baseline="-25000" dirty="0">
                    <a:latin typeface="+mn-lt"/>
                    <a:sym typeface="Arial Narrow"/>
                  </a:rPr>
                  <a:t>-2</a:t>
                </a:r>
                <a:r>
                  <a:rPr lang="ru-RU" sz="4400" dirty="0">
                    <a:latin typeface="+mn-lt"/>
                    <a:sym typeface="Arial Narrow"/>
                  </a:rPr>
                  <a:t>…</a:t>
                </a:r>
                <a:r>
                  <a:rPr lang="en-GB" sz="4400" dirty="0">
                    <a:latin typeface="+mn-lt"/>
                    <a:sym typeface="Arial Narrow"/>
                  </a:rPr>
                  <a:t>ε</a:t>
                </a:r>
                <a:r>
                  <a:rPr lang="ru-RU" sz="4400" baseline="-25000" dirty="0">
                    <a:latin typeface="+mn-lt"/>
                    <a:sym typeface="Arial Narrow"/>
                  </a:rPr>
                  <a:t>1</a:t>
                </a:r>
                <a:r>
                  <a:rPr lang="en-GB" sz="4400" dirty="0">
                    <a:latin typeface="+mn-lt"/>
                    <a:sym typeface="Arial Narrow"/>
                  </a:rPr>
                  <a:t>ε</a:t>
                </a:r>
                <a:r>
                  <a:rPr lang="ru-RU" sz="4400" baseline="-25000" dirty="0">
                    <a:latin typeface="+mn-lt"/>
                    <a:sym typeface="Arial Narrow"/>
                  </a:rPr>
                  <a:t>0</a:t>
                </a:r>
                <a:r>
                  <a:rPr lang="ru-RU" sz="4400" dirty="0">
                    <a:latin typeface="+mn-lt"/>
                    <a:sym typeface="Arial Narrow"/>
                  </a:rPr>
                  <a:t>)</a:t>
                </a:r>
                <a:r>
                  <a:rPr lang="ru-RU" sz="4400" baseline="-25000" dirty="0">
                    <a:latin typeface="+mn-lt"/>
                    <a:sym typeface="Arial Narrow"/>
                  </a:rPr>
                  <a:t>2 </a:t>
                </a:r>
                <a:r>
                  <a:rPr lang="ru-RU" sz="4400" dirty="0">
                    <a:latin typeface="+mn-lt"/>
                    <a:sym typeface="Arial Narrow"/>
                  </a:rPr>
                  <a:t>, где </a:t>
                </a:r>
                <a:r>
                  <a:rPr lang="en-GB" sz="4400" dirty="0" err="1">
                    <a:latin typeface="+mn-lt"/>
                    <a:sym typeface="Arial Narrow"/>
                  </a:rPr>
                  <a:t>ε</a:t>
                </a:r>
                <a:r>
                  <a:rPr lang="en-GB" sz="4400" baseline="-25000" dirty="0" err="1">
                    <a:latin typeface="+mn-lt"/>
                    <a:sym typeface="Arial Narrow"/>
                  </a:rPr>
                  <a:t>i</a:t>
                </a:r>
                <a:r>
                  <a:rPr lang="en-GB" sz="4400" baseline="-25000" dirty="0">
                    <a:latin typeface="+mn-lt"/>
                    <a:sym typeface="Arial Narrow"/>
                  </a:rPr>
                  <a:t> </a:t>
                </a:r>
                <a14:m>
                  <m:oMath xmlns:m="http://schemas.openxmlformats.org/officeDocument/2006/math">
                    <m:r>
                      <a:rPr lang="en-GB" sz="4400" i="1">
                        <a:solidFill>
                          <a:srgbClr val="253957"/>
                        </a:solidFill>
                        <a:latin typeface="Cambria Math" panose="02040503050406030204" pitchFamily="18" charset="0"/>
                        <a:sym typeface="Arial Narrow"/>
                      </a:rPr>
                      <m:t>𝜖</m:t>
                    </m:r>
                  </m:oMath>
                </a14:m>
                <a:r>
                  <a:rPr lang="en-GB" sz="4400" dirty="0">
                    <a:latin typeface="+mn-lt"/>
                    <a:sym typeface="Arial Narrow"/>
                  </a:rPr>
                  <a:t> {0, 1}</a:t>
                </a:r>
                <a:r>
                  <a:rPr lang="ru-RU" sz="4400" dirty="0">
                    <a:latin typeface="+mn-lt"/>
                    <a:sym typeface="Arial Narrow"/>
                  </a:rPr>
                  <a:t>, что </a:t>
                </a:r>
                <a14:m>
                  <m:oMath xmlns:m="http://schemas.openxmlformats.org/officeDocument/2006/math">
                    <m:nary>
                      <m:naryPr>
                        <m:chr m:val="∑"/>
                        <m:limLoc m:val="subSup"/>
                        <m:ctrlPr>
                          <a:rPr lang="ru-RU" sz="4400" i="1">
                            <a:latin typeface="Cambria Math" panose="02040503050406030204" pitchFamily="18" charset="0"/>
                            <a:sym typeface="Arial Narrow"/>
                          </a:rPr>
                        </m:ctrlPr>
                      </m:naryPr>
                      <m:sub>
                        <m:r>
                          <a:rPr lang="en-GB" sz="4400" i="1">
                            <a:latin typeface="Cambria Math" panose="02040503050406030204" pitchFamily="18" charset="0"/>
                            <a:sym typeface="Arial Narrow"/>
                          </a:rPr>
                          <m:t>𝑖</m:t>
                        </m:r>
                        <m:r>
                          <a:rPr lang="en-GB" sz="4400" i="1">
                            <a:latin typeface="Cambria Math" panose="02040503050406030204" pitchFamily="18" charset="0"/>
                            <a:sym typeface="Arial Narrow"/>
                          </a:rPr>
                          <m:t>=0</m:t>
                        </m:r>
                      </m:sub>
                      <m:sup>
                        <m:r>
                          <a:rPr lang="en-GB" sz="4400" i="1">
                            <a:latin typeface="Cambria Math" panose="02040503050406030204" pitchFamily="18" charset="0"/>
                            <a:sym typeface="Arial Narrow"/>
                          </a:rPr>
                          <m:t>𝑘</m:t>
                        </m:r>
                        <m:r>
                          <a:rPr lang="en-GB" sz="4400" i="1">
                            <a:latin typeface="Cambria Math" panose="02040503050406030204" pitchFamily="18" charset="0"/>
                            <a:sym typeface="Arial Narrow"/>
                          </a:rPr>
                          <m:t>−1</m:t>
                        </m:r>
                      </m:sup>
                      <m:e>
                        <m:r>
                          <a:rPr lang="en-GB" sz="4400" i="1">
                            <a:latin typeface="Cambria Math" panose="02040503050406030204" pitchFamily="18" charset="0"/>
                            <a:sym typeface="Arial Narrow"/>
                          </a:rPr>
                          <m:t>𝜀</m:t>
                        </m:r>
                      </m:e>
                    </m:nary>
                  </m:oMath>
                </a14:m>
                <a:r>
                  <a:rPr lang="en-GB" sz="4400" baseline="-25000" dirty="0" err="1">
                    <a:latin typeface="+mn-lt"/>
                    <a:sym typeface="Arial Narrow"/>
                  </a:rPr>
                  <a:t>i</a:t>
                </a:r>
                <a:r>
                  <a:rPr lang="en-GB" sz="4400" dirty="0" err="1">
                    <a:latin typeface="+mn-lt"/>
                    <a:sym typeface="Arial Narrow"/>
                  </a:rPr>
                  <a:t>u</a:t>
                </a:r>
                <a:r>
                  <a:rPr lang="en-GB" sz="4400" baseline="-25000" dirty="0" err="1">
                    <a:latin typeface="+mn-lt"/>
                    <a:sym typeface="Arial Narrow"/>
                  </a:rPr>
                  <a:t>i</a:t>
                </a:r>
                <a:r>
                  <a:rPr lang="en-GB" sz="4400" baseline="-25000" dirty="0">
                    <a:latin typeface="+mn-lt"/>
                    <a:sym typeface="Arial Narrow"/>
                  </a:rPr>
                  <a:t> </a:t>
                </a:r>
                <a:r>
                  <a:rPr lang="ru-RU" sz="4400" dirty="0">
                    <a:solidFill>
                      <a:srgbClr val="253957"/>
                    </a:solidFill>
                    <a:sym typeface="Arial Narrow"/>
                  </a:rPr>
                  <a:t>=</a:t>
                </a:r>
                <a:r>
                  <a:rPr lang="en-GB" sz="4400" dirty="0">
                    <a:solidFill>
                      <a:srgbClr val="253957"/>
                    </a:solidFill>
                    <a:sym typeface="Arial Narrow"/>
                  </a:rPr>
                  <a:t> V</a:t>
                </a:r>
                <a:endParaRPr lang="ru-RU" sz="4400" dirty="0">
                  <a:latin typeface="+mn-lt"/>
                  <a:sym typeface="Arial Narrow"/>
                </a:endParaRPr>
              </a:p>
              <a:p>
                <a:pPr algn="l">
                  <a:spcBef>
                    <a:spcPts val="2800"/>
                  </a:spcBef>
                  <a:defRPr sz="2800">
                    <a:solidFill>
                      <a:srgbClr val="253957"/>
                    </a:solidFill>
                    <a:latin typeface="+mn-lt"/>
                    <a:ea typeface="+mn-ea"/>
                    <a:cs typeface="+mn-cs"/>
                    <a:sym typeface="Arial Narrow"/>
                  </a:defRPr>
                </a:pPr>
                <a:endParaRPr lang="ru-RU" sz="4400" dirty="0">
                  <a:sym typeface="Arial Narrow"/>
                </a:endParaRPr>
              </a:p>
              <a:p>
                <a:pPr algn="l">
                  <a:spcBef>
                    <a:spcPts val="2800"/>
                  </a:spcBef>
                  <a:defRPr sz="2800">
                    <a:solidFill>
                      <a:srgbClr val="253957"/>
                    </a:solidFill>
                    <a:latin typeface="+mn-lt"/>
                    <a:ea typeface="+mn-ea"/>
                    <a:cs typeface="+mn-cs"/>
                    <a:sym typeface="Arial Narrow"/>
                  </a:defRPr>
                </a:pPr>
                <a:endParaRPr lang="ru-RU" sz="4400" dirty="0">
                  <a:sym typeface="Arial Narrow"/>
                </a:endParaRPr>
              </a:p>
              <a:p>
                <a:pPr algn="l">
                  <a:spcBef>
                    <a:spcPts val="2800"/>
                  </a:spcBef>
                  <a:defRPr sz="2800">
                    <a:solidFill>
                      <a:srgbClr val="253957"/>
                    </a:solidFill>
                    <a:latin typeface="+mn-lt"/>
                    <a:ea typeface="+mn-ea"/>
                    <a:cs typeface="+mn-cs"/>
                    <a:sym typeface="Arial Narrow"/>
                  </a:defRPr>
                </a:pPr>
                <a:endParaRPr lang="ru-RU" sz="4400" dirty="0">
                  <a:sym typeface="Arial Narrow"/>
                </a:endParaRPr>
              </a:p>
              <a:p>
                <a:pPr algn="l">
                  <a:spcBef>
                    <a:spcPts val="2800"/>
                  </a:spcBef>
                  <a:defRPr sz="2800">
                    <a:solidFill>
                      <a:srgbClr val="253957"/>
                    </a:solidFill>
                    <a:latin typeface="+mn-lt"/>
                    <a:ea typeface="+mn-ea"/>
                    <a:cs typeface="+mn-cs"/>
                    <a:sym typeface="Arial Narrow"/>
                  </a:defRPr>
                </a:pPr>
                <a:endParaRPr lang="ru-RU" sz="4400" dirty="0">
                  <a:solidFill>
                    <a:srgbClr val="253957"/>
                  </a:solidFill>
                  <a:sym typeface="Arial Narrow"/>
                </a:endParaRPr>
              </a:p>
            </p:txBody>
          </p:sp>
        </mc:Choice>
        <mc:Fallback xmlns="">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5959B3C-169E-4D18-8C77-2529F2907EBE}"/>
                  </a:ext>
                </a:extLst>
              </p:cNvPr>
              <p:cNvSpPr txBox="1">
                <a:spLocks noRot="1" noChangeAspect="1" noMove="1" noResize="1" noEditPoints="1" noAdjustHandles="1" noChangeArrowheads="1" noChangeShapeType="1" noTextEdit="1"/>
              </p:cNvSpPr>
              <p:nvPr/>
            </p:nvSpPr>
            <p:spPr>
              <a:xfrm>
                <a:off x="1226606" y="6658756"/>
                <a:ext cx="21506374" cy="4842682"/>
              </a:xfrm>
              <a:prstGeom prst="rect">
                <a:avLst/>
              </a:prstGeom>
              <a:blipFill>
                <a:blip r:embed="rId3"/>
                <a:stretch>
                  <a:fillRect l="-1247" t="-2013"/>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ru-RU">
                    <a:noFill/>
                  </a:rPr>
                  <a:t> </a:t>
                </a:r>
              </a:p>
            </p:txBody>
          </p:sp>
        </mc:Fallback>
      </mc:AlternateContent>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5379" y="5900532"/>
            <a:ext cx="21523142" cy="6286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4400" dirty="0"/>
              <a:t>Быстрорастущий набор – такое множество натуральных чисел </a:t>
            </a:r>
            <a:r>
              <a:rPr lang="en-GB" sz="4400" dirty="0" err="1">
                <a:solidFill>
                  <a:srgbClr val="253957"/>
                </a:solidFill>
                <a:sym typeface="Arial Narrow"/>
              </a:rPr>
              <a:t>u</a:t>
            </a:r>
            <a:r>
              <a:rPr lang="en-GB" sz="4400" baseline="-25000" dirty="0" err="1">
                <a:solidFill>
                  <a:srgbClr val="253957"/>
                </a:solidFill>
                <a:sym typeface="Arial Narrow"/>
              </a:rPr>
              <a:t>i</a:t>
            </a:r>
            <a:r>
              <a:rPr lang="ru-RU" sz="4400" baseline="-25000" dirty="0">
                <a:solidFill>
                  <a:srgbClr val="253957"/>
                </a:solidFill>
                <a:sym typeface="Arial Narrow"/>
              </a:rPr>
              <a:t> </a:t>
            </a:r>
            <a:r>
              <a:rPr lang="ru-RU" sz="4400" dirty="0">
                <a:solidFill>
                  <a:srgbClr val="253957"/>
                </a:solidFill>
                <a:sym typeface="Arial Narrow"/>
              </a:rPr>
              <a:t>,что в упорядоченном по возрастанию множестве каждое число строго больше суммы всех предыдущих.</a:t>
            </a:r>
            <a:endParaRPr lang="ru-RU" sz="4400" dirty="0"/>
          </a:p>
          <a:p>
            <a:pPr algn="l">
              <a:spcBef>
                <a:spcPts val="2800"/>
              </a:spcBef>
              <a:buSzPct val="100000"/>
              <a:defRPr sz="2800">
                <a:solidFill>
                  <a:srgbClr val="253957"/>
                </a:solidFill>
                <a:latin typeface="+mn-lt"/>
                <a:ea typeface="+mn-ea"/>
                <a:cs typeface="+mn-cs"/>
                <a:sym typeface="Arial Narrow"/>
              </a:defRPr>
            </a:pPr>
            <a:r>
              <a:rPr lang="ru-RU" sz="4400" dirty="0"/>
              <a:t>Например набор </a:t>
            </a:r>
            <a:r>
              <a:rPr lang="en-GB" sz="4400" dirty="0"/>
              <a:t>{2, 3, 7, 15, 31} </a:t>
            </a:r>
            <a:r>
              <a:rPr lang="ru-RU" sz="4400" dirty="0"/>
              <a:t>является быстрорастущим.</a:t>
            </a:r>
          </a:p>
          <a:p>
            <a:pPr algn="l">
              <a:spcBef>
                <a:spcPts val="2800"/>
              </a:spcBef>
              <a:buSzPct val="100000"/>
              <a:defRPr sz="2800">
                <a:solidFill>
                  <a:srgbClr val="253957"/>
                </a:solidFill>
                <a:latin typeface="+mn-lt"/>
                <a:ea typeface="+mn-ea"/>
                <a:cs typeface="+mn-cs"/>
                <a:sym typeface="Arial Narrow"/>
              </a:defRPr>
            </a:pPr>
            <a:r>
              <a:rPr lang="ru-RU" sz="4400" dirty="0"/>
              <a:t>Задача о рюкзаке является </a:t>
            </a:r>
            <a:r>
              <a:rPr lang="en-GB" sz="4400" dirty="0"/>
              <a:t>NP-</a:t>
            </a:r>
            <a:r>
              <a:rPr lang="ru-RU" sz="4400" dirty="0"/>
              <a:t>полной задачей, однако задача о рюкзаке с быстрорастущим набором значительно проще.</a:t>
            </a:r>
            <a:endParaRPr sz="4400" dirty="0"/>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Задача о рюкзаке с быстрорастущим набором</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3296" y="2487342"/>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Алгоритм решения задачи о рюкзаке с быстрорастущим набором</a:t>
            </a:r>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84"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44A4FF4-30B9-4D23-A12A-B9A769B21828}"/>
              </a:ext>
            </a:extLst>
          </p:cNvPr>
          <p:cNvSpPr txBox="1"/>
          <p:nvPr/>
        </p:nvSpPr>
        <p:spPr>
          <a:xfrm>
            <a:off x="1096528" y="5300788"/>
            <a:ext cx="21523142" cy="7229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r>
              <a:rPr lang="ru-RU" sz="4400" dirty="0"/>
              <a:t>Положим </a:t>
            </a:r>
            <a:r>
              <a:rPr lang="en-GB" sz="4400" dirty="0"/>
              <a:t>W = V </a:t>
            </a:r>
            <a:r>
              <a:rPr lang="ru-RU" sz="4400" dirty="0"/>
              <a:t>и </a:t>
            </a:r>
            <a:r>
              <a:rPr lang="en-GB" sz="4400" dirty="0"/>
              <a:t>j = k</a:t>
            </a:r>
            <a:r>
              <a:rPr lang="ru-RU" sz="4400" dirty="0"/>
              <a:t>. Отсортируем набор чисел по убыванию</a:t>
            </a:r>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r>
              <a:rPr lang="ru-RU" sz="4400" dirty="0"/>
              <a:t>Начиная с</a:t>
            </a:r>
            <a:r>
              <a:rPr lang="en-GB" sz="4400" dirty="0"/>
              <a:t> </a:t>
            </a:r>
            <a:r>
              <a:rPr lang="en-GB" sz="4400" dirty="0">
                <a:solidFill>
                  <a:srgbClr val="253957"/>
                </a:solidFill>
                <a:sym typeface="Arial Narrow"/>
              </a:rPr>
              <a:t>ε</a:t>
            </a:r>
            <a:r>
              <a:rPr lang="en-GB" sz="4400" baseline="-25000" dirty="0">
                <a:solidFill>
                  <a:srgbClr val="253957"/>
                </a:solidFill>
                <a:sym typeface="Arial Narrow"/>
              </a:rPr>
              <a:t>j-1 </a:t>
            </a:r>
            <a:r>
              <a:rPr lang="ru-RU" sz="4400" dirty="0">
                <a:solidFill>
                  <a:srgbClr val="253957"/>
                </a:solidFill>
                <a:sym typeface="Arial Narrow"/>
              </a:rPr>
              <a:t>и последовательно уменьшая </a:t>
            </a:r>
            <a:r>
              <a:rPr lang="en-GB" sz="4400" dirty="0">
                <a:solidFill>
                  <a:srgbClr val="253957"/>
                </a:solidFill>
                <a:sym typeface="Arial Narrow"/>
              </a:rPr>
              <a:t>j</a:t>
            </a:r>
            <a:r>
              <a:rPr lang="ru-RU" sz="4400" dirty="0">
                <a:solidFill>
                  <a:srgbClr val="253957"/>
                </a:solidFill>
                <a:sym typeface="Arial Narrow"/>
              </a:rPr>
              <a:t> полагаем все </a:t>
            </a:r>
            <a:r>
              <a:rPr lang="en-GB" sz="4400" dirty="0">
                <a:solidFill>
                  <a:srgbClr val="253957"/>
                </a:solidFill>
                <a:sym typeface="Arial Narrow"/>
              </a:rPr>
              <a:t>ε</a:t>
            </a:r>
            <a:r>
              <a:rPr lang="ru-RU" sz="4400" baseline="-25000" dirty="0">
                <a:solidFill>
                  <a:srgbClr val="253957"/>
                </a:solidFill>
                <a:sym typeface="Arial Narrow"/>
              </a:rPr>
              <a:t> </a:t>
            </a:r>
            <a:r>
              <a:rPr lang="ru-RU" sz="4400" dirty="0">
                <a:solidFill>
                  <a:srgbClr val="253957"/>
                </a:solidFill>
                <a:sym typeface="Arial Narrow"/>
              </a:rPr>
              <a:t>= 0, до тех пор пока не найдем </a:t>
            </a:r>
            <a:r>
              <a:rPr lang="en-GB" sz="4400" dirty="0">
                <a:solidFill>
                  <a:srgbClr val="253957"/>
                </a:solidFill>
                <a:sym typeface="Arial Narrow"/>
              </a:rPr>
              <a:t>i</a:t>
            </a:r>
            <a:r>
              <a:rPr lang="en-GB" sz="4400" baseline="-25000" dirty="0">
                <a:solidFill>
                  <a:srgbClr val="253957"/>
                </a:solidFill>
                <a:sym typeface="Arial Narrow"/>
              </a:rPr>
              <a:t>0</a:t>
            </a:r>
            <a:r>
              <a:rPr lang="en-GB" sz="4400" dirty="0">
                <a:solidFill>
                  <a:srgbClr val="253957"/>
                </a:solidFill>
                <a:sym typeface="Arial Narrow"/>
              </a:rPr>
              <a:t> </a:t>
            </a:r>
            <a:r>
              <a:rPr lang="ru-RU" sz="4400" dirty="0">
                <a:solidFill>
                  <a:srgbClr val="253957"/>
                </a:solidFill>
                <a:sym typeface="Arial Narrow"/>
              </a:rPr>
              <a:t>такое что,       </a:t>
            </a:r>
            <a:r>
              <a:rPr lang="ru-RU" sz="4400" baseline="-25000" dirty="0">
                <a:solidFill>
                  <a:srgbClr val="253957"/>
                </a:solidFill>
                <a:sym typeface="Arial Narrow"/>
              </a:rPr>
              <a:t> </a:t>
            </a:r>
            <a:r>
              <a:rPr lang="en-GB" sz="4400" dirty="0">
                <a:sym typeface="Arial Narrow"/>
              </a:rPr>
              <a:t>≤ W</a:t>
            </a:r>
            <a:r>
              <a:rPr lang="ru-RU" sz="4400" dirty="0">
                <a:sym typeface="Arial Narrow"/>
              </a:rPr>
              <a:t>. Положим</a:t>
            </a:r>
            <a:r>
              <a:rPr lang="en-GB" sz="4400" dirty="0">
                <a:sym typeface="Arial Narrow"/>
              </a:rPr>
              <a:t> </a:t>
            </a:r>
            <a:r>
              <a:rPr lang="ru-RU" sz="4400" dirty="0">
                <a:sym typeface="Arial Narrow"/>
              </a:rPr>
              <a:t> </a:t>
            </a:r>
            <a:r>
              <a:rPr lang="en-GB" sz="4400" dirty="0">
                <a:solidFill>
                  <a:srgbClr val="253957"/>
                </a:solidFill>
                <a:sym typeface="Arial Narrow"/>
              </a:rPr>
              <a:t>    </a:t>
            </a:r>
            <a:r>
              <a:rPr lang="ru-RU" sz="4400" baseline="-25000" dirty="0">
                <a:solidFill>
                  <a:srgbClr val="253957"/>
                </a:solidFill>
                <a:sym typeface="Arial Narrow"/>
              </a:rPr>
              <a:t> </a:t>
            </a:r>
            <a:r>
              <a:rPr lang="ru-RU" sz="4400" dirty="0">
                <a:solidFill>
                  <a:srgbClr val="253957"/>
                </a:solidFill>
                <a:sym typeface="Arial Narrow"/>
              </a:rPr>
              <a:t>= 1.</a:t>
            </a:r>
            <a:endParaRPr lang="en-GB" sz="4400" dirty="0">
              <a:solidFill>
                <a:srgbClr val="253957"/>
              </a:solidFill>
              <a:sym typeface="Arial Narrow"/>
            </a:endParaRPr>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r>
              <a:rPr lang="ru-RU" sz="4400" dirty="0">
                <a:solidFill>
                  <a:srgbClr val="253957"/>
                </a:solidFill>
                <a:sym typeface="Arial Narrow"/>
              </a:rPr>
              <a:t>Заменим </a:t>
            </a:r>
            <a:r>
              <a:rPr lang="en-GB" sz="4400" dirty="0">
                <a:solidFill>
                  <a:srgbClr val="253957"/>
                </a:solidFill>
                <a:sym typeface="Arial Narrow"/>
              </a:rPr>
              <a:t>W </a:t>
            </a:r>
            <a:r>
              <a:rPr lang="ru-RU" sz="4400" dirty="0">
                <a:solidFill>
                  <a:srgbClr val="253957"/>
                </a:solidFill>
                <a:sym typeface="Arial Narrow"/>
              </a:rPr>
              <a:t>на </a:t>
            </a:r>
            <a:r>
              <a:rPr lang="en-GB" sz="4400" dirty="0">
                <a:solidFill>
                  <a:srgbClr val="253957"/>
                </a:solidFill>
                <a:sym typeface="Arial Narrow"/>
              </a:rPr>
              <a:t>W –       </a:t>
            </a:r>
            <a:r>
              <a:rPr lang="ru-RU" sz="4400" dirty="0">
                <a:solidFill>
                  <a:srgbClr val="253957"/>
                </a:solidFill>
                <a:sym typeface="Arial Narrow"/>
              </a:rPr>
              <a:t>. Положим </a:t>
            </a:r>
            <a:r>
              <a:rPr lang="en-GB" sz="4400" dirty="0">
                <a:solidFill>
                  <a:srgbClr val="253957"/>
                </a:solidFill>
                <a:sym typeface="Arial Narrow"/>
              </a:rPr>
              <a:t>j = i</a:t>
            </a:r>
            <a:r>
              <a:rPr lang="en-GB" sz="4400" baseline="-25000" dirty="0">
                <a:solidFill>
                  <a:srgbClr val="253957"/>
                </a:solidFill>
                <a:sym typeface="Arial Narrow"/>
              </a:rPr>
              <a:t>0</a:t>
            </a:r>
            <a:r>
              <a:rPr lang="en-GB" sz="4400" dirty="0">
                <a:solidFill>
                  <a:srgbClr val="253957"/>
                </a:solidFill>
                <a:sym typeface="Arial Narrow"/>
              </a:rPr>
              <a:t> </a:t>
            </a:r>
            <a:r>
              <a:rPr lang="ru-RU" sz="4400" dirty="0">
                <a:solidFill>
                  <a:srgbClr val="253957"/>
                </a:solidFill>
                <a:sym typeface="Arial Narrow"/>
              </a:rPr>
              <a:t>и, если </a:t>
            </a:r>
            <a:r>
              <a:rPr lang="en-GB" sz="4400" dirty="0">
                <a:solidFill>
                  <a:srgbClr val="253957"/>
                </a:solidFill>
                <a:sym typeface="Arial Narrow"/>
              </a:rPr>
              <a:t>W &gt; 0</a:t>
            </a:r>
            <a:r>
              <a:rPr lang="ru-RU" sz="4400" dirty="0">
                <a:solidFill>
                  <a:srgbClr val="253957"/>
                </a:solidFill>
                <a:sym typeface="Arial Narrow"/>
              </a:rPr>
              <a:t>, то повторяем шаг 2. (Здесь пригождается то, что наш набор быстрорастущий. Мы должны класть в рюкзак все встречающиеся числа, не превышающий оставшегося места, так как иначе сумма всех оставшихся (меньшая текущего числа) точно не заполнит рюкзак до конца)</a:t>
            </a:r>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r>
              <a:rPr lang="ru-RU" sz="4400" dirty="0">
                <a:solidFill>
                  <a:srgbClr val="253957"/>
                </a:solidFill>
                <a:sym typeface="Arial Narrow"/>
              </a:rPr>
              <a:t>Если </a:t>
            </a:r>
            <a:r>
              <a:rPr lang="en-GB" sz="4400" dirty="0">
                <a:solidFill>
                  <a:srgbClr val="253957"/>
                </a:solidFill>
                <a:sym typeface="Arial Narrow"/>
              </a:rPr>
              <a:t>W </a:t>
            </a:r>
            <a:r>
              <a:rPr lang="ru-RU" sz="4400" dirty="0">
                <a:solidFill>
                  <a:srgbClr val="253957"/>
                </a:solidFill>
                <a:sym typeface="Arial Narrow"/>
              </a:rPr>
              <a:t>= 0, то цель достигнута. Если </a:t>
            </a:r>
            <a:r>
              <a:rPr lang="en-GB" sz="4400" dirty="0">
                <a:solidFill>
                  <a:srgbClr val="253957"/>
                </a:solidFill>
                <a:sym typeface="Arial Narrow"/>
              </a:rPr>
              <a:t>W &gt; 0</a:t>
            </a:r>
            <a:r>
              <a:rPr lang="ru-RU" sz="4400" dirty="0">
                <a:solidFill>
                  <a:srgbClr val="253957"/>
                </a:solidFill>
                <a:sym typeface="Arial Narrow"/>
              </a:rPr>
              <a:t> и все оставшиеся </a:t>
            </a:r>
            <a:r>
              <a:rPr lang="en-GB" sz="4400" dirty="0" err="1">
                <a:solidFill>
                  <a:srgbClr val="253957"/>
                </a:solidFill>
                <a:sym typeface="Arial Narrow"/>
              </a:rPr>
              <a:t>u</a:t>
            </a:r>
            <a:r>
              <a:rPr lang="en-GB" sz="4400" baseline="-25000" dirty="0" err="1">
                <a:solidFill>
                  <a:srgbClr val="253957"/>
                </a:solidFill>
                <a:sym typeface="Arial Narrow"/>
              </a:rPr>
              <a:t>i</a:t>
            </a:r>
            <a:r>
              <a:rPr lang="ru-RU" sz="4400" baseline="-25000" dirty="0">
                <a:solidFill>
                  <a:srgbClr val="253957"/>
                </a:solidFill>
                <a:sym typeface="Arial Narrow"/>
              </a:rPr>
              <a:t> </a:t>
            </a:r>
            <a:r>
              <a:rPr lang="en-GB" sz="4400" dirty="0">
                <a:solidFill>
                  <a:srgbClr val="253957"/>
                </a:solidFill>
                <a:sym typeface="Arial Narrow"/>
              </a:rPr>
              <a:t>&gt; W</a:t>
            </a:r>
            <a:r>
              <a:rPr lang="ru-RU" sz="4400" dirty="0">
                <a:solidFill>
                  <a:srgbClr val="253957"/>
                </a:solidFill>
                <a:sym typeface="Arial Narrow"/>
              </a:rPr>
              <a:t>, то решения не существует. Заметим, что если решение существует, то оно единственно.</a:t>
            </a: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sym typeface="Arial Narrow"/>
              </a:rPr>
              <a:t>Решим пример</a:t>
            </a:r>
            <a:r>
              <a:rPr lang="en-GB" sz="4400" dirty="0">
                <a:solidFill>
                  <a:srgbClr val="253957"/>
                </a:solidFill>
                <a:sym typeface="Arial Narrow"/>
              </a:rPr>
              <a:t>: V = 24, </a:t>
            </a:r>
            <a:r>
              <a:rPr lang="ru-RU" sz="4400" dirty="0">
                <a:solidFill>
                  <a:srgbClr val="253957"/>
                </a:solidFill>
                <a:sym typeface="Arial Narrow"/>
              </a:rPr>
              <a:t>набор </a:t>
            </a:r>
            <a:r>
              <a:rPr lang="en-GB" sz="4400" dirty="0">
                <a:solidFill>
                  <a:srgbClr val="253957"/>
                </a:solidFill>
                <a:sym typeface="Arial Narrow"/>
              </a:rPr>
              <a:t>= {2, 3, 7, 15, 31} </a:t>
            </a:r>
            <a:endParaRPr lang="ru-RU" sz="4400" dirty="0">
              <a:solidFill>
                <a:srgbClr val="253957"/>
              </a:solidFill>
              <a:sym typeface="Arial Narrow"/>
            </a:endParaRPr>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endParaRPr lang="ru-RU" sz="4400" dirty="0">
              <a:sym typeface="Arial Narrow"/>
            </a:endParaRPr>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endParaRPr lang="en-GB" sz="4400" dirty="0"/>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endParaRPr sz="4400" dirty="0"/>
          </a:p>
        </p:txBody>
      </p:sp>
      <p:pic>
        <p:nvPicPr>
          <p:cNvPr id="2" name="Рисунок 1">
            <a:extLst>
              <a:ext uri="{FF2B5EF4-FFF2-40B4-BE49-F238E27FC236}">
                <a16:creationId xmlns:a16="http://schemas.microsoft.com/office/drawing/2014/main" id="{91150671-2D04-45E9-8BB5-522F78A564CB}"/>
              </a:ext>
            </a:extLst>
          </p:cNvPr>
          <p:cNvPicPr>
            <a:picLocks noChangeAspect="1"/>
          </p:cNvPicPr>
          <p:nvPr/>
        </p:nvPicPr>
        <p:blipFill>
          <a:blip r:embed="rId3"/>
          <a:stretch>
            <a:fillRect/>
          </a:stretch>
        </p:blipFill>
        <p:spPr>
          <a:xfrm>
            <a:off x="4278465" y="7225385"/>
            <a:ext cx="634824" cy="634824"/>
          </a:xfrm>
          <a:prstGeom prst="rect">
            <a:avLst/>
          </a:prstGeom>
        </p:spPr>
      </p:pic>
      <p:pic>
        <p:nvPicPr>
          <p:cNvPr id="3" name="Рисунок 2">
            <a:extLst>
              <a:ext uri="{FF2B5EF4-FFF2-40B4-BE49-F238E27FC236}">
                <a16:creationId xmlns:a16="http://schemas.microsoft.com/office/drawing/2014/main" id="{C2D9E444-3935-4AC8-A76B-2ADF11225BC4}"/>
              </a:ext>
            </a:extLst>
          </p:cNvPr>
          <p:cNvPicPr>
            <a:picLocks noChangeAspect="1"/>
          </p:cNvPicPr>
          <p:nvPr/>
        </p:nvPicPr>
        <p:blipFill>
          <a:blip r:embed="rId4"/>
          <a:stretch>
            <a:fillRect/>
          </a:stretch>
        </p:blipFill>
        <p:spPr>
          <a:xfrm>
            <a:off x="8231560" y="7225385"/>
            <a:ext cx="714176" cy="555470"/>
          </a:xfrm>
          <a:prstGeom prst="rect">
            <a:avLst/>
          </a:prstGeom>
        </p:spPr>
      </p:pic>
      <p:pic>
        <p:nvPicPr>
          <p:cNvPr id="10" name="Рисунок 9">
            <a:extLst>
              <a:ext uri="{FF2B5EF4-FFF2-40B4-BE49-F238E27FC236}">
                <a16:creationId xmlns:a16="http://schemas.microsoft.com/office/drawing/2014/main" id="{9913B3C2-0756-4E7A-8ECE-FE4D5FFEEBD7}"/>
              </a:ext>
            </a:extLst>
          </p:cNvPr>
          <p:cNvPicPr>
            <a:picLocks noChangeAspect="1"/>
          </p:cNvPicPr>
          <p:nvPr/>
        </p:nvPicPr>
        <p:blipFill>
          <a:blip r:embed="rId3"/>
          <a:stretch>
            <a:fillRect/>
          </a:stretch>
        </p:blipFill>
        <p:spPr>
          <a:xfrm>
            <a:off x="6143328" y="8254645"/>
            <a:ext cx="634824" cy="63482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a:t>(криптосистема Меркла-</a:t>
            </a:r>
            <a:r>
              <a:rPr lang="ru-RU" dirty="0" err="1"/>
              <a:t>хеллмана</a:t>
            </a:r>
            <a:r>
              <a:rPr lang="ru-RU" dirty="0"/>
              <a:t>)(1982)</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3" name="Рисунок 2" descr="Изображение выглядит как человек, внешний, мужчина, держит&#10;&#10;Автоматически созданное описание">
            <a:extLst>
              <a:ext uri="{FF2B5EF4-FFF2-40B4-BE49-F238E27FC236}">
                <a16:creationId xmlns:a16="http://schemas.microsoft.com/office/drawing/2014/main" id="{67D815BE-AE3D-4E41-B276-ABD5D44B8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144" y="5633864"/>
            <a:ext cx="6500898" cy="6216188"/>
          </a:xfrm>
          <a:prstGeom prst="rect">
            <a:avLst/>
          </a:prstGeom>
        </p:spPr>
      </p:pic>
      <p:sp>
        <p:nvSpPr>
          <p:cNvPr id="4" name="TextBox 3">
            <a:extLst>
              <a:ext uri="{FF2B5EF4-FFF2-40B4-BE49-F238E27FC236}">
                <a16:creationId xmlns:a16="http://schemas.microsoft.com/office/drawing/2014/main" id="{DFBFC3C4-733D-4834-BF29-BDA4E7493C00}"/>
              </a:ext>
            </a:extLst>
          </p:cNvPr>
          <p:cNvSpPr txBox="1"/>
          <p:nvPr/>
        </p:nvSpPr>
        <p:spPr>
          <a:xfrm>
            <a:off x="4461603" y="12125895"/>
            <a:ext cx="627575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dirty="0"/>
              <a:t>Ральф Чарльз </a:t>
            </a:r>
            <a:r>
              <a:rPr lang="ru-RU" dirty="0" err="1"/>
              <a:t>Меркл</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6" name="Рисунок 5" descr="Изображение выглядит как мужчина, человек, костюм, галстук&#10;&#10;Автоматически созданное описание">
            <a:extLst>
              <a:ext uri="{FF2B5EF4-FFF2-40B4-BE49-F238E27FC236}">
                <a16:creationId xmlns:a16="http://schemas.microsoft.com/office/drawing/2014/main" id="{AB69C73D-92D7-4F0C-8284-16479F472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7495" y="5633864"/>
            <a:ext cx="5328162" cy="6216188"/>
          </a:xfrm>
          <a:prstGeom prst="rect">
            <a:avLst/>
          </a:prstGeom>
        </p:spPr>
      </p:pic>
      <p:sp>
        <p:nvSpPr>
          <p:cNvPr id="13" name="TextBox 12">
            <a:extLst>
              <a:ext uri="{FF2B5EF4-FFF2-40B4-BE49-F238E27FC236}">
                <a16:creationId xmlns:a16="http://schemas.microsoft.com/office/drawing/2014/main" id="{B1C31BA5-0D81-4415-87AF-58A72B3F0C0E}"/>
              </a:ext>
            </a:extLst>
          </p:cNvPr>
          <p:cNvSpPr txBox="1"/>
          <p:nvPr/>
        </p:nvSpPr>
        <p:spPr>
          <a:xfrm>
            <a:off x="12340693" y="12125894"/>
            <a:ext cx="497732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dirty="0"/>
              <a:t>Мартин </a:t>
            </a:r>
            <a:r>
              <a:rPr lang="ru-RU" dirty="0" err="1"/>
              <a:t>Хеллман</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a:t>(криптосистема Меркла-</a:t>
            </a:r>
            <a:r>
              <a:rPr lang="ru-RU" dirty="0" err="1"/>
              <a:t>хеллмана</a:t>
            </a:r>
            <a:r>
              <a:rPr lang="ru-RU" dirty="0"/>
              <a:t>)</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156373" y="7434064"/>
                <a:ext cx="21523142" cy="722928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4400" dirty="0">
                    <a:sym typeface="Arial Narrow"/>
                  </a:rPr>
                  <a:t>Все элементы текста представляются </a:t>
                </a:r>
                <a:r>
                  <a:rPr lang="en-GB" sz="4400" dirty="0">
                    <a:sym typeface="Arial Narrow"/>
                  </a:rPr>
                  <a:t>k-</a:t>
                </a:r>
                <a:r>
                  <a:rPr lang="ru-RU" sz="4400" dirty="0">
                    <a:sym typeface="Arial Narrow"/>
                  </a:rPr>
                  <a:t>разрядными двоичными числами. </a:t>
                </a:r>
              </a:p>
              <a:p>
                <a:pPr algn="l">
                  <a:spcBef>
                    <a:spcPts val="2800"/>
                  </a:spcBef>
                  <a:buSzPct val="100000"/>
                  <a:defRPr sz="2800">
                    <a:solidFill>
                      <a:srgbClr val="253957"/>
                    </a:solidFill>
                    <a:latin typeface="+mn-lt"/>
                    <a:ea typeface="+mn-ea"/>
                    <a:cs typeface="+mn-cs"/>
                    <a:sym typeface="Arial Narrow"/>
                  </a:defRPr>
                </a:pPr>
                <a:r>
                  <a:rPr lang="ru-RU" sz="4400" dirty="0">
                    <a:sym typeface="Arial Narrow"/>
                  </a:rPr>
                  <a:t>Каждый пользователь выбирает быстрорастущий набор</a:t>
                </a:r>
                <a:r>
                  <a:rPr lang="en-GB" sz="4400" dirty="0">
                    <a:sym typeface="Arial Narrow"/>
                  </a:rPr>
                  <a:t> {u</a:t>
                </a:r>
                <a:r>
                  <a:rPr lang="en-GB" sz="4400" baseline="-25000" dirty="0">
                    <a:sym typeface="Arial Narrow"/>
                  </a:rPr>
                  <a:t>0 </a:t>
                </a:r>
                <a:r>
                  <a:rPr lang="ru-RU" sz="4400" dirty="0">
                    <a:solidFill>
                      <a:srgbClr val="253957"/>
                    </a:solidFill>
                    <a:sym typeface="Arial Narrow"/>
                  </a:rPr>
                  <a:t>,…</a:t>
                </a:r>
                <a:r>
                  <a:rPr lang="ru-RU" sz="4400" dirty="0">
                    <a:sym typeface="Arial Narrow"/>
                  </a:rPr>
                  <a:t>, </a:t>
                </a:r>
                <a:r>
                  <a:rPr lang="en-GB" sz="4400" dirty="0">
                    <a:sym typeface="Arial Narrow"/>
                  </a:rPr>
                  <a:t>u</a:t>
                </a:r>
                <a:r>
                  <a:rPr lang="en-GB" sz="4400" baseline="-25000" dirty="0">
                    <a:sym typeface="Arial Narrow"/>
                  </a:rPr>
                  <a:t>k-1</a:t>
                </a:r>
                <a:r>
                  <a:rPr lang="en-GB" sz="4400" dirty="0">
                    <a:sym typeface="Arial Narrow"/>
                  </a:rPr>
                  <a:t>}</a:t>
                </a:r>
                <a:r>
                  <a:rPr lang="ru-RU" sz="4400" dirty="0">
                    <a:sym typeface="Arial Narrow"/>
                  </a:rPr>
                  <a:t>, целое число </a:t>
                </a:r>
                <a:r>
                  <a:rPr lang="en-GB" sz="4400" dirty="0">
                    <a:sym typeface="Arial Narrow"/>
                  </a:rPr>
                  <a:t>m &gt;</a:t>
                </a:r>
                <a:r>
                  <a:rPr lang="en-GB" sz="4400" dirty="0">
                    <a:solidFill>
                      <a:srgbClr val="253957"/>
                    </a:solidFill>
                    <a:sym typeface="Arial Narrow"/>
                  </a:rPr>
                  <a:t> u</a:t>
                </a:r>
                <a:r>
                  <a:rPr lang="en-GB" sz="4400" baseline="-25000" dirty="0">
                    <a:solidFill>
                      <a:srgbClr val="253957"/>
                    </a:solidFill>
                    <a:sym typeface="Arial Narrow"/>
                  </a:rPr>
                  <a:t>0 </a:t>
                </a:r>
                <a:r>
                  <a:rPr lang="ru-RU" sz="4400" dirty="0">
                    <a:solidFill>
                      <a:srgbClr val="253957"/>
                    </a:solidFill>
                    <a:sym typeface="Arial Narrow"/>
                  </a:rPr>
                  <a:t>+…+ </a:t>
                </a:r>
                <a:r>
                  <a:rPr lang="en-GB" sz="4400" dirty="0">
                    <a:solidFill>
                      <a:srgbClr val="253957"/>
                    </a:solidFill>
                    <a:sym typeface="Arial Narrow"/>
                  </a:rPr>
                  <a:t>u</a:t>
                </a:r>
                <a:r>
                  <a:rPr lang="en-GB" sz="4400" baseline="-25000" dirty="0">
                    <a:solidFill>
                      <a:srgbClr val="253957"/>
                    </a:solidFill>
                    <a:sym typeface="Arial Narrow"/>
                  </a:rPr>
                  <a:t>k-1</a:t>
                </a:r>
                <a:r>
                  <a:rPr lang="ru-RU" sz="4400" dirty="0">
                    <a:solidFill>
                      <a:srgbClr val="253957"/>
                    </a:solidFill>
                    <a:sym typeface="Arial Narrow"/>
                  </a:rPr>
                  <a:t> и взаимно</a:t>
                </a:r>
                <a:r>
                  <a:rPr lang="en-GB" sz="4400" dirty="0">
                    <a:solidFill>
                      <a:srgbClr val="253957"/>
                    </a:solidFill>
                    <a:sym typeface="Arial Narrow"/>
                  </a:rPr>
                  <a:t> </a:t>
                </a:r>
                <a:r>
                  <a:rPr lang="ru-RU" sz="4400" dirty="0">
                    <a:solidFill>
                      <a:srgbClr val="253957"/>
                    </a:solidFill>
                    <a:sym typeface="Arial Narrow"/>
                  </a:rPr>
                  <a:t>простое с </a:t>
                </a:r>
                <a:r>
                  <a:rPr lang="en-GB" sz="4400" dirty="0">
                    <a:solidFill>
                      <a:srgbClr val="253957"/>
                    </a:solidFill>
                    <a:sym typeface="Arial Narrow"/>
                  </a:rPr>
                  <a:t>m </a:t>
                </a:r>
                <a:r>
                  <a:rPr lang="ru-RU" sz="4400" dirty="0">
                    <a:solidFill>
                      <a:srgbClr val="253957"/>
                    </a:solidFill>
                    <a:sym typeface="Arial Narrow"/>
                  </a:rPr>
                  <a:t>целое число </a:t>
                </a:r>
                <a:r>
                  <a:rPr lang="en-GB" sz="4400" dirty="0">
                    <a:solidFill>
                      <a:srgbClr val="253957"/>
                    </a:solidFill>
                    <a:sym typeface="Arial Narrow"/>
                  </a:rPr>
                  <a:t>a</a:t>
                </a:r>
                <a:r>
                  <a:rPr lang="ru-RU" sz="4400" baseline="-25000" dirty="0">
                    <a:solidFill>
                      <a:srgbClr val="253957"/>
                    </a:solidFill>
                    <a:sym typeface="Arial Narrow"/>
                  </a:rPr>
                  <a:t> </a:t>
                </a:r>
                <a:r>
                  <a:rPr lang="ru-RU" sz="4400" dirty="0">
                    <a:solidFill>
                      <a:srgbClr val="253957"/>
                    </a:solidFill>
                    <a:sym typeface="Arial Narrow"/>
                  </a:rPr>
                  <a:t>, 0 </a:t>
                </a:r>
                <a:r>
                  <a:rPr lang="en-GB" sz="4400" dirty="0">
                    <a:solidFill>
                      <a:srgbClr val="253957"/>
                    </a:solidFill>
                    <a:sym typeface="Arial Narrow"/>
                  </a:rPr>
                  <a:t>&lt; a &lt; m</a:t>
                </a:r>
                <a:r>
                  <a:rPr lang="ru-RU" sz="4400" dirty="0">
                    <a:solidFill>
                      <a:srgbClr val="253957"/>
                    </a:solidFill>
                    <a:sym typeface="Arial Narrow"/>
                  </a:rPr>
                  <a:t>.</a:t>
                </a: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sym typeface="Arial Narrow"/>
                  </a:rPr>
                  <a:t>Далее вычисляются </a:t>
                </a:r>
                <a:r>
                  <a:rPr lang="en-GB" sz="4400" dirty="0">
                    <a:solidFill>
                      <a:srgbClr val="253957"/>
                    </a:solidFill>
                    <a:sym typeface="Arial Narrow"/>
                  </a:rPr>
                  <a:t>b = </a:t>
                </a:r>
                <a:r>
                  <a:rPr lang="en-GB" sz="4400" dirty="0">
                    <a:sym typeface="Arial Narrow"/>
                  </a:rPr>
                  <a:t>a</a:t>
                </a:r>
                <a:r>
                  <a:rPr lang="en-GB" sz="4400" baseline="30000" dirty="0">
                    <a:sym typeface="Arial Narrow"/>
                  </a:rPr>
                  <a:t>-1 </a:t>
                </a:r>
                <a:r>
                  <a:rPr lang="en-GB" sz="4400" dirty="0">
                    <a:solidFill>
                      <a:srgbClr val="253957"/>
                    </a:solidFill>
                    <a:sym typeface="Arial Narrow"/>
                  </a:rPr>
                  <a:t>mod(m)</a:t>
                </a:r>
                <a:r>
                  <a:rPr lang="ru-RU" sz="4400" dirty="0">
                    <a:solidFill>
                      <a:srgbClr val="253957"/>
                    </a:solidFill>
                    <a:sym typeface="Arial Narrow"/>
                  </a:rPr>
                  <a:t> и </a:t>
                </a:r>
                <a:r>
                  <a:rPr lang="en-GB" sz="4400" dirty="0">
                    <a:solidFill>
                      <a:srgbClr val="253957"/>
                    </a:solidFill>
                    <a:sym typeface="Arial Narrow"/>
                  </a:rPr>
                  <a:t>k-</a:t>
                </a:r>
                <a:r>
                  <a:rPr lang="ru-RU" sz="4400" dirty="0">
                    <a:solidFill>
                      <a:srgbClr val="253957"/>
                    </a:solidFill>
                    <a:sym typeface="Arial Narrow"/>
                  </a:rPr>
                  <a:t>элементный набор </a:t>
                </a:r>
                <a:r>
                  <a:rPr lang="en-GB" sz="4400" dirty="0">
                    <a:solidFill>
                      <a:srgbClr val="253957"/>
                    </a:solidFill>
                    <a:sym typeface="Arial Narrow"/>
                  </a:rPr>
                  <a:t>{</a:t>
                </a:r>
                <a:r>
                  <a:rPr lang="en-GB" sz="4400" dirty="0" err="1">
                    <a:solidFill>
                      <a:srgbClr val="253957"/>
                    </a:solidFill>
                    <a:sym typeface="Arial Narrow"/>
                  </a:rPr>
                  <a:t>w</a:t>
                </a:r>
                <a:r>
                  <a:rPr lang="en-GB" sz="4400" baseline="-25000" dirty="0" err="1">
                    <a:solidFill>
                      <a:srgbClr val="253957"/>
                    </a:solidFill>
                    <a:sym typeface="Arial Narrow"/>
                  </a:rPr>
                  <a:t>i</a:t>
                </a:r>
                <a:r>
                  <a:rPr lang="en-GB" sz="4400" dirty="0">
                    <a:solidFill>
                      <a:srgbClr val="253957"/>
                    </a:solidFill>
                    <a:sym typeface="Arial Narrow"/>
                  </a:rPr>
                  <a:t>}</a:t>
                </a:r>
                <a:r>
                  <a:rPr lang="ru-RU" sz="4400" dirty="0">
                    <a:solidFill>
                      <a:srgbClr val="253957"/>
                    </a:solidFill>
                    <a:sym typeface="Arial Narrow"/>
                  </a:rPr>
                  <a:t>, где </a:t>
                </a:r>
                <a:r>
                  <a:rPr lang="en-GB" sz="4400" dirty="0" err="1">
                    <a:solidFill>
                      <a:srgbClr val="253957"/>
                    </a:solidFill>
                    <a:sym typeface="Arial Narrow"/>
                  </a:rPr>
                  <a:t>w</a:t>
                </a:r>
                <a:r>
                  <a:rPr lang="en-GB" sz="4400" baseline="-25000" dirty="0" err="1">
                    <a:solidFill>
                      <a:srgbClr val="253957"/>
                    </a:solidFill>
                    <a:sym typeface="Arial Narrow"/>
                  </a:rPr>
                  <a:t>i</a:t>
                </a:r>
                <a:r>
                  <a:rPr lang="ru-RU" sz="4400" baseline="-25000" dirty="0">
                    <a:solidFill>
                      <a:srgbClr val="253957"/>
                    </a:solidFill>
                    <a:sym typeface="Arial Narrow"/>
                  </a:rPr>
                  <a:t> </a:t>
                </a:r>
                <a14:m>
                  <m:oMath xmlns:m="http://schemas.openxmlformats.org/officeDocument/2006/math">
                    <m:r>
                      <a:rPr lang="en-GB" sz="4400" i="1">
                        <a:latin typeface="Cambria Math" panose="02040503050406030204" pitchFamily="18" charset="0"/>
                        <a:sym typeface="Arial Narrow"/>
                      </a:rPr>
                      <m:t>≡</m:t>
                    </m:r>
                  </m:oMath>
                </a14:m>
                <a:r>
                  <a:rPr lang="ru-RU" sz="4400" dirty="0">
                    <a:solidFill>
                      <a:srgbClr val="253957"/>
                    </a:solidFill>
                    <a:sym typeface="Arial Narrow"/>
                  </a:rPr>
                  <a:t> </a:t>
                </a:r>
                <a:r>
                  <a:rPr lang="en-GB" sz="4400" dirty="0" err="1">
                    <a:solidFill>
                      <a:srgbClr val="253957"/>
                    </a:solidFill>
                    <a:sym typeface="Arial Narrow"/>
                  </a:rPr>
                  <a:t>au</a:t>
                </a:r>
                <a:r>
                  <a:rPr lang="en-GB" sz="4400" baseline="-25000" dirty="0" err="1">
                    <a:solidFill>
                      <a:srgbClr val="253957"/>
                    </a:solidFill>
                    <a:sym typeface="Arial Narrow"/>
                  </a:rPr>
                  <a:t>i</a:t>
                </a:r>
                <a:r>
                  <a:rPr lang="en-GB" sz="4400" dirty="0">
                    <a:solidFill>
                      <a:srgbClr val="253957"/>
                    </a:solidFill>
                    <a:sym typeface="Arial Narrow"/>
                  </a:rPr>
                  <a:t> mod(m)</a:t>
                </a:r>
                <a:r>
                  <a:rPr lang="ru-RU" sz="4400" dirty="0">
                    <a:solidFill>
                      <a:srgbClr val="253957"/>
                    </a:solidFill>
                    <a:sym typeface="Arial Narrow"/>
                  </a:rPr>
                  <a:t>. Числа </a:t>
                </a:r>
                <a:r>
                  <a:rPr lang="en-GB" sz="4400" dirty="0">
                    <a:solidFill>
                      <a:srgbClr val="253957"/>
                    </a:solidFill>
                    <a:sym typeface="Arial Narrow"/>
                  </a:rPr>
                  <a:t>a, b, m, </a:t>
                </a:r>
                <a:r>
                  <a:rPr lang="en-GB" sz="4400" dirty="0" err="1">
                    <a:solidFill>
                      <a:srgbClr val="253957"/>
                    </a:solidFill>
                    <a:sym typeface="Arial Narrow"/>
                  </a:rPr>
                  <a:t>u</a:t>
                </a:r>
                <a:r>
                  <a:rPr lang="en-GB" sz="4400" baseline="-25000" dirty="0" err="1">
                    <a:solidFill>
                      <a:srgbClr val="253957"/>
                    </a:solidFill>
                    <a:sym typeface="Arial Narrow"/>
                  </a:rPr>
                  <a:t>i</a:t>
                </a:r>
                <a:r>
                  <a:rPr lang="en-GB" sz="4400" baseline="-25000" dirty="0">
                    <a:solidFill>
                      <a:srgbClr val="253957"/>
                    </a:solidFill>
                    <a:sym typeface="Arial Narrow"/>
                  </a:rPr>
                  <a:t> </a:t>
                </a:r>
                <a:r>
                  <a:rPr lang="ru-RU" sz="4400" dirty="0">
                    <a:solidFill>
                      <a:srgbClr val="253957"/>
                    </a:solidFill>
                    <a:sym typeface="Arial Narrow"/>
                  </a:rPr>
                  <a:t>пользователь держит в секрете, а набор </a:t>
                </a:r>
                <a:r>
                  <a:rPr lang="en-GB" sz="4400" dirty="0">
                    <a:solidFill>
                      <a:srgbClr val="253957"/>
                    </a:solidFill>
                    <a:sym typeface="Arial Narrow"/>
                  </a:rPr>
                  <a:t>{</a:t>
                </a:r>
                <a:r>
                  <a:rPr lang="en-GB" sz="4400" dirty="0" err="1">
                    <a:solidFill>
                      <a:srgbClr val="253957"/>
                    </a:solidFill>
                    <a:sym typeface="Arial Narrow"/>
                  </a:rPr>
                  <a:t>w</a:t>
                </a:r>
                <a:r>
                  <a:rPr lang="en-GB" sz="4400" baseline="-25000" dirty="0" err="1">
                    <a:solidFill>
                      <a:srgbClr val="253957"/>
                    </a:solidFill>
                    <a:sym typeface="Arial Narrow"/>
                  </a:rPr>
                  <a:t>i</a:t>
                </a:r>
                <a:r>
                  <a:rPr lang="en-GB" sz="4400" dirty="0">
                    <a:solidFill>
                      <a:srgbClr val="253957"/>
                    </a:solidFill>
                    <a:sym typeface="Arial Narrow"/>
                  </a:rPr>
                  <a:t>}</a:t>
                </a:r>
                <a:r>
                  <a:rPr lang="ru-RU" sz="4400" dirty="0">
                    <a:solidFill>
                      <a:srgbClr val="253957"/>
                    </a:solidFill>
                    <a:sym typeface="Arial Narrow"/>
                  </a:rPr>
                  <a:t> делает общеизвестным.</a:t>
                </a:r>
              </a:p>
              <a:p>
                <a:pPr algn="l">
                  <a:spcBef>
                    <a:spcPts val="2800"/>
                  </a:spcBef>
                  <a:buSzPct val="100000"/>
                  <a:defRPr sz="2800">
                    <a:solidFill>
                      <a:srgbClr val="253957"/>
                    </a:solidFill>
                    <a:latin typeface="+mn-lt"/>
                    <a:ea typeface="+mn-ea"/>
                    <a:cs typeface="+mn-cs"/>
                    <a:sym typeface="Arial Narrow"/>
                  </a:defRPr>
                </a:pPr>
                <a:r>
                  <a:rPr lang="ru-RU" sz="4400" dirty="0">
                    <a:solidFill>
                      <a:srgbClr val="253957"/>
                    </a:solidFill>
                    <a:sym typeface="Arial Narrow"/>
                  </a:rPr>
                  <a:t>В результате ключ шифрования - набор </a:t>
                </a:r>
                <a:r>
                  <a:rPr lang="en-GB" sz="4400" dirty="0">
                    <a:solidFill>
                      <a:srgbClr val="253957"/>
                    </a:solidFill>
                    <a:sym typeface="Arial Narrow"/>
                  </a:rPr>
                  <a:t>{</a:t>
                </a:r>
                <a:r>
                  <a:rPr lang="en-GB" sz="4400" dirty="0" err="1">
                    <a:solidFill>
                      <a:srgbClr val="253957"/>
                    </a:solidFill>
                    <a:sym typeface="Arial Narrow"/>
                  </a:rPr>
                  <a:t>w</a:t>
                </a:r>
                <a:r>
                  <a:rPr lang="en-GB" sz="4400" baseline="-25000" dirty="0" err="1">
                    <a:solidFill>
                      <a:srgbClr val="253957"/>
                    </a:solidFill>
                    <a:sym typeface="Arial Narrow"/>
                  </a:rPr>
                  <a:t>i</a:t>
                </a:r>
                <a:r>
                  <a:rPr lang="en-GB" sz="4400" dirty="0">
                    <a:solidFill>
                      <a:srgbClr val="253957"/>
                    </a:solidFill>
                    <a:sym typeface="Arial Narrow"/>
                  </a:rPr>
                  <a:t>}</a:t>
                </a:r>
                <a:r>
                  <a:rPr lang="ru-RU" sz="4400" dirty="0">
                    <a:solidFill>
                      <a:srgbClr val="253957"/>
                    </a:solidFill>
                    <a:sym typeface="Arial Narrow"/>
                  </a:rPr>
                  <a:t>, а ключ дешифрования – пара </a:t>
                </a:r>
                <a:r>
                  <a:rPr lang="en-GB" sz="4400" dirty="0">
                    <a:solidFill>
                      <a:srgbClr val="253957"/>
                    </a:solidFill>
                    <a:sym typeface="Arial Narrow"/>
                  </a:rPr>
                  <a:t>b, m</a:t>
                </a:r>
                <a:r>
                  <a:rPr lang="ru-RU" sz="4400" dirty="0">
                    <a:solidFill>
                      <a:srgbClr val="253957"/>
                    </a:solidFill>
                    <a:sym typeface="Arial Narrow"/>
                  </a:rPr>
                  <a:t>.</a:t>
                </a: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sz="4400" dirty="0"/>
              </a:p>
            </p:txBody>
          </p:sp>
        </mc:Choice>
        <mc:Fallback xmlns="">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a:spLocks noRot="1" noChangeAspect="1" noMove="1" noResize="1" noEditPoints="1" noAdjustHandles="1" noChangeArrowheads="1" noChangeShapeType="1" noTextEdit="1"/>
              </p:cNvSpPr>
              <p:nvPr/>
            </p:nvSpPr>
            <p:spPr>
              <a:xfrm>
                <a:off x="1156373" y="7434064"/>
                <a:ext cx="21523142" cy="7229288"/>
              </a:xfrm>
              <a:prstGeom prst="rect">
                <a:avLst/>
              </a:prstGeom>
              <a:blipFill>
                <a:blip r:embed="rId3"/>
                <a:stretch>
                  <a:fillRect l="-1246" t="-1349" r="-1133"/>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ru-RU">
                    <a:noFill/>
                  </a:rPr>
                  <a:t> </a:t>
                </a:r>
              </a:p>
            </p:txBody>
          </p:sp>
        </mc:Fallback>
      </mc:AlternateContent>
      <p:sp>
        <p:nvSpPr>
          <p:cNvPr id="2" name="TextBox 1">
            <a:extLst>
              <a:ext uri="{FF2B5EF4-FFF2-40B4-BE49-F238E27FC236}">
                <a16:creationId xmlns:a16="http://schemas.microsoft.com/office/drawing/2014/main" id="{89E1E78E-7F12-411B-A8A8-94BC6DDD75CE}"/>
              </a:ext>
            </a:extLst>
          </p:cNvPr>
          <p:cNvSpPr txBox="1"/>
          <p:nvPr/>
        </p:nvSpPr>
        <p:spPr>
          <a:xfrm>
            <a:off x="931943" y="5748136"/>
            <a:ext cx="4034758"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6000" b="0" i="0" u="none" strike="noStrike" cap="none" spc="0" normalizeH="0" baseline="0" dirty="0">
                <a:ln>
                  <a:noFill/>
                </a:ln>
                <a:solidFill>
                  <a:srgbClr val="000000"/>
                </a:solidFill>
                <a:effectLst/>
                <a:uFillTx/>
                <a:latin typeface="+mj-lt"/>
                <a:ea typeface="+mj-ea"/>
                <a:cs typeface="+mj-cs"/>
                <a:sym typeface="Helvetica Light"/>
              </a:rPr>
              <a:t>Подготовка</a:t>
            </a:r>
          </a:p>
        </p:txBody>
      </p:sp>
    </p:spTree>
    <p:extLst>
      <p:ext uri="{BB962C8B-B14F-4D97-AF65-F5344CB8AC3E}">
        <p14:creationId xmlns:p14="http://schemas.microsoft.com/office/powerpoint/2010/main" val="40514307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a:t>(криптосистема Меркла-</a:t>
            </a:r>
            <a:r>
              <a:rPr lang="ru-RU" dirty="0" err="1"/>
              <a:t>хеллмана</a:t>
            </a:r>
            <a:r>
              <a:rPr lang="ru-RU" dirty="0"/>
              <a:t>)</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156373" y="7434064"/>
                <a:ext cx="21523142" cy="532565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GB" sz="4400" dirty="0">
                    <a:sym typeface="Arial Narrow"/>
                  </a:rPr>
                  <a:t>P = </a:t>
                </a:r>
                <a:r>
                  <a:rPr lang="ru-RU" sz="4400" dirty="0">
                    <a:solidFill>
                      <a:srgbClr val="253957"/>
                    </a:solidFill>
                    <a:sym typeface="Arial Narrow"/>
                  </a:rPr>
                  <a:t>(</a:t>
                </a:r>
                <a:r>
                  <a:rPr lang="en-GB" sz="4400" dirty="0" err="1">
                    <a:solidFill>
                      <a:srgbClr val="253957"/>
                    </a:solidFill>
                    <a:sym typeface="Arial Narrow"/>
                  </a:rPr>
                  <a:t>ε</a:t>
                </a:r>
                <a:r>
                  <a:rPr lang="en-GB" sz="4400" baseline="-25000" dirty="0" err="1">
                    <a:solidFill>
                      <a:srgbClr val="253957"/>
                    </a:solidFill>
                    <a:sym typeface="Arial Narrow"/>
                  </a:rPr>
                  <a:t>k</a:t>
                </a:r>
                <a:r>
                  <a:rPr lang="ru-RU" sz="4400" baseline="-25000" dirty="0">
                    <a:solidFill>
                      <a:srgbClr val="253957"/>
                    </a:solidFill>
                    <a:sym typeface="Arial Narrow"/>
                  </a:rPr>
                  <a:t>-1</a:t>
                </a:r>
                <a:r>
                  <a:rPr lang="en-GB" sz="4400" dirty="0" err="1">
                    <a:solidFill>
                      <a:srgbClr val="253957"/>
                    </a:solidFill>
                    <a:sym typeface="Arial Narrow"/>
                  </a:rPr>
                  <a:t>ε</a:t>
                </a:r>
                <a:r>
                  <a:rPr lang="en-GB" sz="4400" baseline="-25000" dirty="0" err="1">
                    <a:solidFill>
                      <a:srgbClr val="253957"/>
                    </a:solidFill>
                    <a:sym typeface="Arial Narrow"/>
                  </a:rPr>
                  <a:t>k</a:t>
                </a:r>
                <a:r>
                  <a:rPr lang="ru-RU" sz="4400" baseline="-25000" dirty="0">
                    <a:solidFill>
                      <a:srgbClr val="253957"/>
                    </a:solidFill>
                    <a:sym typeface="Arial Narrow"/>
                  </a:rPr>
                  <a:t>-2</a:t>
                </a:r>
                <a:r>
                  <a:rPr lang="ru-RU" sz="4400" dirty="0">
                    <a:solidFill>
                      <a:srgbClr val="253957"/>
                    </a:solidFill>
                    <a:sym typeface="Arial Narrow"/>
                  </a:rPr>
                  <a:t>…</a:t>
                </a:r>
                <a:r>
                  <a:rPr lang="en-GB" sz="4400" dirty="0">
                    <a:solidFill>
                      <a:srgbClr val="253957"/>
                    </a:solidFill>
                    <a:sym typeface="Arial Narrow"/>
                  </a:rPr>
                  <a:t>ε</a:t>
                </a:r>
                <a:r>
                  <a:rPr lang="ru-RU" sz="4400" baseline="-25000" dirty="0">
                    <a:solidFill>
                      <a:srgbClr val="253957"/>
                    </a:solidFill>
                    <a:sym typeface="Arial Narrow"/>
                  </a:rPr>
                  <a:t>1</a:t>
                </a:r>
                <a:r>
                  <a:rPr lang="en-GB" sz="4400" dirty="0">
                    <a:solidFill>
                      <a:srgbClr val="253957"/>
                    </a:solidFill>
                    <a:sym typeface="Arial Narrow"/>
                  </a:rPr>
                  <a:t>ε</a:t>
                </a:r>
                <a:r>
                  <a:rPr lang="ru-RU" sz="4400" baseline="-25000" dirty="0">
                    <a:solidFill>
                      <a:srgbClr val="253957"/>
                    </a:solidFill>
                    <a:sym typeface="Arial Narrow"/>
                  </a:rPr>
                  <a:t>0</a:t>
                </a:r>
                <a:r>
                  <a:rPr lang="ru-RU" sz="4400" dirty="0">
                    <a:solidFill>
                      <a:srgbClr val="253957"/>
                    </a:solidFill>
                    <a:sym typeface="Arial Narrow"/>
                  </a:rPr>
                  <a:t>)</a:t>
                </a:r>
                <a:r>
                  <a:rPr lang="ru-RU" sz="4400" baseline="-25000" dirty="0">
                    <a:solidFill>
                      <a:srgbClr val="253957"/>
                    </a:solidFill>
                    <a:sym typeface="Arial Narrow"/>
                  </a:rPr>
                  <a:t>2</a:t>
                </a:r>
                <a:r>
                  <a:rPr lang="en-GB" sz="4400" dirty="0">
                    <a:solidFill>
                      <a:srgbClr val="253957"/>
                    </a:solidFill>
                    <a:sym typeface="Arial Narrow"/>
                  </a:rPr>
                  <a:t> – </a:t>
                </a:r>
                <a:r>
                  <a:rPr lang="ru-RU" sz="4400" dirty="0">
                    <a:solidFill>
                      <a:srgbClr val="253957"/>
                    </a:solidFill>
                    <a:sym typeface="Arial Narrow"/>
                  </a:rPr>
                  <a:t>сообщение, которое необходимо передать. </a:t>
                </a:r>
                <a:r>
                  <a:rPr lang="en-GB" sz="4400" dirty="0">
                    <a:solidFill>
                      <a:srgbClr val="253957"/>
                    </a:solidFill>
                    <a:sym typeface="Arial Narrow"/>
                  </a:rPr>
                  <a:t>{</a:t>
                </a:r>
                <a:r>
                  <a:rPr lang="en-GB" sz="4400" dirty="0" err="1">
                    <a:solidFill>
                      <a:srgbClr val="253957"/>
                    </a:solidFill>
                    <a:sym typeface="Arial Narrow"/>
                  </a:rPr>
                  <a:t>w</a:t>
                </a:r>
                <a:r>
                  <a:rPr lang="en-GB" sz="4400" baseline="-25000" dirty="0" err="1">
                    <a:solidFill>
                      <a:srgbClr val="253957"/>
                    </a:solidFill>
                    <a:sym typeface="Arial Narrow"/>
                  </a:rPr>
                  <a:t>i</a:t>
                </a:r>
                <a:r>
                  <a:rPr lang="en-GB" sz="4400" dirty="0">
                    <a:solidFill>
                      <a:srgbClr val="253957"/>
                    </a:solidFill>
                    <a:sym typeface="Arial Narrow"/>
                  </a:rPr>
                  <a:t>}</a:t>
                </a:r>
                <a:r>
                  <a:rPr lang="ru-RU" sz="4400" dirty="0">
                    <a:solidFill>
                      <a:srgbClr val="253957"/>
                    </a:solidFill>
                    <a:sym typeface="Arial Narrow"/>
                  </a:rPr>
                  <a:t> – ключ шифрования принимающей стороны. Отправитель вычисляет </a:t>
                </a:r>
                <a:r>
                  <a:rPr lang="en-GB" sz="4400" dirty="0">
                    <a:solidFill>
                      <a:srgbClr val="253957"/>
                    </a:solidFill>
                    <a:sym typeface="Arial Narrow"/>
                  </a:rPr>
                  <a:t>C = </a:t>
                </a:r>
                <a:r>
                  <a:rPr lang="ru-RU" sz="4400" baseline="-25000" dirty="0">
                    <a:solidFill>
                      <a:srgbClr val="253957"/>
                    </a:solidFill>
                    <a:sym typeface="Arial Narrow"/>
                  </a:rPr>
                  <a:t> </a:t>
                </a:r>
                <a14:m>
                  <m:oMath xmlns:m="http://schemas.openxmlformats.org/officeDocument/2006/math">
                    <m:nary>
                      <m:naryPr>
                        <m:chr m:val="∑"/>
                        <m:limLoc m:val="subSup"/>
                        <m:ctrlPr>
                          <a:rPr lang="ru-RU" sz="4400" i="1">
                            <a:solidFill>
                              <a:srgbClr val="253957"/>
                            </a:solidFill>
                            <a:latin typeface="Cambria Math" panose="02040503050406030204" pitchFamily="18" charset="0"/>
                            <a:sym typeface="Arial Narrow"/>
                          </a:rPr>
                        </m:ctrlPr>
                      </m:naryPr>
                      <m:sub>
                        <m:r>
                          <a:rPr lang="en-GB" sz="4400" i="1">
                            <a:solidFill>
                              <a:srgbClr val="253957"/>
                            </a:solidFill>
                            <a:latin typeface="Cambria Math" panose="02040503050406030204" pitchFamily="18" charset="0"/>
                            <a:sym typeface="Arial Narrow"/>
                          </a:rPr>
                          <m:t>𝑖</m:t>
                        </m:r>
                        <m:r>
                          <a:rPr lang="en-GB" sz="4400" i="1">
                            <a:solidFill>
                              <a:srgbClr val="253957"/>
                            </a:solidFill>
                            <a:latin typeface="Cambria Math" panose="02040503050406030204" pitchFamily="18" charset="0"/>
                            <a:sym typeface="Arial Narrow"/>
                          </a:rPr>
                          <m:t>=0</m:t>
                        </m:r>
                      </m:sub>
                      <m:sup>
                        <m:r>
                          <a:rPr lang="en-GB" sz="4400" i="1">
                            <a:solidFill>
                              <a:srgbClr val="253957"/>
                            </a:solidFill>
                            <a:latin typeface="Cambria Math" panose="02040503050406030204" pitchFamily="18" charset="0"/>
                            <a:sym typeface="Arial Narrow"/>
                          </a:rPr>
                          <m:t>𝑘</m:t>
                        </m:r>
                        <m:r>
                          <a:rPr lang="en-GB" sz="4400" i="1">
                            <a:solidFill>
                              <a:srgbClr val="253957"/>
                            </a:solidFill>
                            <a:latin typeface="Cambria Math" panose="02040503050406030204" pitchFamily="18" charset="0"/>
                            <a:sym typeface="Arial Narrow"/>
                          </a:rPr>
                          <m:t>−1</m:t>
                        </m:r>
                      </m:sup>
                      <m:e>
                        <m:r>
                          <a:rPr lang="en-GB" sz="4400" i="1">
                            <a:solidFill>
                              <a:srgbClr val="253957"/>
                            </a:solidFill>
                            <a:latin typeface="Cambria Math" panose="02040503050406030204" pitchFamily="18" charset="0"/>
                            <a:sym typeface="Arial Narrow"/>
                          </a:rPr>
                          <m:t>𝜀</m:t>
                        </m:r>
                      </m:e>
                    </m:nary>
                  </m:oMath>
                </a14:m>
                <a:r>
                  <a:rPr lang="en-GB" sz="4400" baseline="-25000" dirty="0">
                    <a:solidFill>
                      <a:srgbClr val="253957"/>
                    </a:solidFill>
                    <a:sym typeface="Arial Narrow"/>
                  </a:rPr>
                  <a:t>i</a:t>
                </a:r>
                <a:r>
                  <a:rPr lang="en-GB" sz="4400" dirty="0">
                    <a:solidFill>
                      <a:srgbClr val="253957"/>
                    </a:solidFill>
                    <a:sym typeface="Arial Narrow"/>
                  </a:rPr>
                  <a:t>w</a:t>
                </a:r>
                <a:r>
                  <a:rPr lang="en-GB" sz="4400" baseline="-25000" dirty="0">
                    <a:solidFill>
                      <a:srgbClr val="253957"/>
                    </a:solidFill>
                    <a:sym typeface="Arial Narrow"/>
                  </a:rPr>
                  <a:t>i </a:t>
                </a:r>
                <a:r>
                  <a:rPr lang="ru-RU" sz="4400" dirty="0">
                    <a:solidFill>
                      <a:srgbClr val="253957"/>
                    </a:solidFill>
                    <a:sym typeface="Arial Narrow"/>
                  </a:rPr>
                  <a:t>и передает это число.</a:t>
                </a: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sz="4400" dirty="0"/>
              </a:p>
            </p:txBody>
          </p:sp>
        </mc:Choice>
        <mc:Fallback xmlns="">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a:spLocks noRot="1" noChangeAspect="1" noMove="1" noResize="1" noEditPoints="1" noAdjustHandles="1" noChangeArrowheads="1" noChangeShapeType="1" noTextEdit="1"/>
              </p:cNvSpPr>
              <p:nvPr/>
            </p:nvSpPr>
            <p:spPr>
              <a:xfrm>
                <a:off x="1156373" y="7434064"/>
                <a:ext cx="21523142" cy="5325659"/>
              </a:xfrm>
              <a:prstGeom prst="rect">
                <a:avLst/>
              </a:prstGeom>
              <a:blipFill>
                <a:blip r:embed="rId3"/>
                <a:stretch>
                  <a:fillRect l="-1246" t="-1831"/>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ru-RU">
                    <a:noFill/>
                  </a:rPr>
                  <a:t> </a:t>
                </a:r>
              </a:p>
            </p:txBody>
          </p:sp>
        </mc:Fallback>
      </mc:AlternateContent>
      <p:sp>
        <p:nvSpPr>
          <p:cNvPr id="2" name="TextBox 1">
            <a:extLst>
              <a:ext uri="{FF2B5EF4-FFF2-40B4-BE49-F238E27FC236}">
                <a16:creationId xmlns:a16="http://schemas.microsoft.com/office/drawing/2014/main" id="{89E1E78E-7F12-411B-A8A8-94BC6DDD75CE}"/>
              </a:ext>
            </a:extLst>
          </p:cNvPr>
          <p:cNvSpPr txBox="1"/>
          <p:nvPr/>
        </p:nvSpPr>
        <p:spPr>
          <a:xfrm>
            <a:off x="1233721" y="5510436"/>
            <a:ext cx="7923643"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6000" b="0" i="0" u="none" strike="noStrike" cap="none" spc="0" normalizeH="0" baseline="0" dirty="0">
                <a:ln>
                  <a:noFill/>
                </a:ln>
                <a:solidFill>
                  <a:srgbClr val="000000"/>
                </a:solidFill>
                <a:effectLst/>
                <a:uFillTx/>
                <a:latin typeface="+mj-lt"/>
                <a:ea typeface="+mj-ea"/>
                <a:cs typeface="+mj-cs"/>
                <a:sym typeface="Helvetica Light"/>
              </a:rPr>
              <a:t>Шифровка и передача</a:t>
            </a:r>
          </a:p>
        </p:txBody>
      </p:sp>
    </p:spTree>
    <p:extLst>
      <p:ext uri="{BB962C8B-B14F-4D97-AF65-F5344CB8AC3E}">
        <p14:creationId xmlns:p14="http://schemas.microsoft.com/office/powerpoint/2010/main" val="374667065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Рюкзачная криптосистема</a:t>
            </a:r>
          </a:p>
          <a:p>
            <a:pPr algn="l">
              <a:defRPr sz="7000" b="1" cap="all">
                <a:solidFill>
                  <a:srgbClr val="253957"/>
                </a:solidFill>
                <a:latin typeface="+mn-lt"/>
                <a:ea typeface="+mn-ea"/>
                <a:cs typeface="+mn-cs"/>
                <a:sym typeface="Arial Narrow"/>
              </a:defRPr>
            </a:pPr>
            <a:r>
              <a:rPr lang="ru-RU" dirty="0"/>
              <a:t>(криптосистема Меркла-</a:t>
            </a:r>
            <a:r>
              <a:rPr lang="ru-RU" dirty="0" err="1"/>
              <a:t>хеллмана</a:t>
            </a:r>
            <a:r>
              <a:rPr lang="ru-RU" dirty="0"/>
              <a:t>)</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НИУ ВШЭ ФКН</a:t>
            </a:r>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p:nvPr/>
            </p:nvSpPr>
            <p:spPr>
              <a:xfrm>
                <a:off x="1156373" y="7002020"/>
                <a:ext cx="21523142" cy="575769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4400" dirty="0">
                    <a:sym typeface="Arial Narrow"/>
                  </a:rPr>
                  <a:t>Чтобы прочитать сообщение пользователь сначала находит наименьший положительный вычет </a:t>
                </a:r>
                <a:r>
                  <a:rPr lang="en-GB" sz="4400" dirty="0">
                    <a:sym typeface="Arial Narrow"/>
                  </a:rPr>
                  <a:t>V </a:t>
                </a:r>
                <a:r>
                  <a:rPr lang="ru-RU" sz="4400" dirty="0">
                    <a:sym typeface="Arial Narrow"/>
                  </a:rPr>
                  <a:t>числа </a:t>
                </a:r>
                <a:r>
                  <a:rPr lang="en-GB" sz="4400" dirty="0" err="1">
                    <a:sym typeface="Arial Narrow"/>
                  </a:rPr>
                  <a:t>bC</a:t>
                </a:r>
                <a:r>
                  <a:rPr lang="en-GB" sz="4400" dirty="0">
                    <a:sym typeface="Arial Narrow"/>
                  </a:rPr>
                  <a:t> </a:t>
                </a:r>
                <a:r>
                  <a:rPr lang="ru-RU" sz="4400" dirty="0">
                    <a:sym typeface="Arial Narrow"/>
                  </a:rPr>
                  <a:t>по модулю </a:t>
                </a:r>
                <a:r>
                  <a:rPr lang="en-GB" sz="4400" dirty="0">
                    <a:sym typeface="Arial Narrow"/>
                  </a:rPr>
                  <a:t>m</a:t>
                </a:r>
                <a:r>
                  <a:rPr lang="ru-RU" sz="4400" dirty="0">
                    <a:sym typeface="Arial Narrow"/>
                  </a:rPr>
                  <a:t>. </a:t>
                </a:r>
              </a:p>
              <a:p>
                <a:pPr algn="l">
                  <a:spcBef>
                    <a:spcPts val="2800"/>
                  </a:spcBef>
                  <a:buSzPct val="100000"/>
                  <a:defRPr sz="2800">
                    <a:solidFill>
                      <a:srgbClr val="253957"/>
                    </a:solidFill>
                    <a:latin typeface="+mn-lt"/>
                    <a:ea typeface="+mn-ea"/>
                    <a:cs typeface="+mn-cs"/>
                    <a:sym typeface="Arial Narrow"/>
                  </a:defRPr>
                </a:pPr>
                <a:r>
                  <a:rPr lang="en-GB" sz="4400" dirty="0" err="1">
                    <a:sym typeface="Arial Narrow"/>
                  </a:rPr>
                  <a:t>bC</a:t>
                </a:r>
                <a:r>
                  <a:rPr lang="en-GB" sz="4400" dirty="0">
                    <a:sym typeface="Arial Narrow"/>
                  </a:rPr>
                  <a:t> </a:t>
                </a:r>
                <a14:m>
                  <m:oMath xmlns:m="http://schemas.openxmlformats.org/officeDocument/2006/math">
                    <m:r>
                      <a:rPr lang="en-GB" sz="4400" i="1">
                        <a:solidFill>
                          <a:srgbClr val="253957"/>
                        </a:solidFill>
                        <a:latin typeface="Cambria Math" panose="02040503050406030204" pitchFamily="18" charset="0"/>
                        <a:sym typeface="Arial Narrow"/>
                      </a:rPr>
                      <m:t>≡</m:t>
                    </m:r>
                  </m:oMath>
                </a14:m>
                <a:r>
                  <a:rPr lang="en-GB" sz="4400" dirty="0">
                    <a:sym typeface="Arial Narrow"/>
                  </a:rPr>
                  <a:t> </a:t>
                </a:r>
                <a14:m>
                  <m:oMath xmlns:m="http://schemas.openxmlformats.org/officeDocument/2006/math">
                    <m:nary>
                      <m:naryPr>
                        <m:chr m:val="∑"/>
                        <m:limLoc m:val="subSup"/>
                        <m:ctrlPr>
                          <a:rPr lang="ru-RU" sz="4400" i="1">
                            <a:solidFill>
                              <a:srgbClr val="253957"/>
                            </a:solidFill>
                            <a:latin typeface="Cambria Math" panose="02040503050406030204" pitchFamily="18" charset="0"/>
                            <a:sym typeface="Arial Narrow"/>
                          </a:rPr>
                        </m:ctrlPr>
                      </m:naryPr>
                      <m:sub>
                        <m:r>
                          <a:rPr lang="en-GB" sz="4400" i="1">
                            <a:solidFill>
                              <a:srgbClr val="253957"/>
                            </a:solidFill>
                            <a:latin typeface="Cambria Math" panose="02040503050406030204" pitchFamily="18" charset="0"/>
                            <a:sym typeface="Arial Narrow"/>
                          </a:rPr>
                          <m:t>𝑖</m:t>
                        </m:r>
                        <m:r>
                          <a:rPr lang="en-GB" sz="4400" i="1">
                            <a:solidFill>
                              <a:srgbClr val="253957"/>
                            </a:solidFill>
                            <a:latin typeface="Cambria Math" panose="02040503050406030204" pitchFamily="18" charset="0"/>
                            <a:sym typeface="Arial Narrow"/>
                          </a:rPr>
                          <m:t>=0</m:t>
                        </m:r>
                      </m:sub>
                      <m:sup>
                        <m:r>
                          <a:rPr lang="en-GB" sz="4400" i="1">
                            <a:solidFill>
                              <a:srgbClr val="253957"/>
                            </a:solidFill>
                            <a:latin typeface="Cambria Math" panose="02040503050406030204" pitchFamily="18" charset="0"/>
                            <a:sym typeface="Arial Narrow"/>
                          </a:rPr>
                          <m:t>𝑘</m:t>
                        </m:r>
                        <m:r>
                          <a:rPr lang="en-GB" sz="4400" i="1">
                            <a:solidFill>
                              <a:srgbClr val="253957"/>
                            </a:solidFill>
                            <a:latin typeface="Cambria Math" panose="02040503050406030204" pitchFamily="18" charset="0"/>
                            <a:sym typeface="Arial Narrow"/>
                          </a:rPr>
                          <m:t>−1</m:t>
                        </m:r>
                      </m:sup>
                      <m:e>
                        <m:r>
                          <a:rPr lang="en-GB" sz="4400" i="1">
                            <a:solidFill>
                              <a:srgbClr val="253957"/>
                            </a:solidFill>
                            <a:latin typeface="Cambria Math" panose="02040503050406030204" pitchFamily="18" charset="0"/>
                            <a:sym typeface="Arial Narrow"/>
                          </a:rPr>
                          <m:t>𝜀</m:t>
                        </m:r>
                      </m:e>
                    </m:nary>
                  </m:oMath>
                </a14:m>
                <a:r>
                  <a:rPr lang="en-GB" sz="4400" baseline="-25000" dirty="0" err="1">
                    <a:solidFill>
                      <a:srgbClr val="253957"/>
                    </a:solidFill>
                    <a:sym typeface="Arial Narrow"/>
                  </a:rPr>
                  <a:t>i</a:t>
                </a:r>
                <a:r>
                  <a:rPr lang="en-GB" sz="4400" dirty="0" err="1">
                    <a:solidFill>
                      <a:srgbClr val="253957"/>
                    </a:solidFill>
                    <a:sym typeface="Arial Narrow"/>
                  </a:rPr>
                  <a:t>bw</a:t>
                </a:r>
                <a:r>
                  <a:rPr lang="en-GB" sz="4400" baseline="-25000" dirty="0" err="1">
                    <a:solidFill>
                      <a:srgbClr val="253957"/>
                    </a:solidFill>
                    <a:sym typeface="Arial Narrow"/>
                  </a:rPr>
                  <a:t>i</a:t>
                </a:r>
                <a:r>
                  <a:rPr lang="en-GB" sz="4400" baseline="-25000" dirty="0">
                    <a:solidFill>
                      <a:srgbClr val="253957"/>
                    </a:solidFill>
                    <a:sym typeface="Arial Narrow"/>
                  </a:rPr>
                  <a:t> </a:t>
                </a:r>
                <a14:m>
                  <m:oMath xmlns:m="http://schemas.openxmlformats.org/officeDocument/2006/math">
                    <m:r>
                      <a:rPr lang="en-GB" sz="4400" i="1">
                        <a:solidFill>
                          <a:srgbClr val="253957"/>
                        </a:solidFill>
                        <a:latin typeface="Cambria Math" panose="02040503050406030204" pitchFamily="18" charset="0"/>
                        <a:sym typeface="Arial Narrow"/>
                      </a:rPr>
                      <m:t>≡</m:t>
                    </m:r>
                  </m:oMath>
                </a14:m>
                <a:r>
                  <a:rPr lang="en-GB" sz="4400" dirty="0">
                    <a:solidFill>
                      <a:srgbClr val="253957"/>
                    </a:solidFill>
                    <a:sym typeface="Arial Narrow"/>
                  </a:rPr>
                  <a:t> </a:t>
                </a:r>
                <a14:m>
                  <m:oMath xmlns:m="http://schemas.openxmlformats.org/officeDocument/2006/math">
                    <m:nary>
                      <m:naryPr>
                        <m:chr m:val="∑"/>
                        <m:limLoc m:val="subSup"/>
                        <m:ctrlPr>
                          <a:rPr lang="ru-RU" sz="4400" i="1">
                            <a:solidFill>
                              <a:srgbClr val="253957"/>
                            </a:solidFill>
                            <a:latin typeface="Cambria Math" panose="02040503050406030204" pitchFamily="18" charset="0"/>
                            <a:sym typeface="Arial Narrow"/>
                          </a:rPr>
                        </m:ctrlPr>
                      </m:naryPr>
                      <m:sub>
                        <m:r>
                          <a:rPr lang="en-GB" sz="4400" i="1">
                            <a:solidFill>
                              <a:srgbClr val="253957"/>
                            </a:solidFill>
                            <a:latin typeface="Cambria Math" panose="02040503050406030204" pitchFamily="18" charset="0"/>
                            <a:sym typeface="Arial Narrow"/>
                          </a:rPr>
                          <m:t>𝑖</m:t>
                        </m:r>
                        <m:r>
                          <a:rPr lang="en-GB" sz="4400" i="1">
                            <a:solidFill>
                              <a:srgbClr val="253957"/>
                            </a:solidFill>
                            <a:latin typeface="Cambria Math" panose="02040503050406030204" pitchFamily="18" charset="0"/>
                            <a:sym typeface="Arial Narrow"/>
                          </a:rPr>
                          <m:t>=0</m:t>
                        </m:r>
                      </m:sub>
                      <m:sup>
                        <m:r>
                          <a:rPr lang="en-GB" sz="4400" i="1">
                            <a:solidFill>
                              <a:srgbClr val="253957"/>
                            </a:solidFill>
                            <a:latin typeface="Cambria Math" panose="02040503050406030204" pitchFamily="18" charset="0"/>
                            <a:sym typeface="Arial Narrow"/>
                          </a:rPr>
                          <m:t>𝑘</m:t>
                        </m:r>
                        <m:r>
                          <a:rPr lang="en-GB" sz="4400" i="1">
                            <a:solidFill>
                              <a:srgbClr val="253957"/>
                            </a:solidFill>
                            <a:latin typeface="Cambria Math" panose="02040503050406030204" pitchFamily="18" charset="0"/>
                            <a:sym typeface="Arial Narrow"/>
                          </a:rPr>
                          <m:t>−1</m:t>
                        </m:r>
                      </m:sup>
                      <m:e>
                        <m:r>
                          <a:rPr lang="en-GB" sz="4400" i="1">
                            <a:solidFill>
                              <a:srgbClr val="253957"/>
                            </a:solidFill>
                            <a:latin typeface="Cambria Math" panose="02040503050406030204" pitchFamily="18" charset="0"/>
                            <a:sym typeface="Arial Narrow"/>
                          </a:rPr>
                          <m:t>𝜀</m:t>
                        </m:r>
                      </m:e>
                    </m:nary>
                  </m:oMath>
                </a14:m>
                <a:r>
                  <a:rPr lang="en-GB" sz="4400" baseline="-25000" dirty="0" err="1">
                    <a:solidFill>
                      <a:srgbClr val="253957"/>
                    </a:solidFill>
                    <a:sym typeface="Arial Narrow"/>
                  </a:rPr>
                  <a:t>i</a:t>
                </a:r>
                <a:r>
                  <a:rPr lang="en-GB" sz="4400" dirty="0" err="1">
                    <a:solidFill>
                      <a:srgbClr val="253957"/>
                    </a:solidFill>
                    <a:sym typeface="Arial Narrow"/>
                  </a:rPr>
                  <a:t>u</a:t>
                </a:r>
                <a:r>
                  <a:rPr lang="en-GB" sz="4400" baseline="-25000" dirty="0" err="1">
                    <a:solidFill>
                      <a:srgbClr val="253957"/>
                    </a:solidFill>
                    <a:sym typeface="Arial Narrow"/>
                  </a:rPr>
                  <a:t>i</a:t>
                </a:r>
                <a:r>
                  <a:rPr lang="en-GB" sz="4400" baseline="-25000" dirty="0">
                    <a:solidFill>
                      <a:srgbClr val="253957"/>
                    </a:solidFill>
                    <a:sym typeface="Arial Narrow"/>
                  </a:rPr>
                  <a:t> </a:t>
                </a:r>
                <a:r>
                  <a:rPr lang="ru-RU" sz="4400" baseline="-25000" dirty="0">
                    <a:solidFill>
                      <a:srgbClr val="253957"/>
                    </a:solidFill>
                    <a:sym typeface="Arial Narrow"/>
                  </a:rPr>
                  <a:t> </a:t>
                </a:r>
                <a:r>
                  <a:rPr lang="en-GB" sz="4400" dirty="0">
                    <a:solidFill>
                      <a:srgbClr val="253957"/>
                    </a:solidFill>
                    <a:sym typeface="Arial Narrow"/>
                  </a:rPr>
                  <a:t>mod(m) </a:t>
                </a:r>
                <a:r>
                  <a:rPr lang="ru-RU" sz="4400" dirty="0">
                    <a:solidFill>
                      <a:srgbClr val="253957"/>
                    </a:solidFill>
                    <a:sym typeface="Arial Narrow"/>
                  </a:rPr>
                  <a:t>а значит что </a:t>
                </a:r>
                <a:r>
                  <a:rPr lang="en-GB" sz="4400" dirty="0">
                    <a:solidFill>
                      <a:srgbClr val="253957"/>
                    </a:solidFill>
                    <a:sym typeface="Arial Narrow"/>
                  </a:rPr>
                  <a:t>V = </a:t>
                </a:r>
                <a14:m>
                  <m:oMath xmlns:m="http://schemas.openxmlformats.org/officeDocument/2006/math">
                    <m:nary>
                      <m:naryPr>
                        <m:chr m:val="∑"/>
                        <m:limLoc m:val="subSup"/>
                        <m:ctrlPr>
                          <a:rPr lang="ru-RU" sz="4400" i="1">
                            <a:solidFill>
                              <a:srgbClr val="253957"/>
                            </a:solidFill>
                            <a:latin typeface="Cambria Math" panose="02040503050406030204" pitchFamily="18" charset="0"/>
                            <a:sym typeface="Arial Narrow"/>
                          </a:rPr>
                        </m:ctrlPr>
                      </m:naryPr>
                      <m:sub>
                        <m:r>
                          <a:rPr lang="en-GB" sz="4400" i="1">
                            <a:solidFill>
                              <a:srgbClr val="253957"/>
                            </a:solidFill>
                            <a:latin typeface="Cambria Math" panose="02040503050406030204" pitchFamily="18" charset="0"/>
                            <a:sym typeface="Arial Narrow"/>
                          </a:rPr>
                          <m:t>𝑖</m:t>
                        </m:r>
                        <m:r>
                          <a:rPr lang="en-GB" sz="4400" i="1">
                            <a:solidFill>
                              <a:srgbClr val="253957"/>
                            </a:solidFill>
                            <a:latin typeface="Cambria Math" panose="02040503050406030204" pitchFamily="18" charset="0"/>
                            <a:sym typeface="Arial Narrow"/>
                          </a:rPr>
                          <m:t>=0</m:t>
                        </m:r>
                      </m:sub>
                      <m:sup>
                        <m:r>
                          <a:rPr lang="en-GB" sz="4400" i="1">
                            <a:solidFill>
                              <a:srgbClr val="253957"/>
                            </a:solidFill>
                            <a:latin typeface="Cambria Math" panose="02040503050406030204" pitchFamily="18" charset="0"/>
                            <a:sym typeface="Arial Narrow"/>
                          </a:rPr>
                          <m:t>𝑘</m:t>
                        </m:r>
                        <m:r>
                          <a:rPr lang="en-GB" sz="4400" i="1">
                            <a:solidFill>
                              <a:srgbClr val="253957"/>
                            </a:solidFill>
                            <a:latin typeface="Cambria Math" panose="02040503050406030204" pitchFamily="18" charset="0"/>
                            <a:sym typeface="Arial Narrow"/>
                          </a:rPr>
                          <m:t>−1</m:t>
                        </m:r>
                      </m:sup>
                      <m:e>
                        <m:r>
                          <a:rPr lang="en-GB" sz="4400" i="1">
                            <a:solidFill>
                              <a:srgbClr val="253957"/>
                            </a:solidFill>
                            <a:latin typeface="Cambria Math" panose="02040503050406030204" pitchFamily="18" charset="0"/>
                            <a:sym typeface="Arial Narrow"/>
                          </a:rPr>
                          <m:t>𝜀</m:t>
                        </m:r>
                      </m:e>
                    </m:nary>
                  </m:oMath>
                </a14:m>
                <a:r>
                  <a:rPr lang="en-GB" sz="4400" baseline="-25000" dirty="0" err="1">
                    <a:solidFill>
                      <a:srgbClr val="253957"/>
                    </a:solidFill>
                    <a:sym typeface="Arial Narrow"/>
                  </a:rPr>
                  <a:t>i</a:t>
                </a:r>
                <a:r>
                  <a:rPr lang="en-GB" sz="4400" dirty="0" err="1">
                    <a:solidFill>
                      <a:srgbClr val="253957"/>
                    </a:solidFill>
                    <a:sym typeface="Arial Narrow"/>
                  </a:rPr>
                  <a:t>u</a:t>
                </a:r>
                <a:r>
                  <a:rPr lang="en-GB" sz="4400" baseline="-25000" dirty="0" err="1">
                    <a:solidFill>
                      <a:srgbClr val="253957"/>
                    </a:solidFill>
                    <a:sym typeface="Arial Narrow"/>
                  </a:rPr>
                  <a:t>i</a:t>
                </a:r>
                <a:r>
                  <a:rPr lang="en-GB" sz="4400" baseline="-25000" dirty="0">
                    <a:solidFill>
                      <a:srgbClr val="253957"/>
                    </a:solidFill>
                    <a:sym typeface="Arial Narrow"/>
                  </a:rPr>
                  <a:t>  </a:t>
                </a:r>
                <a:r>
                  <a:rPr lang="en-GB" sz="4400" dirty="0">
                    <a:solidFill>
                      <a:srgbClr val="253957"/>
                    </a:solidFill>
                    <a:sym typeface="Arial Narrow"/>
                  </a:rPr>
                  <a:t>(</a:t>
                </a:r>
                <a:r>
                  <a:rPr lang="ru-RU" sz="4400" dirty="0">
                    <a:solidFill>
                      <a:srgbClr val="253957"/>
                    </a:solidFill>
                    <a:sym typeface="Arial Narrow"/>
                  </a:rPr>
                  <a:t>перешли к равенству так как </a:t>
                </a:r>
                <a:r>
                  <a:rPr lang="en-GB" sz="4400" dirty="0">
                    <a:solidFill>
                      <a:srgbClr val="253957"/>
                    </a:solidFill>
                    <a:sym typeface="Arial Narrow"/>
                  </a:rPr>
                  <a:t>V &lt; m </a:t>
                </a:r>
                <a:r>
                  <a:rPr lang="ru-RU" sz="4400" dirty="0">
                    <a:solidFill>
                      <a:srgbClr val="253957"/>
                    </a:solidFill>
                    <a:sym typeface="Arial Narrow"/>
                  </a:rPr>
                  <a:t>и </a:t>
                </a:r>
                <a14:m>
                  <m:oMath xmlns:m="http://schemas.openxmlformats.org/officeDocument/2006/math">
                    <m:nary>
                      <m:naryPr>
                        <m:chr m:val="∑"/>
                        <m:limLoc m:val="subSup"/>
                        <m:ctrlPr>
                          <a:rPr lang="ru-RU" sz="4400" i="1">
                            <a:solidFill>
                              <a:srgbClr val="253957"/>
                            </a:solidFill>
                            <a:latin typeface="Cambria Math" panose="02040503050406030204" pitchFamily="18" charset="0"/>
                            <a:sym typeface="Arial Narrow"/>
                          </a:rPr>
                        </m:ctrlPr>
                      </m:naryPr>
                      <m:sub>
                        <m:r>
                          <a:rPr lang="en-GB" sz="4400" i="1">
                            <a:solidFill>
                              <a:srgbClr val="253957"/>
                            </a:solidFill>
                            <a:latin typeface="Cambria Math" panose="02040503050406030204" pitchFamily="18" charset="0"/>
                            <a:sym typeface="Arial Narrow"/>
                          </a:rPr>
                          <m:t>𝑖</m:t>
                        </m:r>
                        <m:r>
                          <a:rPr lang="en-GB" sz="4400" i="1">
                            <a:solidFill>
                              <a:srgbClr val="253957"/>
                            </a:solidFill>
                            <a:latin typeface="Cambria Math" panose="02040503050406030204" pitchFamily="18" charset="0"/>
                            <a:sym typeface="Arial Narrow"/>
                          </a:rPr>
                          <m:t>=0</m:t>
                        </m:r>
                      </m:sub>
                      <m:sup>
                        <m:r>
                          <a:rPr lang="en-GB" sz="4400" i="1">
                            <a:solidFill>
                              <a:srgbClr val="253957"/>
                            </a:solidFill>
                            <a:latin typeface="Cambria Math" panose="02040503050406030204" pitchFamily="18" charset="0"/>
                            <a:sym typeface="Arial Narrow"/>
                          </a:rPr>
                          <m:t>𝑘</m:t>
                        </m:r>
                        <m:r>
                          <a:rPr lang="en-GB" sz="4400" i="1">
                            <a:solidFill>
                              <a:srgbClr val="253957"/>
                            </a:solidFill>
                            <a:latin typeface="Cambria Math" panose="02040503050406030204" pitchFamily="18" charset="0"/>
                            <a:sym typeface="Arial Narrow"/>
                          </a:rPr>
                          <m:t>−1</m:t>
                        </m:r>
                      </m:sup>
                      <m:e>
                        <m:r>
                          <a:rPr lang="en-GB" sz="4400" i="1">
                            <a:solidFill>
                              <a:srgbClr val="253957"/>
                            </a:solidFill>
                            <a:latin typeface="Cambria Math" panose="02040503050406030204" pitchFamily="18" charset="0"/>
                            <a:sym typeface="Arial Narrow"/>
                          </a:rPr>
                          <m:t>𝜀</m:t>
                        </m:r>
                      </m:e>
                    </m:nary>
                  </m:oMath>
                </a14:m>
                <a:r>
                  <a:rPr lang="en-GB" sz="4400" baseline="-25000" dirty="0" err="1">
                    <a:solidFill>
                      <a:srgbClr val="253957"/>
                    </a:solidFill>
                    <a:sym typeface="Arial Narrow"/>
                  </a:rPr>
                  <a:t>i</a:t>
                </a:r>
                <a:r>
                  <a:rPr lang="en-GB" sz="4400" dirty="0" err="1">
                    <a:solidFill>
                      <a:srgbClr val="253957"/>
                    </a:solidFill>
                    <a:sym typeface="Arial Narrow"/>
                  </a:rPr>
                  <a:t>u</a:t>
                </a:r>
                <a:r>
                  <a:rPr lang="en-GB" sz="4400" baseline="-25000" dirty="0" err="1">
                    <a:solidFill>
                      <a:srgbClr val="253957"/>
                    </a:solidFill>
                    <a:sym typeface="Arial Narrow"/>
                  </a:rPr>
                  <a:t>i</a:t>
                </a:r>
                <a:r>
                  <a:rPr lang="en-GB" sz="4400" baseline="-25000" dirty="0">
                    <a:solidFill>
                      <a:srgbClr val="253957"/>
                    </a:solidFill>
                    <a:sym typeface="Arial Narrow"/>
                  </a:rPr>
                  <a:t> </a:t>
                </a:r>
                <a:r>
                  <a:rPr lang="ru-RU" sz="4400" baseline="-25000" dirty="0">
                    <a:solidFill>
                      <a:srgbClr val="253957"/>
                    </a:solidFill>
                    <a:sym typeface="Arial Narrow"/>
                  </a:rPr>
                  <a:t> </a:t>
                </a:r>
                <a:r>
                  <a:rPr lang="en-GB" sz="4400" dirty="0">
                    <a:solidFill>
                      <a:srgbClr val="253957"/>
                    </a:solidFill>
                    <a:sym typeface="Arial Narrow"/>
                  </a:rPr>
                  <a:t>≤ </a:t>
                </a:r>
                <a14:m>
                  <m:oMath xmlns:m="http://schemas.openxmlformats.org/officeDocument/2006/math">
                    <m:nary>
                      <m:naryPr>
                        <m:chr m:val="∑"/>
                        <m:limLoc m:val="subSup"/>
                        <m:ctrlPr>
                          <a:rPr lang="ru-RU" sz="4400" i="1">
                            <a:solidFill>
                              <a:srgbClr val="253957"/>
                            </a:solidFill>
                            <a:latin typeface="Cambria Math" panose="02040503050406030204" pitchFamily="18" charset="0"/>
                            <a:sym typeface="Arial Narrow"/>
                          </a:rPr>
                        </m:ctrlPr>
                      </m:naryPr>
                      <m:sub>
                        <m:r>
                          <a:rPr lang="en-GB" sz="4400" i="1">
                            <a:solidFill>
                              <a:srgbClr val="253957"/>
                            </a:solidFill>
                            <a:latin typeface="Cambria Math" panose="02040503050406030204" pitchFamily="18" charset="0"/>
                            <a:sym typeface="Arial Narrow"/>
                          </a:rPr>
                          <m:t>𝑖</m:t>
                        </m:r>
                        <m:r>
                          <a:rPr lang="en-GB" sz="4400" i="1">
                            <a:solidFill>
                              <a:srgbClr val="253957"/>
                            </a:solidFill>
                            <a:latin typeface="Cambria Math" panose="02040503050406030204" pitchFamily="18" charset="0"/>
                            <a:sym typeface="Arial Narrow"/>
                          </a:rPr>
                          <m:t>=0</m:t>
                        </m:r>
                      </m:sub>
                      <m:sup>
                        <m:r>
                          <a:rPr lang="en-GB" sz="4400" i="1">
                            <a:solidFill>
                              <a:srgbClr val="253957"/>
                            </a:solidFill>
                            <a:latin typeface="Cambria Math" panose="02040503050406030204" pitchFamily="18" charset="0"/>
                            <a:sym typeface="Arial Narrow"/>
                          </a:rPr>
                          <m:t>𝑘</m:t>
                        </m:r>
                        <m:r>
                          <a:rPr lang="en-GB" sz="4400" i="1">
                            <a:solidFill>
                              <a:srgbClr val="253957"/>
                            </a:solidFill>
                            <a:latin typeface="Cambria Math" panose="02040503050406030204" pitchFamily="18" charset="0"/>
                            <a:sym typeface="Arial Narrow"/>
                          </a:rPr>
                          <m:t>−1</m:t>
                        </m:r>
                      </m:sup>
                      <m:e>
                        <m:r>
                          <m:rPr>
                            <m:nor/>
                          </m:rPr>
                          <a:rPr lang="en-GB" sz="4400" dirty="0">
                            <a:solidFill>
                              <a:srgbClr val="253957"/>
                            </a:solidFill>
                            <a:sym typeface="Arial Narrow"/>
                          </a:rPr>
                          <m:t>u</m:t>
                        </m:r>
                        <m:r>
                          <m:rPr>
                            <m:nor/>
                          </m:rPr>
                          <a:rPr lang="en-GB" sz="4400" baseline="-25000" dirty="0">
                            <a:solidFill>
                              <a:srgbClr val="253957"/>
                            </a:solidFill>
                            <a:sym typeface="Arial Narrow"/>
                          </a:rPr>
                          <m:t>i</m:t>
                        </m:r>
                      </m:e>
                    </m:nary>
                  </m:oMath>
                </a14:m>
                <a:r>
                  <a:rPr lang="ru-RU" sz="4400" dirty="0">
                    <a:sym typeface="Arial Narrow"/>
                  </a:rPr>
                  <a:t> </a:t>
                </a:r>
                <a:r>
                  <a:rPr lang="en-GB" sz="4400" dirty="0">
                    <a:sym typeface="Arial Narrow"/>
                  </a:rPr>
                  <a:t>&lt; m)</a:t>
                </a:r>
              </a:p>
              <a:p>
                <a:pPr algn="l">
                  <a:spcBef>
                    <a:spcPts val="2800"/>
                  </a:spcBef>
                  <a:buSzPct val="100000"/>
                  <a:defRPr sz="2800">
                    <a:solidFill>
                      <a:srgbClr val="253957"/>
                    </a:solidFill>
                    <a:latin typeface="+mn-lt"/>
                    <a:ea typeface="+mn-ea"/>
                    <a:cs typeface="+mn-cs"/>
                    <a:sym typeface="Arial Narrow"/>
                  </a:defRPr>
                </a:pPr>
                <a:r>
                  <a:rPr lang="ru-RU" sz="4400" dirty="0">
                    <a:sym typeface="Arial Narrow"/>
                  </a:rPr>
                  <a:t>Далее пользователь применяет алгоритм решения задачи о рюкзаке с быстрорастущим набором и находит единственное решение </a:t>
                </a:r>
                <a:r>
                  <a:rPr lang="ru-RU" sz="4400" dirty="0">
                    <a:solidFill>
                      <a:srgbClr val="253957"/>
                    </a:solidFill>
                    <a:sym typeface="Arial Narrow"/>
                  </a:rPr>
                  <a:t>(</a:t>
                </a:r>
                <a:r>
                  <a:rPr lang="en-GB" sz="4400" dirty="0" err="1">
                    <a:solidFill>
                      <a:srgbClr val="253957"/>
                    </a:solidFill>
                    <a:sym typeface="Arial Narrow"/>
                  </a:rPr>
                  <a:t>ε</a:t>
                </a:r>
                <a:r>
                  <a:rPr lang="en-GB" sz="4400" baseline="-25000" dirty="0" err="1">
                    <a:solidFill>
                      <a:srgbClr val="253957"/>
                    </a:solidFill>
                    <a:sym typeface="Arial Narrow"/>
                  </a:rPr>
                  <a:t>k</a:t>
                </a:r>
                <a:r>
                  <a:rPr lang="ru-RU" sz="4400" baseline="-25000" dirty="0">
                    <a:solidFill>
                      <a:srgbClr val="253957"/>
                    </a:solidFill>
                    <a:sym typeface="Arial Narrow"/>
                  </a:rPr>
                  <a:t>-1</a:t>
                </a:r>
                <a:r>
                  <a:rPr lang="en-GB" sz="4400" dirty="0" err="1">
                    <a:solidFill>
                      <a:srgbClr val="253957"/>
                    </a:solidFill>
                    <a:sym typeface="Arial Narrow"/>
                  </a:rPr>
                  <a:t>ε</a:t>
                </a:r>
                <a:r>
                  <a:rPr lang="en-GB" sz="4400" baseline="-25000" dirty="0" err="1">
                    <a:solidFill>
                      <a:srgbClr val="253957"/>
                    </a:solidFill>
                    <a:sym typeface="Arial Narrow"/>
                  </a:rPr>
                  <a:t>k</a:t>
                </a:r>
                <a:r>
                  <a:rPr lang="ru-RU" sz="4400" baseline="-25000" dirty="0">
                    <a:solidFill>
                      <a:srgbClr val="253957"/>
                    </a:solidFill>
                    <a:sym typeface="Arial Narrow"/>
                  </a:rPr>
                  <a:t>-2</a:t>
                </a:r>
                <a:r>
                  <a:rPr lang="ru-RU" sz="4400" dirty="0">
                    <a:solidFill>
                      <a:srgbClr val="253957"/>
                    </a:solidFill>
                    <a:sym typeface="Arial Narrow"/>
                  </a:rPr>
                  <a:t>…</a:t>
                </a:r>
                <a:r>
                  <a:rPr lang="en-GB" sz="4400" dirty="0">
                    <a:solidFill>
                      <a:srgbClr val="253957"/>
                    </a:solidFill>
                    <a:sym typeface="Arial Narrow"/>
                  </a:rPr>
                  <a:t>ε</a:t>
                </a:r>
                <a:r>
                  <a:rPr lang="ru-RU" sz="4400" baseline="-25000" dirty="0">
                    <a:solidFill>
                      <a:srgbClr val="253957"/>
                    </a:solidFill>
                    <a:sym typeface="Arial Narrow"/>
                  </a:rPr>
                  <a:t>1</a:t>
                </a:r>
                <a:r>
                  <a:rPr lang="en-GB" sz="4400" dirty="0">
                    <a:solidFill>
                      <a:srgbClr val="253957"/>
                    </a:solidFill>
                    <a:sym typeface="Arial Narrow"/>
                  </a:rPr>
                  <a:t>ε</a:t>
                </a:r>
                <a:r>
                  <a:rPr lang="ru-RU" sz="4400" baseline="-25000" dirty="0">
                    <a:solidFill>
                      <a:srgbClr val="253957"/>
                    </a:solidFill>
                    <a:sym typeface="Arial Narrow"/>
                  </a:rPr>
                  <a:t>0</a:t>
                </a:r>
                <a:r>
                  <a:rPr lang="ru-RU" sz="4400" dirty="0">
                    <a:solidFill>
                      <a:srgbClr val="253957"/>
                    </a:solidFill>
                    <a:sym typeface="Arial Narrow"/>
                  </a:rPr>
                  <a:t>)</a:t>
                </a:r>
                <a:r>
                  <a:rPr lang="ru-RU" sz="4400" baseline="-25000" dirty="0">
                    <a:solidFill>
                      <a:srgbClr val="253957"/>
                    </a:solidFill>
                    <a:sym typeface="Arial Narrow"/>
                  </a:rPr>
                  <a:t>2</a:t>
                </a:r>
                <a:r>
                  <a:rPr lang="en-GB" sz="4400" dirty="0">
                    <a:solidFill>
                      <a:srgbClr val="253957"/>
                    </a:solidFill>
                    <a:sym typeface="Arial Narrow"/>
                  </a:rPr>
                  <a:t> </a:t>
                </a:r>
                <a:r>
                  <a:rPr lang="ru-RU" sz="4400" dirty="0">
                    <a:solidFill>
                      <a:srgbClr val="253957"/>
                    </a:solidFill>
                    <a:sym typeface="Arial Narrow"/>
                  </a:rPr>
                  <a:t>= </a:t>
                </a:r>
                <a:r>
                  <a:rPr lang="en-GB" sz="4400" dirty="0">
                    <a:solidFill>
                      <a:srgbClr val="253957"/>
                    </a:solidFill>
                    <a:sym typeface="Arial Narrow"/>
                  </a:rPr>
                  <a:t>P </a:t>
                </a:r>
                <a:endParaRPr lang="ru-RU" sz="4400" dirty="0">
                  <a:sym typeface="Arial Narrow"/>
                </a:endParaRPr>
              </a:p>
              <a:p>
                <a:pPr algn="l">
                  <a:spcBef>
                    <a:spcPts val="2800"/>
                  </a:spcBef>
                  <a:buSzPct val="100000"/>
                  <a:defRPr sz="2800">
                    <a:solidFill>
                      <a:srgbClr val="253957"/>
                    </a:solidFill>
                    <a:latin typeface="+mn-lt"/>
                    <a:ea typeface="+mn-ea"/>
                    <a:cs typeface="+mn-cs"/>
                    <a:sym typeface="Arial Narrow"/>
                  </a:defRPr>
                </a:pPr>
                <a:endParaRPr sz="4400" dirty="0"/>
              </a:p>
            </p:txBody>
          </p:sp>
        </mc:Choice>
        <mc:Fallback xmlns="">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CE69329-3F21-4792-BD9C-33C2EA11CEFB}"/>
                  </a:ext>
                </a:extLst>
              </p:cNvPr>
              <p:cNvSpPr txBox="1">
                <a:spLocks noRot="1" noChangeAspect="1" noMove="1" noResize="1" noEditPoints="1" noAdjustHandles="1" noChangeArrowheads="1" noChangeShapeType="1" noTextEdit="1"/>
              </p:cNvSpPr>
              <p:nvPr/>
            </p:nvSpPr>
            <p:spPr>
              <a:xfrm>
                <a:off x="1156373" y="7002020"/>
                <a:ext cx="21523142" cy="5757697"/>
              </a:xfrm>
              <a:prstGeom prst="rect">
                <a:avLst/>
              </a:prstGeom>
              <a:blipFill>
                <a:blip r:embed="rId3"/>
                <a:stretch>
                  <a:fillRect l="-1246" t="-1801" r="-1558"/>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2" name="TextBox 1">
            <a:extLst>
              <a:ext uri="{FF2B5EF4-FFF2-40B4-BE49-F238E27FC236}">
                <a16:creationId xmlns:a16="http://schemas.microsoft.com/office/drawing/2014/main" id="{89E1E78E-7F12-411B-A8A8-94BC6DDD75CE}"/>
              </a:ext>
            </a:extLst>
          </p:cNvPr>
          <p:cNvSpPr txBox="1"/>
          <p:nvPr/>
        </p:nvSpPr>
        <p:spPr>
          <a:xfrm>
            <a:off x="1238910" y="5510436"/>
            <a:ext cx="4655119"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t>Деш</a:t>
            </a:r>
            <a:r>
              <a:rPr kumimoji="0" lang="ru-RU" sz="6000" b="0" i="0" u="none" strike="noStrike" cap="none" spc="0" normalizeH="0" baseline="0" dirty="0">
                <a:ln>
                  <a:noFill/>
                </a:ln>
                <a:solidFill>
                  <a:srgbClr val="000000"/>
                </a:solidFill>
                <a:effectLst/>
                <a:uFillTx/>
                <a:latin typeface="+mj-lt"/>
                <a:ea typeface="+mj-ea"/>
                <a:cs typeface="+mj-cs"/>
                <a:sym typeface="Helvetica Light"/>
              </a:rPr>
              <a:t>ифровка</a:t>
            </a:r>
          </a:p>
        </p:txBody>
      </p:sp>
    </p:spTree>
    <p:extLst>
      <p:ext uri="{BB962C8B-B14F-4D97-AF65-F5344CB8AC3E}">
        <p14:creationId xmlns:p14="http://schemas.microsoft.com/office/powerpoint/2010/main" val="279650990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1465</TotalTime>
  <Words>1392</Words>
  <Application>Microsoft Office PowerPoint</Application>
  <PresentationFormat>Произвольный</PresentationFormat>
  <Paragraphs>106</Paragraphs>
  <Slides>17</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Arial Narrow</vt:lpstr>
      <vt:lpstr>Cambria Math</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Мануйлов Александр Андреевич</cp:lastModifiedBy>
  <cp:revision>45</cp:revision>
  <dcterms:modified xsi:type="dcterms:W3CDTF">2019-11-05T08:19:59Z</dcterms:modified>
</cp:coreProperties>
</file>