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257" r:id="rId3"/>
    <p:sldId id="258" r:id="rId4"/>
    <p:sldId id="259" r:id="rId5"/>
    <p:sldId id="260" r:id="rId6"/>
    <p:sldId id="262" r:id="rId7"/>
    <p:sldId id="265" r:id="rId8"/>
    <p:sldId id="266" r:id="rId9"/>
    <p:sldId id="263" r:id="rId1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aj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32" d="100"/>
          <a:sy n="32" d="100"/>
        </p:scale>
        <p:origin x="724" y="44"/>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8" name="Shape 48"/>
          <p:cNvSpPr>
            <a:spLocks noGrp="1" noRot="1" noChangeAspect="1"/>
          </p:cNvSpPr>
          <p:nvPr>
            <p:ph type="sldImg"/>
          </p:nvPr>
        </p:nvSpPr>
        <p:spPr>
          <a:xfrm>
            <a:off x="1143000" y="685800"/>
            <a:ext cx="4572000" cy="3429000"/>
          </a:xfrm>
          <a:prstGeom prst="rect">
            <a:avLst/>
          </a:prstGeom>
        </p:spPr>
        <p:txBody>
          <a:bodyPr/>
          <a:lstStyle/>
          <a:p>
            <a:endParaRPr/>
          </a:p>
        </p:txBody>
      </p:sp>
      <p:sp>
        <p:nvSpPr>
          <p:cNvPr id="49" name="Shape 4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16621125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Заголовок и подзаголовок">
    <p:spTree>
      <p:nvGrpSpPr>
        <p:cNvPr id="1" name=""/>
        <p:cNvGrpSpPr/>
        <p:nvPr/>
      </p:nvGrpSpPr>
      <p:grpSpPr>
        <a:xfrm>
          <a:off x="0" y="0"/>
          <a:ext cx="0" cy="0"/>
          <a:chOff x="0" y="0"/>
          <a:chExt cx="0" cy="0"/>
        </a:xfrm>
      </p:grpSpPr>
      <p:sp>
        <p:nvSpPr>
          <p:cNvPr id="6" name="Прямоугольник"/>
          <p:cNvSpPr/>
          <p:nvPr/>
        </p:nvSpPr>
        <p:spPr>
          <a:xfrm>
            <a:off x="5230254" y="-37339"/>
            <a:ext cx="19217708" cy="13716001"/>
          </a:xfrm>
          <a:prstGeom prst="rect">
            <a:avLst/>
          </a:prstGeom>
          <a:solidFill>
            <a:srgbClr val="FFFFFF"/>
          </a:solidFill>
          <a:ln w="12700">
            <a:miter lim="400000"/>
          </a:ln>
        </p:spPr>
        <p:txBody>
          <a:bodyPr lIns="71437" tIns="71437" rIns="71437" bIns="71437" anchor="ctr"/>
          <a:lstStyle/>
          <a:p>
            <a:pPr>
              <a:defRPr sz="3200">
                <a:solidFill>
                  <a:srgbClr val="FFFFFF"/>
                </a:solidFill>
              </a:defRPr>
            </a:pPr>
            <a:endParaRPr/>
          </a:p>
        </p:txBody>
      </p:sp>
      <p:sp>
        <p:nvSpPr>
          <p:cNvPr id="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Цитата">
    <p:bg>
      <p:bgPr>
        <a:solidFill>
          <a:srgbClr val="FFFFFF"/>
        </a:solidFill>
        <a:effectLst/>
      </p:bgPr>
    </p:bg>
    <p:spTree>
      <p:nvGrpSpPr>
        <p:cNvPr id="1" name=""/>
        <p:cNvGrpSpPr/>
        <p:nvPr/>
      </p:nvGrpSpPr>
      <p:grpSpPr>
        <a:xfrm>
          <a:off x="0" y="0"/>
          <a:ext cx="0" cy="0"/>
          <a:chOff x="0" y="0"/>
          <a:chExt cx="0" cy="0"/>
        </a:xfrm>
      </p:grpSpPr>
      <p:sp>
        <p:nvSpPr>
          <p:cNvPr id="40" name="–Иван Арсентьев"/>
          <p:cNvSpPr txBox="1">
            <a:spLocks noGrp="1"/>
          </p:cNvSpPr>
          <p:nvPr>
            <p:ph type="body" sz="quarter" idx="13"/>
          </p:nvPr>
        </p:nvSpPr>
        <p:spPr>
          <a:xfrm>
            <a:off x="4833937" y="8947546"/>
            <a:ext cx="14716126" cy="660798"/>
          </a:xfrm>
          <a:prstGeom prst="rect">
            <a:avLst/>
          </a:prstGeom>
        </p:spPr>
        <p:txBody>
          <a:bodyPr anchor="t">
            <a:spAutoFit/>
          </a:bodyPr>
          <a:lstStyle>
            <a:lvl1pPr marL="0" indent="0" algn="ctr">
              <a:spcBef>
                <a:spcPts val="0"/>
              </a:spcBef>
              <a:buSzTx/>
              <a:buNone/>
              <a:defRPr sz="3200">
                <a:latin typeface="Helvetica"/>
                <a:ea typeface="Helvetica"/>
                <a:cs typeface="Helvetica"/>
                <a:sym typeface="Helvetica"/>
              </a:defRPr>
            </a:lvl1pPr>
          </a:lstStyle>
          <a:p>
            <a:r>
              <a:t>–Иван Арсентьев</a:t>
            </a:r>
          </a:p>
        </p:txBody>
      </p:sp>
      <p:sp>
        <p:nvSpPr>
          <p:cNvPr id="41" name="«Место ввода цитаты»."/>
          <p:cNvSpPr txBox="1">
            <a:spLocks noGrp="1"/>
          </p:cNvSpPr>
          <p:nvPr>
            <p:ph type="body" sz="quarter" idx="14"/>
          </p:nvPr>
        </p:nvSpPr>
        <p:spPr>
          <a:xfrm>
            <a:off x="4833937" y="6000353"/>
            <a:ext cx="14716126" cy="965201"/>
          </a:xfrm>
          <a:prstGeom prst="rect">
            <a:avLst/>
          </a:prstGeom>
        </p:spPr>
        <p:txBody>
          <a:bodyPr>
            <a:spAutoFit/>
          </a:bodyPr>
          <a:lstStyle>
            <a:lvl1pPr marL="0" indent="0" algn="ctr">
              <a:spcBef>
                <a:spcPts val="0"/>
              </a:spcBef>
              <a:buSzTx/>
              <a:buNone/>
              <a:defRPr sz="5200"/>
            </a:lvl1pPr>
          </a:lstStyle>
          <a:p>
            <a:r>
              <a:t>«Место ввода цитаты».</a:t>
            </a:r>
          </a:p>
        </p:txBody>
      </p:sp>
      <p:sp>
        <p:nvSpPr>
          <p:cNvPr id="42"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Фото">
    <p:bg>
      <p:bgPr>
        <a:solidFill>
          <a:srgbClr val="FFFFFF"/>
        </a:solidFill>
        <a:effectLst/>
      </p:bgPr>
    </p:bg>
    <p:spTree>
      <p:nvGrpSpPr>
        <p:cNvPr id="1" name=""/>
        <p:cNvGrpSpPr/>
        <p:nvPr/>
      </p:nvGrpSpPr>
      <p:grpSpPr>
        <a:xfrm>
          <a:off x="0" y="0"/>
          <a:ext cx="0" cy="0"/>
          <a:chOff x="0" y="0"/>
          <a:chExt cx="0" cy="0"/>
        </a:xfrm>
      </p:grpSpPr>
      <p:sp>
        <p:nvSpPr>
          <p:cNvPr id="44" name="Изображение"/>
          <p:cNvSpPr>
            <a:spLocks noGrp="1"/>
          </p:cNvSpPr>
          <p:nvPr>
            <p:ph type="pic" idx="13"/>
          </p:nvPr>
        </p:nvSpPr>
        <p:spPr>
          <a:xfrm>
            <a:off x="3048000" y="0"/>
            <a:ext cx="18288000" cy="13716000"/>
          </a:xfrm>
          <a:prstGeom prst="rect">
            <a:avLst/>
          </a:prstGeom>
        </p:spPr>
        <p:txBody>
          <a:bodyPr lIns="91439" tIns="45719" rIns="91439" bIns="45719" anchor="t">
            <a:noAutofit/>
          </a:bodyPr>
          <a:lstStyle/>
          <a:p>
            <a:endParaRPr/>
          </a:p>
        </p:txBody>
      </p:sp>
      <p:sp>
        <p:nvSpPr>
          <p:cNvPr id="4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Пустой">
    <p:bg>
      <p:bgPr>
        <a:solidFill>
          <a:srgbClr val="FFFFFF"/>
        </a:solidFill>
        <a:effectLst/>
      </p:bgPr>
    </p:bg>
    <p:spTree>
      <p:nvGrpSpPr>
        <p:cNvPr id="1" name=""/>
        <p:cNvGrpSpPr/>
        <p:nvPr/>
      </p:nvGrpSpPr>
      <p:grpSpPr>
        <a:xfrm>
          <a:off x="0" y="0"/>
          <a:ext cx="0" cy="0"/>
          <a:chOff x="0" y="0"/>
          <a:chExt cx="0" cy="0"/>
        </a:xfrm>
      </p:grpSpPr>
      <p:sp>
        <p:nvSpPr>
          <p:cNvPr id="4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Фото — горизонтально">
    <p:bg>
      <p:bgPr>
        <a:solidFill>
          <a:srgbClr val="FFFFFF"/>
        </a:solidFill>
        <a:effectLst/>
      </p:bgPr>
    </p:bg>
    <p:spTree>
      <p:nvGrpSpPr>
        <p:cNvPr id="1" name=""/>
        <p:cNvGrpSpPr/>
        <p:nvPr/>
      </p:nvGrpSpPr>
      <p:grpSpPr>
        <a:xfrm>
          <a:off x="0" y="0"/>
          <a:ext cx="0" cy="0"/>
          <a:chOff x="0" y="0"/>
          <a:chExt cx="0" cy="0"/>
        </a:xfrm>
      </p:grpSpPr>
      <p:sp>
        <p:nvSpPr>
          <p:cNvPr id="9" name="Изображение"/>
          <p:cNvSpPr>
            <a:spLocks noGrp="1"/>
          </p:cNvSpPr>
          <p:nvPr>
            <p:ph type="pic" sz="half" idx="13"/>
          </p:nvPr>
        </p:nvSpPr>
        <p:spPr>
          <a:xfrm>
            <a:off x="5307210" y="892968"/>
            <a:ext cx="13751720" cy="8322470"/>
          </a:xfrm>
          <a:prstGeom prst="rect">
            <a:avLst/>
          </a:prstGeom>
        </p:spPr>
        <p:txBody>
          <a:bodyPr lIns="91439" tIns="45719" rIns="91439" bIns="45719" anchor="t">
            <a:noAutofit/>
          </a:bodyPr>
          <a:lstStyle/>
          <a:p>
            <a:endParaRPr/>
          </a:p>
        </p:txBody>
      </p:sp>
      <p:sp>
        <p:nvSpPr>
          <p:cNvPr id="10" name="Текст заголовка"/>
          <p:cNvSpPr txBox="1">
            <a:spLocks noGrp="1"/>
          </p:cNvSpPr>
          <p:nvPr>
            <p:ph type="title"/>
          </p:nvPr>
        </p:nvSpPr>
        <p:spPr>
          <a:xfrm>
            <a:off x="4833937" y="9447609"/>
            <a:ext cx="14716126" cy="2000251"/>
          </a:xfrm>
          <a:prstGeom prst="rect">
            <a:avLst/>
          </a:prstGeom>
        </p:spPr>
        <p:txBody>
          <a:bodyPr anchor="b"/>
          <a:lstStyle/>
          <a:p>
            <a:r>
              <a:t>Текст заголовка</a:t>
            </a:r>
          </a:p>
        </p:txBody>
      </p:sp>
      <p:sp>
        <p:nvSpPr>
          <p:cNvPr id="11" name="Уровень текста 1…"/>
          <p:cNvSpPr txBox="1">
            <a:spLocks noGrp="1"/>
          </p:cNvSpPr>
          <p:nvPr>
            <p:ph type="body" sz="quarter" idx="1"/>
          </p:nvPr>
        </p:nvSpPr>
        <p:spPr>
          <a:xfrm>
            <a:off x="4833937" y="11519296"/>
            <a:ext cx="14716126" cy="1589486"/>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2" name="Номер слайда"/>
          <p:cNvSpPr txBox="1">
            <a:spLocks noGrp="1"/>
          </p:cNvSpPr>
          <p:nvPr>
            <p:ph type="sldNum" sz="quarter" idx="2"/>
          </p:nvPr>
        </p:nvSpPr>
        <p:spPr>
          <a:xfrm>
            <a:off x="11935814" y="13001625"/>
            <a:ext cx="494513" cy="51117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Заголовок — по центру">
    <p:bg>
      <p:bgPr>
        <a:solidFill>
          <a:srgbClr val="FFFFFF"/>
        </a:solidFill>
        <a:effectLst/>
      </p:bgPr>
    </p:bg>
    <p:spTree>
      <p:nvGrpSpPr>
        <p:cNvPr id="1" name=""/>
        <p:cNvGrpSpPr/>
        <p:nvPr/>
      </p:nvGrpSpPr>
      <p:grpSpPr>
        <a:xfrm>
          <a:off x="0" y="0"/>
          <a:ext cx="0" cy="0"/>
          <a:chOff x="0" y="0"/>
          <a:chExt cx="0" cy="0"/>
        </a:xfrm>
      </p:grpSpPr>
      <p:sp>
        <p:nvSpPr>
          <p:cNvPr id="14"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Фото — вертикально">
    <p:bg>
      <p:bgPr>
        <a:solidFill>
          <a:srgbClr val="FFFFFF"/>
        </a:solidFill>
        <a:effectLst/>
      </p:bgPr>
    </p:bg>
    <p:spTree>
      <p:nvGrpSpPr>
        <p:cNvPr id="1" name=""/>
        <p:cNvGrpSpPr/>
        <p:nvPr/>
      </p:nvGrpSpPr>
      <p:grpSpPr>
        <a:xfrm>
          <a:off x="0" y="0"/>
          <a:ext cx="0" cy="0"/>
          <a:chOff x="0" y="0"/>
          <a:chExt cx="0" cy="0"/>
        </a:xfrm>
      </p:grpSpPr>
      <p:sp>
        <p:nvSpPr>
          <p:cNvPr id="16" name="Изображение"/>
          <p:cNvSpPr>
            <a:spLocks noGrp="1"/>
          </p:cNvSpPr>
          <p:nvPr>
            <p:ph type="pic" sz="half" idx="13"/>
          </p:nvPr>
        </p:nvSpPr>
        <p:spPr>
          <a:xfrm>
            <a:off x="12495609" y="892968"/>
            <a:ext cx="7500938" cy="11572876"/>
          </a:xfrm>
          <a:prstGeom prst="rect">
            <a:avLst/>
          </a:prstGeom>
        </p:spPr>
        <p:txBody>
          <a:bodyPr lIns="91439" tIns="45719" rIns="91439" bIns="45719" anchor="t">
            <a:noAutofit/>
          </a:bodyPr>
          <a:lstStyle/>
          <a:p>
            <a:endParaRPr/>
          </a:p>
        </p:txBody>
      </p:sp>
      <p:sp>
        <p:nvSpPr>
          <p:cNvPr id="17" name="Текст заголовка"/>
          <p:cNvSpPr txBox="1">
            <a:spLocks noGrp="1"/>
          </p:cNvSpPr>
          <p:nvPr>
            <p:ph type="title"/>
          </p:nvPr>
        </p:nvSpPr>
        <p:spPr>
          <a:xfrm>
            <a:off x="4387453" y="892968"/>
            <a:ext cx="7500938" cy="5607845"/>
          </a:xfrm>
          <a:prstGeom prst="rect">
            <a:avLst/>
          </a:prstGeom>
        </p:spPr>
        <p:txBody>
          <a:bodyPr anchor="b"/>
          <a:lstStyle>
            <a:lvl1pPr>
              <a:defRPr sz="8400"/>
            </a:lvl1pPr>
          </a:lstStyle>
          <a:p>
            <a:r>
              <a:t>Текст заголовка</a:t>
            </a:r>
          </a:p>
        </p:txBody>
      </p:sp>
      <p:sp>
        <p:nvSpPr>
          <p:cNvPr id="18" name="Уровень текста 1…"/>
          <p:cNvSpPr txBox="1">
            <a:spLocks noGrp="1"/>
          </p:cNvSpPr>
          <p:nvPr>
            <p:ph type="body" sz="quarter" idx="1"/>
          </p:nvPr>
        </p:nvSpPr>
        <p:spPr>
          <a:xfrm>
            <a:off x="4387453" y="6697265"/>
            <a:ext cx="7500938" cy="5768579"/>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9"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Заголовок — вверху">
    <p:spTree>
      <p:nvGrpSpPr>
        <p:cNvPr id="1" name=""/>
        <p:cNvGrpSpPr/>
        <p:nvPr/>
      </p:nvGrpSpPr>
      <p:grpSpPr>
        <a:xfrm>
          <a:off x="0" y="0"/>
          <a:ext cx="0" cy="0"/>
          <a:chOff x="0" y="0"/>
          <a:chExt cx="0" cy="0"/>
        </a:xfrm>
      </p:grpSpPr>
      <p:sp>
        <p:nvSpPr>
          <p:cNvPr id="21"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Заголовок и пункты">
    <p:bg>
      <p:bgPr>
        <a:solidFill>
          <a:srgbClr val="FFFFFF"/>
        </a:solidFill>
        <a:effectLst/>
      </p:bgPr>
    </p:bg>
    <p:spTree>
      <p:nvGrpSpPr>
        <p:cNvPr id="1" name=""/>
        <p:cNvGrpSpPr/>
        <p:nvPr/>
      </p:nvGrpSpPr>
      <p:grpSpPr>
        <a:xfrm>
          <a:off x="0" y="0"/>
          <a:ext cx="0" cy="0"/>
          <a:chOff x="0" y="0"/>
          <a:chExt cx="0" cy="0"/>
        </a:xfrm>
      </p:grpSpPr>
      <p:sp>
        <p:nvSpPr>
          <p:cNvPr id="23" name="Текст заголовка"/>
          <p:cNvSpPr txBox="1">
            <a:spLocks noGrp="1"/>
          </p:cNvSpPr>
          <p:nvPr>
            <p:ph type="title"/>
          </p:nvPr>
        </p:nvSpPr>
        <p:spPr>
          <a:prstGeom prst="rect">
            <a:avLst/>
          </a:prstGeom>
        </p:spPr>
        <p:txBody>
          <a:bodyPr/>
          <a:lstStyle/>
          <a:p>
            <a:r>
              <a:t>Текст заголовка</a:t>
            </a:r>
          </a:p>
        </p:txBody>
      </p:sp>
      <p:sp>
        <p:nvSpPr>
          <p:cNvPr id="24" name="Уровень текста 1…"/>
          <p:cNvSpPr txBox="1">
            <a:spLocks noGrp="1"/>
          </p:cNvSpPr>
          <p:nvPr>
            <p:ph type="body" idx="1"/>
          </p:nvPr>
        </p:nvSpPr>
        <p:spPr>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Заголовок, пункты и фото">
    <p:bg>
      <p:bgPr>
        <a:solidFill>
          <a:srgbClr val="FFFFFF"/>
        </a:solidFill>
        <a:effectLst/>
      </p:bgPr>
    </p:bg>
    <p:spTree>
      <p:nvGrpSpPr>
        <p:cNvPr id="1" name=""/>
        <p:cNvGrpSpPr/>
        <p:nvPr/>
      </p:nvGrpSpPr>
      <p:grpSpPr>
        <a:xfrm>
          <a:off x="0" y="0"/>
          <a:ext cx="0" cy="0"/>
          <a:chOff x="0" y="0"/>
          <a:chExt cx="0" cy="0"/>
        </a:xfrm>
      </p:grpSpPr>
      <p:sp>
        <p:nvSpPr>
          <p:cNvPr id="27" name="Изображение"/>
          <p:cNvSpPr>
            <a:spLocks noGrp="1"/>
          </p:cNvSpPr>
          <p:nvPr>
            <p:ph type="pic" sz="quarter" idx="13"/>
          </p:nvPr>
        </p:nvSpPr>
        <p:spPr>
          <a:xfrm>
            <a:off x="12495609" y="3661171"/>
            <a:ext cx="7500938" cy="8840392"/>
          </a:xfrm>
          <a:prstGeom prst="rect">
            <a:avLst/>
          </a:prstGeom>
        </p:spPr>
        <p:txBody>
          <a:bodyPr lIns="91439" tIns="45719" rIns="91439" bIns="45719" anchor="t">
            <a:noAutofit/>
          </a:bodyPr>
          <a:lstStyle/>
          <a:p>
            <a:endParaRPr/>
          </a:p>
        </p:txBody>
      </p:sp>
      <p:sp>
        <p:nvSpPr>
          <p:cNvPr id="28" name="Текст заголовка"/>
          <p:cNvSpPr txBox="1">
            <a:spLocks noGrp="1"/>
          </p:cNvSpPr>
          <p:nvPr>
            <p:ph type="title"/>
          </p:nvPr>
        </p:nvSpPr>
        <p:spPr>
          <a:prstGeom prst="rect">
            <a:avLst/>
          </a:prstGeom>
        </p:spPr>
        <p:txBody>
          <a:bodyPr/>
          <a:lstStyle/>
          <a:p>
            <a:r>
              <a:t>Текст заголовка</a:t>
            </a:r>
          </a:p>
        </p:txBody>
      </p:sp>
      <p:sp>
        <p:nvSpPr>
          <p:cNvPr id="29" name="Уровень текста 1…"/>
          <p:cNvSpPr txBox="1">
            <a:spLocks noGrp="1"/>
          </p:cNvSpPr>
          <p:nvPr>
            <p:ph type="body" sz="quarter" idx="1"/>
          </p:nvPr>
        </p:nvSpPr>
        <p:spPr>
          <a:xfrm>
            <a:off x="4387453" y="3661171"/>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Пункты">
    <p:bg>
      <p:bgPr>
        <a:solidFill>
          <a:srgbClr val="FFFFFF"/>
        </a:solidFill>
        <a:effectLst/>
      </p:bgPr>
    </p:bg>
    <p:spTree>
      <p:nvGrpSpPr>
        <p:cNvPr id="1" name=""/>
        <p:cNvGrpSpPr/>
        <p:nvPr/>
      </p:nvGrpSpPr>
      <p:grpSpPr>
        <a:xfrm>
          <a:off x="0" y="0"/>
          <a:ext cx="0" cy="0"/>
          <a:chOff x="0" y="0"/>
          <a:chExt cx="0" cy="0"/>
        </a:xfrm>
      </p:grpSpPr>
      <p:sp>
        <p:nvSpPr>
          <p:cNvPr id="32" name="Уровень текста 1…"/>
          <p:cNvSpPr txBox="1">
            <a:spLocks noGrp="1"/>
          </p:cNvSpPr>
          <p:nvPr>
            <p:ph type="body" idx="1"/>
          </p:nvPr>
        </p:nvSpPr>
        <p:spPr>
          <a:xfrm>
            <a:off x="4387453" y="1785937"/>
            <a:ext cx="15609094" cy="10144126"/>
          </a:xfrm>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Фото — 3 шт.">
    <p:bg>
      <p:bgPr>
        <a:solidFill>
          <a:srgbClr val="FFFFFF"/>
        </a:solidFill>
        <a:effectLst/>
      </p:bgPr>
    </p:bg>
    <p:spTree>
      <p:nvGrpSpPr>
        <p:cNvPr id="1" name=""/>
        <p:cNvGrpSpPr/>
        <p:nvPr/>
      </p:nvGrpSpPr>
      <p:grpSpPr>
        <a:xfrm>
          <a:off x="0" y="0"/>
          <a:ext cx="0" cy="0"/>
          <a:chOff x="0" y="0"/>
          <a:chExt cx="0" cy="0"/>
        </a:xfrm>
      </p:grpSpPr>
      <p:sp>
        <p:nvSpPr>
          <p:cNvPr id="35" name="Изображение"/>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36" name="Изображение"/>
          <p:cNvSpPr>
            <a:spLocks noGrp="1"/>
          </p:cNvSpPr>
          <p:nvPr>
            <p:ph type="pic" sz="quarter" idx="14"/>
          </p:nvPr>
        </p:nvSpPr>
        <p:spPr>
          <a:xfrm>
            <a:off x="12504353" y="1250156"/>
            <a:ext cx="7500939" cy="5304235"/>
          </a:xfrm>
          <a:prstGeom prst="rect">
            <a:avLst/>
          </a:prstGeom>
        </p:spPr>
        <p:txBody>
          <a:bodyPr lIns="91439" tIns="45719" rIns="91439" bIns="45719" anchor="t">
            <a:noAutofit/>
          </a:bodyPr>
          <a:lstStyle/>
          <a:p>
            <a:endParaRPr/>
          </a:p>
        </p:txBody>
      </p:sp>
      <p:sp>
        <p:nvSpPr>
          <p:cNvPr id="37" name="Изображение"/>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38"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53957"/>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4387453" y="625078"/>
            <a:ext cx="15609094" cy="30360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t>Текст заголовка</a:t>
            </a:r>
          </a:p>
        </p:txBody>
      </p:sp>
      <p:sp>
        <p:nvSpPr>
          <p:cNvPr id="3" name="Уровень текста 1…"/>
          <p:cNvSpPr txBox="1">
            <a:spLocks noGrp="1"/>
          </p:cNvSpPr>
          <p:nvPr>
            <p:ph type="body" idx="1"/>
          </p:nvPr>
        </p:nvSpPr>
        <p:spPr>
          <a:xfrm>
            <a:off x="4387453" y="3661171"/>
            <a:ext cx="15609094" cy="88403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11935814" y="13010554"/>
            <a:ext cx="494513" cy="511176"/>
          </a:xfrm>
          <a:prstGeom prst="rect">
            <a:avLst/>
          </a:prstGeom>
          <a:ln w="12700">
            <a:miter lim="400000"/>
          </a:ln>
        </p:spPr>
        <p:txBody>
          <a:bodyPr wrap="none" lIns="71437" tIns="71437" rIns="71437" bIns="71437">
            <a:spAutoFit/>
          </a:bodyPr>
          <a:lstStyle>
            <a:lvl1pPr>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1pPr>
      <a:lvl2pPr marL="0" marR="0" indent="228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2pPr>
      <a:lvl3pPr marL="0" marR="0" indent="457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3pPr>
      <a:lvl4pPr marL="0" marR="0" indent="685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4pPr>
      <a:lvl5pPr marL="0" marR="0" indent="9144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5pPr>
      <a:lvl6pPr marL="0" marR="0" indent="11430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6pPr>
      <a:lvl7pPr marL="0" marR="0" indent="1371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7pPr>
      <a:lvl8pPr marL="0" marR="0" indent="1600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8pPr>
      <a:lvl9pPr marL="0" marR="0" indent="1828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9pPr>
    </p:titleStyle>
    <p:bodyStyle>
      <a:lvl1pPr marL="617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1pPr>
      <a:lvl2pPr marL="1061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2pPr>
      <a:lvl3pPr marL="1506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3pPr>
      <a:lvl4pPr marL="1950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4pPr>
      <a:lvl5pPr marL="2395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5pPr>
      <a:lvl6pPr marL="2839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6pPr>
      <a:lvl7pPr marL="3284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7pPr>
      <a:lvl8pPr marL="3728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8pPr>
      <a:lvl9pPr marL="4173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9pPr>
    </p:bodyStyle>
    <p:otherStyle>
      <a:lvl1pPr marL="0" marR="0" indent="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asiv.com/vk" TargetMode="Externa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Линия"/>
          <p:cNvSpPr/>
          <p:nvPr/>
        </p:nvSpPr>
        <p:spPr>
          <a:xfrm flipV="1">
            <a:off x="10370343" y="1604166"/>
            <a:ext cx="1" cy="2777349"/>
          </a:xfrm>
          <a:prstGeom prst="line">
            <a:avLst/>
          </a:prstGeom>
          <a:ln w="12700">
            <a:solidFill>
              <a:srgbClr val="FFFFFF"/>
            </a:solidFill>
            <a:miter lim="400000"/>
          </a:ln>
        </p:spPr>
        <p:txBody>
          <a:bodyPr lIns="71437" tIns="71437" rIns="71437" bIns="71437" anchor="ctr"/>
          <a:lstStyle/>
          <a:p>
            <a:pPr>
              <a:defRPr sz="3200"/>
            </a:pPr>
            <a:endParaRPr/>
          </a:p>
        </p:txBody>
      </p:sp>
      <p:sp>
        <p:nvSpPr>
          <p:cNvPr id="52" name="Очень крутой…"/>
          <p:cNvSpPr txBox="1"/>
          <p:nvPr/>
        </p:nvSpPr>
        <p:spPr>
          <a:xfrm>
            <a:off x="7116914" y="3934663"/>
            <a:ext cx="9443425" cy="41560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p>
            <a:pPr>
              <a:defRPr sz="7000" b="1" cap="all">
                <a:solidFill>
                  <a:srgbClr val="253957"/>
                </a:solidFill>
                <a:latin typeface="+mn-lt"/>
                <a:ea typeface="+mn-ea"/>
                <a:cs typeface="+mn-cs"/>
                <a:sym typeface="Arial Narrow"/>
              </a:defRPr>
            </a:pPr>
            <a:r>
              <a:rPr lang="ru-RU" sz="5400" dirty="0"/>
              <a:t>Курсовая работа </a:t>
            </a:r>
            <a:r>
              <a:rPr lang="ru-RU" sz="5400" b="1" cap="all" dirty="0">
                <a:sym typeface="Arial Narrow"/>
              </a:rPr>
              <a:t>РАЗРАБОТКА ПРОГРАММНОГО ПРОДУКТА ДЛЯ ВИЗУАЛИЗАЦИИ ГРАФА ДРУЗЕЙ СОЦИАЛЬНОЙ СЕТИ "ВКОНТАКТЕ"</a:t>
            </a:r>
            <a:endParaRPr sz="5400" dirty="0"/>
          </a:p>
        </p:txBody>
      </p:sp>
      <p:sp>
        <p:nvSpPr>
          <p:cNvPr id="53" name="Очень крутой подзаголовок презентации"/>
          <p:cNvSpPr txBox="1"/>
          <p:nvPr/>
        </p:nvSpPr>
        <p:spPr>
          <a:xfrm>
            <a:off x="14424248" y="7913590"/>
            <a:ext cx="9443424" cy="41560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lvl1pPr algn="l">
              <a:defRPr sz="4200">
                <a:solidFill>
                  <a:srgbClr val="253957"/>
                </a:solidFill>
                <a:latin typeface="+mn-lt"/>
                <a:ea typeface="+mn-ea"/>
                <a:cs typeface="+mn-cs"/>
                <a:sym typeface="Arial Narrow"/>
              </a:defRPr>
            </a:lvl1pPr>
          </a:lstStyle>
          <a:p>
            <a:pPr algn="r"/>
            <a:r>
              <a:rPr lang="ru-RU" dirty="0"/>
              <a:t>Выполнил студент группы БПИ-185</a:t>
            </a:r>
          </a:p>
          <a:p>
            <a:pPr algn="r"/>
            <a:r>
              <a:rPr lang="ru-RU" dirty="0"/>
              <a:t>Мануйлов А.А.</a:t>
            </a:r>
          </a:p>
          <a:p>
            <a:pPr algn="r"/>
            <a:r>
              <a:rPr lang="ru-RU" dirty="0"/>
              <a:t>Научный руководитель:</a:t>
            </a:r>
          </a:p>
          <a:p>
            <a:pPr algn="r"/>
            <a:r>
              <a:rPr lang="ru-RU" dirty="0"/>
              <a:t>преподаватель департамента программной инженерии </a:t>
            </a:r>
          </a:p>
          <a:p>
            <a:pPr algn="r"/>
            <a:r>
              <a:rPr lang="ru-RU" dirty="0" err="1"/>
              <a:t>Чуйкин</a:t>
            </a:r>
            <a:r>
              <a:rPr lang="ru-RU" dirty="0"/>
              <a:t> Н.К.</a:t>
            </a:r>
            <a:endParaRPr dirty="0"/>
          </a:p>
        </p:txBody>
      </p:sp>
      <p:sp>
        <p:nvSpPr>
          <p:cNvPr id="54" name="Название подразделения,  лаборатории, факультета и т.д."/>
          <p:cNvSpPr txBox="1"/>
          <p:nvPr/>
        </p:nvSpPr>
        <p:spPr>
          <a:xfrm>
            <a:off x="7116915" y="1524282"/>
            <a:ext cx="9443423" cy="14369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p>
            <a:pPr algn="l">
              <a:defRPr sz="4200">
                <a:solidFill>
                  <a:srgbClr val="253957"/>
                </a:solidFill>
                <a:latin typeface="+mn-lt"/>
                <a:ea typeface="+mn-ea"/>
                <a:cs typeface="+mn-cs"/>
                <a:sym typeface="Arial Narrow"/>
              </a:defRPr>
            </a:pPr>
            <a:r>
              <a:rPr lang="ru-RU" dirty="0"/>
              <a:t>Факультет компьютерных наук, департамент программной инженерии</a:t>
            </a:r>
            <a:endParaRPr dirty="0"/>
          </a:p>
        </p:txBody>
      </p:sp>
      <p:sp>
        <p:nvSpPr>
          <p:cNvPr id="55" name="Москва, 2017"/>
          <p:cNvSpPr txBox="1"/>
          <p:nvPr/>
        </p:nvSpPr>
        <p:spPr>
          <a:xfrm>
            <a:off x="7116915" y="11892516"/>
            <a:ext cx="9443424" cy="5751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l" defTabSz="642937">
              <a:defRPr sz="2800">
                <a:solidFill>
                  <a:srgbClr val="253957"/>
                </a:solidFill>
                <a:latin typeface="+mn-lt"/>
                <a:ea typeface="+mn-ea"/>
                <a:cs typeface="+mn-cs"/>
                <a:sym typeface="Arial Narrow"/>
              </a:defRPr>
            </a:lvl1pPr>
          </a:lstStyle>
          <a:p>
            <a:r>
              <a:rPr dirty="0" err="1"/>
              <a:t>Москва</a:t>
            </a:r>
            <a:r>
              <a:rPr dirty="0"/>
              <a:t>, 201</a:t>
            </a:r>
            <a:r>
              <a:rPr lang="ru-RU" dirty="0"/>
              <a:t>9</a:t>
            </a:r>
            <a:endParaRPr dirty="0"/>
          </a:p>
        </p:txBody>
      </p:sp>
      <p:pic>
        <p:nvPicPr>
          <p:cNvPr id="56" name="Изображение" descr="Изображение"/>
          <p:cNvPicPr>
            <a:picLocks noChangeAspect="1"/>
          </p:cNvPicPr>
          <p:nvPr/>
        </p:nvPicPr>
        <p:blipFill>
          <a:blip r:embed="rId2">
            <a:extLst/>
          </a:blip>
          <a:stretch>
            <a:fillRect/>
          </a:stretch>
        </p:blipFill>
        <p:spPr>
          <a:xfrm>
            <a:off x="1221970" y="1330739"/>
            <a:ext cx="2736119" cy="2645547"/>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9" y="2972787"/>
            <a:ext cx="16073440" cy="15089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Описание предметной области</a:t>
            </a:r>
            <a:endParaRPr dirty="0"/>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5705872"/>
            <a:ext cx="21506374" cy="48426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2800">
                <a:solidFill>
                  <a:srgbClr val="253957"/>
                </a:solidFill>
                <a:latin typeface="+mn-lt"/>
                <a:ea typeface="+mn-ea"/>
                <a:cs typeface="+mn-cs"/>
                <a:sym typeface="Arial Narrow"/>
              </a:defRPr>
            </a:pPr>
            <a:r>
              <a:rPr lang="ru-RU" sz="3200" dirty="0"/>
              <a:t>Предметной областью данной курсовой работы является анализ окружения пользователя в социальной сети «ВКонтакте», в частности анализ кластерного разделения друзей и взаимодействие между кластерами, демонстрация работы силового алгоритма. Обучение взаимодействия с </a:t>
            </a:r>
            <a:r>
              <a:rPr lang="en-US" sz="3200" dirty="0"/>
              <a:t>API </a:t>
            </a:r>
            <a:r>
              <a:rPr lang="ru-RU" sz="3200" dirty="0"/>
              <a:t>«ВКонтакте», и разработка десктопного приложения.</a:t>
            </a:r>
            <a:endParaRPr sz="3200" dirty="0"/>
          </a:p>
          <a:p>
            <a:pPr algn="l">
              <a:spcBef>
                <a:spcPts val="2800"/>
              </a:spcBef>
              <a:defRPr sz="2800">
                <a:solidFill>
                  <a:srgbClr val="253957"/>
                </a:solidFill>
                <a:latin typeface="+mn-lt"/>
                <a:ea typeface="+mn-ea"/>
                <a:cs typeface="+mn-cs"/>
                <a:sym typeface="Arial Narrow"/>
              </a:defRPr>
            </a:pPr>
            <a:endParaRPr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компьютерных наук</a:t>
            </a:r>
            <a:endParaRPr dirty="0"/>
          </a:p>
        </p:txBody>
      </p:sp>
      <p:pic>
        <p:nvPicPr>
          <p:cNvPr id="63"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Очень крутой заголовок…"/>
          <p:cNvSpPr txBox="1"/>
          <p:nvPr/>
        </p:nvSpPr>
        <p:spPr>
          <a:xfrm>
            <a:off x="1115664" y="2972786"/>
            <a:ext cx="21506374"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Цель и задачи работы</a:t>
            </a:r>
            <a:endParaRPr dirty="0"/>
          </a:p>
        </p:txBody>
      </p:sp>
      <p:sp>
        <p:nvSpPr>
          <p:cNvPr id="67" name="Заголовок основного текста"/>
          <p:cNvSpPr txBox="1"/>
          <p:nvPr/>
        </p:nvSpPr>
        <p:spPr>
          <a:xfrm>
            <a:off x="1107280" y="4154957"/>
            <a:ext cx="16073439" cy="13249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ru-RU" dirty="0"/>
              <a:t>Цель:</a:t>
            </a:r>
            <a:endParaRPr dirty="0"/>
          </a:p>
        </p:txBody>
      </p:sp>
      <p:sp>
        <p:nvSpPr>
          <p:cNvPr id="68"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69"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компьютерных наук</a:t>
            </a:r>
          </a:p>
        </p:txBody>
      </p:sp>
      <p:pic>
        <p:nvPicPr>
          <p:cNvPr id="70"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4" name="TextBox 3">
            <a:extLst>
              <a:ext uri="{FF2B5EF4-FFF2-40B4-BE49-F238E27FC236}">
                <a16:creationId xmlns:a16="http://schemas.microsoft.com/office/drawing/2014/main" id="{750B23C8-0053-4348-97CF-4D489DC251CE}"/>
              </a:ext>
            </a:extLst>
          </p:cNvPr>
          <p:cNvSpPr txBox="1"/>
          <p:nvPr/>
        </p:nvSpPr>
        <p:spPr>
          <a:xfrm>
            <a:off x="1226606" y="5666833"/>
            <a:ext cx="21982618" cy="18062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kumimoji="0" lang="ru-RU" sz="3600" b="0" i="0" u="none" strike="noStrike" cap="none" spc="0" normalizeH="0" baseline="0" dirty="0">
                <a:ln>
                  <a:noFill/>
                </a:ln>
                <a:solidFill>
                  <a:srgbClr val="000000"/>
                </a:solidFill>
                <a:effectLst/>
                <a:uFillTx/>
                <a:latin typeface="+mj-lt"/>
                <a:ea typeface="+mj-ea"/>
                <a:cs typeface="+mj-cs"/>
                <a:sym typeface="Helvetica Light"/>
              </a:rPr>
              <a:t>Целью курсовой работы является создание приложения, </a:t>
            </a:r>
            <a:r>
              <a:rPr lang="ru-RU" sz="3600" dirty="0"/>
              <a:t>строящего </a:t>
            </a:r>
            <a:r>
              <a:rPr lang="ru-RU" sz="3600" dirty="0" err="1"/>
              <a:t>кластеризованный</a:t>
            </a:r>
            <a:r>
              <a:rPr lang="ru-RU" sz="3600" dirty="0"/>
              <a:t> граф друзей с доступной информацией о пользователе-друге-вершине.</a:t>
            </a:r>
          </a:p>
          <a:p>
            <a:pPr marL="0" marR="0" indent="0" algn="l" defTabSz="821531" rtl="0" fontAlgn="auto" latinLnBrk="0" hangingPunct="0">
              <a:lnSpc>
                <a:spcPct val="100000"/>
              </a:lnSpc>
              <a:spcBef>
                <a:spcPts val="0"/>
              </a:spcBef>
              <a:spcAft>
                <a:spcPts val="0"/>
              </a:spcAft>
              <a:buClrTx/>
              <a:buSzTx/>
              <a:buFontTx/>
              <a:buNone/>
              <a:tabLst/>
            </a:pPr>
            <a:endParaRPr kumimoji="0" lang="ru-RU" sz="3600" b="0" i="0" u="none" strike="noStrike" cap="none" spc="0" normalizeH="0" baseline="0" dirty="0">
              <a:ln>
                <a:noFill/>
              </a:ln>
              <a:solidFill>
                <a:srgbClr val="000000"/>
              </a:solidFill>
              <a:effectLst/>
              <a:uFillTx/>
              <a:latin typeface="+mj-lt"/>
              <a:ea typeface="+mj-ea"/>
              <a:cs typeface="+mj-cs"/>
              <a:sym typeface="Helvetica Light"/>
            </a:endParaRPr>
          </a:p>
        </p:txBody>
      </p:sp>
      <p:sp>
        <p:nvSpPr>
          <p:cNvPr id="11" name="Заголовок основного текста">
            <a:extLst>
              <a:ext uri="{FF2B5EF4-FFF2-40B4-BE49-F238E27FC236}">
                <a16:creationId xmlns:a16="http://schemas.microsoft.com/office/drawing/2014/main" id="{2A338663-C53B-49B4-80ED-BC5F2ACC2D87}"/>
              </a:ext>
            </a:extLst>
          </p:cNvPr>
          <p:cNvSpPr txBox="1"/>
          <p:nvPr/>
        </p:nvSpPr>
        <p:spPr>
          <a:xfrm>
            <a:off x="1107280" y="7413340"/>
            <a:ext cx="16073439" cy="13249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ru-RU" dirty="0"/>
              <a:t>Задачи:</a:t>
            </a:r>
            <a:endParaRPr dirty="0"/>
          </a:p>
        </p:txBody>
      </p:sp>
      <p:sp>
        <p:nvSpPr>
          <p:cNvPr id="12" name="TextBox 11">
            <a:extLst>
              <a:ext uri="{FF2B5EF4-FFF2-40B4-BE49-F238E27FC236}">
                <a16:creationId xmlns:a16="http://schemas.microsoft.com/office/drawing/2014/main" id="{EB5B49FD-F89C-431F-8058-0A8202EC74B0}"/>
              </a:ext>
            </a:extLst>
          </p:cNvPr>
          <p:cNvSpPr txBox="1"/>
          <p:nvPr/>
        </p:nvSpPr>
        <p:spPr>
          <a:xfrm>
            <a:off x="1107280" y="8732087"/>
            <a:ext cx="21982618" cy="40222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742950" indent="-742950" algn="l">
              <a:buFont typeface="+mj-lt"/>
              <a:buAutoNum type="arabicPeriod"/>
            </a:pPr>
            <a:r>
              <a:rPr lang="ru-RU" sz="3600" dirty="0"/>
              <a:t>Реализовать алгоритм кластеризации графа</a:t>
            </a:r>
            <a:r>
              <a:rPr lang="en-US" sz="3600" dirty="0"/>
              <a:t>;</a:t>
            </a:r>
            <a:endParaRPr lang="ru-RU" sz="3600" dirty="0"/>
          </a:p>
          <a:p>
            <a:pPr marL="742950" indent="-742950" algn="l">
              <a:buFont typeface="+mj-lt"/>
              <a:buAutoNum type="arabicPeriod"/>
            </a:pPr>
            <a:r>
              <a:rPr lang="ru-RU" sz="3600" dirty="0"/>
              <a:t>Реализовать силовой алгоритм размещения графа на плоскости</a:t>
            </a:r>
            <a:r>
              <a:rPr lang="en-US" sz="3600" dirty="0"/>
              <a:t>;</a:t>
            </a:r>
          </a:p>
          <a:p>
            <a:pPr marL="742950" indent="-742950" algn="l">
              <a:buFont typeface="+mj-lt"/>
              <a:buAutoNum type="arabicPeriod"/>
            </a:pPr>
            <a:r>
              <a:rPr lang="ru-RU" sz="3600" dirty="0"/>
              <a:t>Сделать возможность авторизации пользователя в приложении через авторизацию «ВКонтакте»;</a:t>
            </a:r>
          </a:p>
          <a:p>
            <a:pPr marL="742950" indent="-742950" algn="l">
              <a:buFont typeface="+mj-lt"/>
              <a:buAutoNum type="arabicPeriod"/>
            </a:pPr>
            <a:r>
              <a:rPr lang="ru-RU" sz="3600" dirty="0"/>
              <a:t>Наладить необходимое взаимодействие с </a:t>
            </a:r>
            <a:r>
              <a:rPr lang="en-US" sz="3600" dirty="0"/>
              <a:t>API</a:t>
            </a:r>
            <a:r>
              <a:rPr lang="ru-RU" sz="3600" dirty="0"/>
              <a:t> «ВКонтакте»;</a:t>
            </a:r>
          </a:p>
          <a:p>
            <a:pPr marL="742950" indent="-742950" algn="l">
              <a:buFont typeface="+mj-lt"/>
              <a:buAutoNum type="arabicPeriod"/>
            </a:pPr>
            <a:r>
              <a:rPr lang="ru-RU" sz="3600" dirty="0"/>
              <a:t>Реализовать отрисовку графа, его перемещение и масштабирование;</a:t>
            </a:r>
          </a:p>
          <a:p>
            <a:pPr marL="742950" indent="-742950" algn="l">
              <a:buFont typeface="+mj-lt"/>
              <a:buAutoNum type="arabicPeriod"/>
            </a:pPr>
            <a:r>
              <a:rPr lang="ru-RU" sz="3600" dirty="0"/>
              <a:t>Дать пользователю возможность выбрать вершину на графе для получения информации о ней;</a:t>
            </a:r>
          </a:p>
          <a:p>
            <a:pPr marL="742950" indent="-742950" algn="l">
              <a:buFont typeface="+mj-lt"/>
              <a:buAutoNum type="arabicPeriod"/>
            </a:pPr>
            <a:r>
              <a:rPr lang="ru-RU" sz="3600" dirty="0"/>
              <a:t>Сделать возможность сохранения изображения графа;</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107280" y="5900531"/>
            <a:ext cx="21523142" cy="48426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spcBef>
                <a:spcPts val="2800"/>
              </a:spcBef>
              <a:buSzPct val="100000"/>
              <a:defRPr sz="2800">
                <a:solidFill>
                  <a:srgbClr val="253957"/>
                </a:solidFill>
                <a:latin typeface="+mn-lt"/>
                <a:ea typeface="+mn-ea"/>
                <a:cs typeface="+mn-cs"/>
                <a:sym typeface="Arial Narrow"/>
              </a:defRPr>
            </a:pPr>
            <a:r>
              <a:rPr lang="ru-RU" sz="3200" dirty="0"/>
              <a:t>В ходе разработки программы был обнаружен веб проект</a:t>
            </a:r>
          </a:p>
          <a:p>
            <a:pPr algn="l">
              <a:spcBef>
                <a:spcPts val="2800"/>
              </a:spcBef>
              <a:buSzPct val="100000"/>
              <a:defRPr sz="2800">
                <a:solidFill>
                  <a:srgbClr val="253957"/>
                </a:solidFill>
                <a:latin typeface="+mn-lt"/>
                <a:ea typeface="+mn-ea"/>
                <a:cs typeface="+mn-cs"/>
                <a:sym typeface="Arial Narrow"/>
              </a:defRPr>
            </a:pPr>
            <a:r>
              <a:rPr lang="ru-RU" sz="3200" dirty="0"/>
              <a:t> </a:t>
            </a:r>
            <a:r>
              <a:rPr lang="en-US" sz="3200" dirty="0">
                <a:hlinkClick r:id="rId2"/>
              </a:rPr>
              <a:t>https://www.yasiv.com/vk</a:t>
            </a:r>
            <a:r>
              <a:rPr lang="ru-RU" sz="3200" dirty="0"/>
              <a:t> Автор </a:t>
            </a:r>
            <a:r>
              <a:rPr lang="en-US" sz="3200" dirty="0">
                <a:sym typeface="Arial Narrow"/>
              </a:rPr>
              <a:t>Andrei </a:t>
            </a:r>
            <a:r>
              <a:rPr lang="en-US" sz="3200" dirty="0" err="1">
                <a:sym typeface="Arial Narrow"/>
              </a:rPr>
              <a:t>Kashcha</a:t>
            </a:r>
            <a:r>
              <a:rPr lang="ru-RU" sz="3200" dirty="0">
                <a:sym typeface="Arial Narrow"/>
              </a:rPr>
              <a:t>, год разработки 2012.</a:t>
            </a:r>
          </a:p>
          <a:p>
            <a:pPr algn="l">
              <a:spcBef>
                <a:spcPts val="2800"/>
              </a:spcBef>
              <a:buSzPct val="100000"/>
              <a:defRPr sz="2800">
                <a:solidFill>
                  <a:srgbClr val="253957"/>
                </a:solidFill>
                <a:latin typeface="+mn-lt"/>
                <a:ea typeface="+mn-ea"/>
                <a:cs typeface="+mn-cs"/>
                <a:sym typeface="Arial Narrow"/>
              </a:defRPr>
            </a:pPr>
            <a:endParaRPr dirty="0"/>
          </a:p>
        </p:txBody>
      </p:sp>
      <p:sp>
        <p:nvSpPr>
          <p:cNvPr id="73" name="Очень крутой заголовок…"/>
          <p:cNvSpPr txBox="1"/>
          <p:nvPr/>
        </p:nvSpPr>
        <p:spPr>
          <a:xfrm>
            <a:off x="1115664" y="2972787"/>
            <a:ext cx="21506374" cy="17249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Анализ существующих решений</a:t>
            </a:r>
            <a:endParaRPr dirty="0"/>
          </a:p>
        </p:txBody>
      </p:sp>
      <p:sp>
        <p:nvSpPr>
          <p:cNvPr id="74" name="Заголовок основного текста"/>
          <p:cNvSpPr txBox="1"/>
          <p:nvPr/>
        </p:nvSpPr>
        <p:spPr>
          <a:xfrm>
            <a:off x="1178075" y="4035289"/>
            <a:ext cx="20927434" cy="13249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en-US" dirty="0" err="1"/>
              <a:t>Yasiv</a:t>
            </a:r>
            <a:endParaRPr dirty="0"/>
          </a:p>
        </p:txBody>
      </p:sp>
      <p:sp>
        <p:nvSpPr>
          <p:cNvPr id="75"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76"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компьютерных наук</a:t>
            </a:r>
          </a:p>
        </p:txBody>
      </p:sp>
      <p:pic>
        <p:nvPicPr>
          <p:cNvPr id="77" name="Изображение" descr="Изображение"/>
          <p:cNvPicPr>
            <a:picLocks noChangeAspect="1"/>
          </p:cNvPicPr>
          <p:nvPr/>
        </p:nvPicPr>
        <p:blipFill>
          <a:blip r:embed="rId3">
            <a:extLst/>
          </a:blip>
          <a:stretch>
            <a:fillRect/>
          </a:stretch>
        </p:blipFill>
        <p:spPr>
          <a:xfrm>
            <a:off x="1226606" y="586180"/>
            <a:ext cx="1199579" cy="1199579"/>
          </a:xfrm>
          <a:prstGeom prst="rect">
            <a:avLst/>
          </a:prstGeom>
          <a:ln w="12700">
            <a:miter lim="400000"/>
          </a:ln>
        </p:spPr>
      </p:pic>
      <p:pic>
        <p:nvPicPr>
          <p:cNvPr id="8" name="Рисунок 7">
            <a:extLst>
              <a:ext uri="{FF2B5EF4-FFF2-40B4-BE49-F238E27FC236}">
                <a16:creationId xmlns:a16="http://schemas.microsoft.com/office/drawing/2014/main" id="{DCFD5322-D0AA-44F6-AB75-2D29085B8306}"/>
              </a:ext>
            </a:extLst>
          </p:cNvPr>
          <p:cNvPicPr>
            <a:picLocks noChangeAspect="1"/>
          </p:cNvPicPr>
          <p:nvPr/>
        </p:nvPicPr>
        <p:blipFill>
          <a:blip r:embed="rId4"/>
          <a:stretch>
            <a:fillRect/>
          </a:stretch>
        </p:blipFill>
        <p:spPr>
          <a:xfrm>
            <a:off x="12192000" y="4069772"/>
            <a:ext cx="11953328" cy="9269928"/>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Очень крутой заголовок…"/>
          <p:cNvSpPr txBox="1"/>
          <p:nvPr/>
        </p:nvSpPr>
        <p:spPr>
          <a:xfrm>
            <a:off x="1107280" y="2524598"/>
            <a:ext cx="21506374" cy="16691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Выбор алгоритма кластеризации </a:t>
            </a:r>
            <a:r>
              <a:rPr lang="en-US" dirty="0"/>
              <a:t>LPA</a:t>
            </a:r>
            <a:endParaRPr dirty="0"/>
          </a:p>
        </p:txBody>
      </p:sp>
      <p:sp>
        <p:nvSpPr>
          <p:cNvPr id="81" name="Заголовок основного текста"/>
          <p:cNvSpPr txBox="1"/>
          <p:nvPr/>
        </p:nvSpPr>
        <p:spPr>
          <a:xfrm>
            <a:off x="1107280" y="4001118"/>
            <a:ext cx="16073439" cy="1087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lvl1pPr algn="l">
              <a:defRPr sz="4200" b="1">
                <a:solidFill>
                  <a:srgbClr val="253957"/>
                </a:solidFill>
                <a:latin typeface="+mn-lt"/>
                <a:ea typeface="+mn-ea"/>
                <a:cs typeface="+mn-cs"/>
                <a:sym typeface="Arial Narrow"/>
              </a:defRPr>
            </a:lvl1pPr>
          </a:lstStyle>
          <a:p>
            <a:r>
              <a:rPr lang="en-US" b="0" dirty="0"/>
              <a:t>Label Propagation Algorithm</a:t>
            </a:r>
          </a:p>
          <a:p>
            <a:endParaRPr dirty="0"/>
          </a:p>
        </p:txBody>
      </p:sp>
      <p:sp>
        <p:nvSpPr>
          <p:cNvPr id="82" name="Линия"/>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83"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компьютерных наук</a:t>
            </a:r>
          </a:p>
        </p:txBody>
      </p:sp>
      <p:pic>
        <p:nvPicPr>
          <p:cNvPr id="84" name="Изображение" descr="Изображение"/>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sp>
        <p:nvSpPr>
          <p:cNvPr id="2" name="TextBox 1">
            <a:extLst>
              <a:ext uri="{FF2B5EF4-FFF2-40B4-BE49-F238E27FC236}">
                <a16:creationId xmlns:a16="http://schemas.microsoft.com/office/drawing/2014/main" id="{B6274593-E996-4650-9516-98BF57103528}"/>
              </a:ext>
            </a:extLst>
          </p:cNvPr>
          <p:cNvSpPr txBox="1"/>
          <p:nvPr/>
        </p:nvSpPr>
        <p:spPr>
          <a:xfrm>
            <a:off x="1534816" y="6900718"/>
            <a:ext cx="22152175"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ru-RU" sz="4400" dirty="0">
                <a:latin typeface="+mn-lt"/>
              </a:rPr>
              <a:t>Вычислительная сложность: O(|V| ∗ </a:t>
            </a:r>
            <a:r>
              <a:rPr lang="ru-RU" sz="4400" dirty="0" err="1">
                <a:latin typeface="+mn-lt"/>
              </a:rPr>
              <a:t>max</a:t>
            </a:r>
            <a:r>
              <a:rPr lang="ru-RU" sz="4400" dirty="0">
                <a:latin typeface="+mn-lt"/>
              </a:rPr>
              <a:t> </a:t>
            </a:r>
            <a:r>
              <a:rPr lang="ru-RU" sz="4400" dirty="0" err="1">
                <a:latin typeface="+mn-lt"/>
              </a:rPr>
              <a:t>di</a:t>
            </a:r>
            <a:r>
              <a:rPr lang="ru-RU" sz="4400" dirty="0">
                <a:latin typeface="+mn-lt"/>
              </a:rPr>
              <a:t>), где </a:t>
            </a:r>
            <a:r>
              <a:rPr lang="ru-RU" sz="4400" dirty="0" err="1">
                <a:latin typeface="+mn-lt"/>
              </a:rPr>
              <a:t>di</a:t>
            </a:r>
            <a:r>
              <a:rPr lang="ru-RU" sz="4400" dirty="0">
                <a:latin typeface="+mn-lt"/>
              </a:rPr>
              <a:t> — мощность вершины</a:t>
            </a:r>
            <a:endParaRPr kumimoji="0" lang="ru-RU" sz="4400" b="0" i="0" u="none" strike="noStrike" cap="none" spc="0" normalizeH="0" baseline="0" dirty="0">
              <a:ln>
                <a:noFill/>
              </a:ln>
              <a:solidFill>
                <a:srgbClr val="000000"/>
              </a:solidFill>
              <a:effectLst/>
              <a:uFillTx/>
              <a:latin typeface="+mn-lt"/>
              <a:ea typeface="+mj-ea"/>
              <a:cs typeface="+mj-cs"/>
              <a:sym typeface="Helvetica Light"/>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7AFDCB4E-D9D4-4580-B746-8E47F1915394}"/>
              </a:ext>
            </a:extLst>
          </p:cNvPr>
          <p:cNvSpPr txBox="1"/>
          <p:nvPr/>
        </p:nvSpPr>
        <p:spPr>
          <a:xfrm>
            <a:off x="1226606" y="4625753"/>
            <a:ext cx="21506375" cy="48426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spcBef>
                <a:spcPts val="2800"/>
              </a:spcBef>
              <a:buSzPct val="100000"/>
              <a:defRPr sz="2800">
                <a:solidFill>
                  <a:srgbClr val="253957"/>
                </a:solidFill>
                <a:latin typeface="+mn-lt"/>
                <a:ea typeface="+mn-ea"/>
                <a:cs typeface="+mn-cs"/>
                <a:sym typeface="Arial Narrow"/>
              </a:defRPr>
            </a:pPr>
            <a:endParaRPr dirty="0"/>
          </a:p>
        </p:txBody>
      </p:sp>
      <p:sp>
        <p:nvSpPr>
          <p:cNvPr id="15" name="Очень крутой заголовок…">
            <a:extLst>
              <a:ext uri="{FF2B5EF4-FFF2-40B4-BE49-F238E27FC236}">
                <a16:creationId xmlns:a16="http://schemas.microsoft.com/office/drawing/2014/main" id="{85322424-66B9-47A3-9A5C-073C7A131A8E}"/>
              </a:ext>
            </a:extLst>
          </p:cNvPr>
          <p:cNvSpPr txBox="1"/>
          <p:nvPr/>
        </p:nvSpPr>
        <p:spPr>
          <a:xfrm>
            <a:off x="1209449" y="2972787"/>
            <a:ext cx="21489608" cy="16529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Описание силового алгоритма</a:t>
            </a:r>
            <a:endParaRPr dirty="0"/>
          </a:p>
        </p:txBody>
      </p:sp>
      <p:sp>
        <p:nvSpPr>
          <p:cNvPr id="16" name="Линия">
            <a:extLst>
              <a:ext uri="{FF2B5EF4-FFF2-40B4-BE49-F238E27FC236}">
                <a16:creationId xmlns:a16="http://schemas.microsoft.com/office/drawing/2014/main" id="{18A10793-AAA0-4B81-A5BE-17BF0708BD8B}"/>
              </a:ext>
            </a:extLst>
          </p:cNvPr>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17" name="Название подразделения, лаборатории, факультета и т.д.">
            <a:extLst>
              <a:ext uri="{FF2B5EF4-FFF2-40B4-BE49-F238E27FC236}">
                <a16:creationId xmlns:a16="http://schemas.microsoft.com/office/drawing/2014/main" id="{537940EF-A272-4E17-9EC0-E76192A76C15}"/>
              </a:ext>
            </a:extLst>
          </p:cNvPr>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компьютерных наук</a:t>
            </a:r>
          </a:p>
        </p:txBody>
      </p:sp>
      <p:pic>
        <p:nvPicPr>
          <p:cNvPr id="18" name="Изображение" descr="Изображение">
            <a:extLst>
              <a:ext uri="{FF2B5EF4-FFF2-40B4-BE49-F238E27FC236}">
                <a16:creationId xmlns:a16="http://schemas.microsoft.com/office/drawing/2014/main" id="{7B2AB334-2DD6-4403-83E1-EBCC1133D931}"/>
              </a:ext>
            </a:extLst>
          </p:cNvPr>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pic>
        <p:nvPicPr>
          <p:cNvPr id="3" name="Рисунок 2" descr="Изображение выглядит как карта&#10;&#10;Автоматически созданное описание">
            <a:extLst>
              <a:ext uri="{FF2B5EF4-FFF2-40B4-BE49-F238E27FC236}">
                <a16:creationId xmlns:a16="http://schemas.microsoft.com/office/drawing/2014/main" id="{F75F25B0-2B2B-4455-B5FE-BF170DB71F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1019" y="4878378"/>
            <a:ext cx="21161091" cy="6444118"/>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35C4BCCF-BFB5-4960-A7DC-90767A01E49A}"/>
              </a:ext>
            </a:extLst>
          </p:cNvPr>
          <p:cNvSpPr txBox="1"/>
          <p:nvPr/>
        </p:nvSpPr>
        <p:spPr>
          <a:xfrm>
            <a:off x="1226606" y="4625753"/>
            <a:ext cx="21506375" cy="48426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spcBef>
                <a:spcPts val="2800"/>
              </a:spcBef>
              <a:buSzPct val="100000"/>
              <a:defRPr sz="2800">
                <a:solidFill>
                  <a:srgbClr val="253957"/>
                </a:solidFill>
                <a:latin typeface="+mn-lt"/>
                <a:ea typeface="+mn-ea"/>
                <a:cs typeface="+mn-cs"/>
                <a:sym typeface="Arial Narrow"/>
              </a:defRPr>
            </a:pPr>
            <a:endParaRPr dirty="0"/>
          </a:p>
        </p:txBody>
      </p:sp>
      <p:sp>
        <p:nvSpPr>
          <p:cNvPr id="3" name="Очень крутой заголовок…">
            <a:extLst>
              <a:ext uri="{FF2B5EF4-FFF2-40B4-BE49-F238E27FC236}">
                <a16:creationId xmlns:a16="http://schemas.microsoft.com/office/drawing/2014/main" id="{22113BA2-173C-4484-9AAC-F55F43DAE21C}"/>
              </a:ext>
            </a:extLst>
          </p:cNvPr>
          <p:cNvSpPr txBox="1"/>
          <p:nvPr/>
        </p:nvSpPr>
        <p:spPr>
          <a:xfrm>
            <a:off x="1209449" y="2972787"/>
            <a:ext cx="21489608" cy="16529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Демонстрация работы </a:t>
            </a:r>
            <a:r>
              <a:rPr lang="en-US" dirty="0"/>
              <a:t>LPA</a:t>
            </a:r>
            <a:endParaRPr dirty="0"/>
          </a:p>
        </p:txBody>
      </p:sp>
      <p:sp>
        <p:nvSpPr>
          <p:cNvPr id="4" name="Линия">
            <a:extLst>
              <a:ext uri="{FF2B5EF4-FFF2-40B4-BE49-F238E27FC236}">
                <a16:creationId xmlns:a16="http://schemas.microsoft.com/office/drawing/2014/main" id="{377426FA-6197-40F8-8CAC-6181FCDAE72C}"/>
              </a:ext>
            </a:extLst>
          </p:cNvPr>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5" name="Название подразделения, лаборатории, факультета и т.д.">
            <a:extLst>
              <a:ext uri="{FF2B5EF4-FFF2-40B4-BE49-F238E27FC236}">
                <a16:creationId xmlns:a16="http://schemas.microsoft.com/office/drawing/2014/main" id="{BBB109AF-C8B1-4D7C-A034-8FA39A6F99C0}"/>
              </a:ext>
            </a:extLst>
          </p:cNvPr>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компьютерных наук</a:t>
            </a:r>
          </a:p>
        </p:txBody>
      </p:sp>
      <p:pic>
        <p:nvPicPr>
          <p:cNvPr id="6" name="Изображение" descr="Изображение">
            <a:extLst>
              <a:ext uri="{FF2B5EF4-FFF2-40B4-BE49-F238E27FC236}">
                <a16:creationId xmlns:a16="http://schemas.microsoft.com/office/drawing/2014/main" id="{E6B3EEED-F91B-4B4B-987F-F7AF234E7E9A}"/>
              </a:ext>
            </a:extLst>
          </p:cNvPr>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pic>
        <p:nvPicPr>
          <p:cNvPr id="8" name="Рисунок 7">
            <a:extLst>
              <a:ext uri="{FF2B5EF4-FFF2-40B4-BE49-F238E27FC236}">
                <a16:creationId xmlns:a16="http://schemas.microsoft.com/office/drawing/2014/main" id="{4BCC6D80-EE37-4520-A3DF-3348C729D363}"/>
              </a:ext>
            </a:extLst>
          </p:cNvPr>
          <p:cNvPicPr>
            <a:picLocks noChangeAspect="1"/>
          </p:cNvPicPr>
          <p:nvPr/>
        </p:nvPicPr>
        <p:blipFill>
          <a:blip r:embed="rId3"/>
          <a:stretch>
            <a:fillRect/>
          </a:stretch>
        </p:blipFill>
        <p:spPr>
          <a:xfrm>
            <a:off x="958752" y="4620479"/>
            <a:ext cx="9772650" cy="5086350"/>
          </a:xfrm>
          <a:prstGeom prst="rect">
            <a:avLst/>
          </a:prstGeom>
        </p:spPr>
      </p:pic>
      <p:pic>
        <p:nvPicPr>
          <p:cNvPr id="9" name="Рисунок 8">
            <a:extLst>
              <a:ext uri="{FF2B5EF4-FFF2-40B4-BE49-F238E27FC236}">
                <a16:creationId xmlns:a16="http://schemas.microsoft.com/office/drawing/2014/main" id="{2D2F5733-7F98-4F23-BF81-EA9EF73E09CF}"/>
              </a:ext>
            </a:extLst>
          </p:cNvPr>
          <p:cNvPicPr>
            <a:picLocks noChangeAspect="1"/>
          </p:cNvPicPr>
          <p:nvPr/>
        </p:nvPicPr>
        <p:blipFill>
          <a:blip r:embed="rId4"/>
          <a:stretch>
            <a:fillRect/>
          </a:stretch>
        </p:blipFill>
        <p:spPr>
          <a:xfrm>
            <a:off x="13617556" y="2643366"/>
            <a:ext cx="9115425" cy="8286750"/>
          </a:xfrm>
          <a:prstGeom prst="rect">
            <a:avLst/>
          </a:prstGeom>
        </p:spPr>
      </p:pic>
      <p:sp>
        <p:nvSpPr>
          <p:cNvPr id="10" name="TextBox 9">
            <a:extLst>
              <a:ext uri="{FF2B5EF4-FFF2-40B4-BE49-F238E27FC236}">
                <a16:creationId xmlns:a16="http://schemas.microsoft.com/office/drawing/2014/main" id="{79AA1831-74B0-4FC8-B005-DF93D846EF70}"/>
              </a:ext>
            </a:extLst>
          </p:cNvPr>
          <p:cNvSpPr txBox="1"/>
          <p:nvPr/>
        </p:nvSpPr>
        <p:spPr>
          <a:xfrm>
            <a:off x="1867020" y="11946370"/>
            <a:ext cx="5515932" cy="6367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ru-RU" sz="3200" b="0" i="0" u="none" strike="noStrike" cap="none" spc="0" normalizeH="0" baseline="0" dirty="0">
                <a:ln>
                  <a:noFill/>
                </a:ln>
                <a:solidFill>
                  <a:srgbClr val="000000"/>
                </a:solidFill>
                <a:effectLst/>
                <a:uFillTx/>
                <a:latin typeface="+mn-lt"/>
                <a:ea typeface="+mj-ea"/>
                <a:cs typeface="+mj-cs"/>
                <a:sym typeface="Helvetica Light"/>
              </a:rPr>
              <a:t>Случайное расположение вершин</a:t>
            </a:r>
          </a:p>
        </p:txBody>
      </p:sp>
      <p:sp>
        <p:nvSpPr>
          <p:cNvPr id="11" name="TextBox 10">
            <a:extLst>
              <a:ext uri="{FF2B5EF4-FFF2-40B4-BE49-F238E27FC236}">
                <a16:creationId xmlns:a16="http://schemas.microsoft.com/office/drawing/2014/main" id="{220D142B-FF60-4195-8C79-81FBC3510894}"/>
              </a:ext>
            </a:extLst>
          </p:cNvPr>
          <p:cNvSpPr txBox="1"/>
          <p:nvPr/>
        </p:nvSpPr>
        <p:spPr>
          <a:xfrm>
            <a:off x="16656496" y="11946370"/>
            <a:ext cx="3994683" cy="6367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ru-RU" sz="3200" b="0" i="0" u="none" strike="noStrike" cap="none" spc="0" normalizeH="0" baseline="0" dirty="0" err="1">
                <a:ln>
                  <a:noFill/>
                </a:ln>
                <a:solidFill>
                  <a:srgbClr val="000000"/>
                </a:solidFill>
                <a:effectLst/>
                <a:uFillTx/>
                <a:latin typeface="+mn-lt"/>
                <a:ea typeface="+mj-ea"/>
                <a:cs typeface="+mj-cs"/>
                <a:sym typeface="Helvetica Light"/>
              </a:rPr>
              <a:t>Кластеризованный</a:t>
            </a:r>
            <a:r>
              <a:rPr kumimoji="0" lang="ru-RU" sz="3200" b="0" i="0" u="none" strike="noStrike" cap="none" spc="0" normalizeH="0" baseline="0" dirty="0">
                <a:ln>
                  <a:noFill/>
                </a:ln>
                <a:solidFill>
                  <a:srgbClr val="000000"/>
                </a:solidFill>
                <a:effectLst/>
                <a:uFillTx/>
                <a:latin typeface="+mn-lt"/>
                <a:ea typeface="+mj-ea"/>
                <a:cs typeface="+mj-cs"/>
                <a:sym typeface="Helvetica Light"/>
              </a:rPr>
              <a:t> граф</a:t>
            </a:r>
          </a:p>
        </p:txBody>
      </p:sp>
    </p:spTree>
    <p:extLst>
      <p:ext uri="{BB962C8B-B14F-4D97-AF65-F5344CB8AC3E}">
        <p14:creationId xmlns:p14="http://schemas.microsoft.com/office/powerpoint/2010/main" val="19736757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A83B08E3-D99D-410A-942F-6A1A9F82FC88}"/>
              </a:ext>
            </a:extLst>
          </p:cNvPr>
          <p:cNvSpPr txBox="1"/>
          <p:nvPr/>
        </p:nvSpPr>
        <p:spPr>
          <a:xfrm>
            <a:off x="1226606" y="4625753"/>
            <a:ext cx="21506375" cy="48426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spcBef>
                <a:spcPts val="2800"/>
              </a:spcBef>
              <a:buSzPct val="100000"/>
              <a:defRPr sz="2800">
                <a:solidFill>
                  <a:srgbClr val="253957"/>
                </a:solidFill>
                <a:latin typeface="+mn-lt"/>
                <a:ea typeface="+mn-ea"/>
                <a:cs typeface="+mn-cs"/>
                <a:sym typeface="Arial Narrow"/>
              </a:defRPr>
            </a:pPr>
            <a:endParaRPr dirty="0"/>
          </a:p>
        </p:txBody>
      </p:sp>
      <p:sp>
        <p:nvSpPr>
          <p:cNvPr id="3" name="Очень крутой заголовок…">
            <a:extLst>
              <a:ext uri="{FF2B5EF4-FFF2-40B4-BE49-F238E27FC236}">
                <a16:creationId xmlns:a16="http://schemas.microsoft.com/office/drawing/2014/main" id="{1FFEAEE2-014C-40CD-B690-0D1F7E702605}"/>
              </a:ext>
            </a:extLst>
          </p:cNvPr>
          <p:cNvSpPr txBox="1"/>
          <p:nvPr/>
        </p:nvSpPr>
        <p:spPr>
          <a:xfrm>
            <a:off x="1209449" y="2972787"/>
            <a:ext cx="21489608" cy="16529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Демонстрация работы силового алгоритма</a:t>
            </a:r>
            <a:endParaRPr dirty="0"/>
          </a:p>
        </p:txBody>
      </p:sp>
      <p:sp>
        <p:nvSpPr>
          <p:cNvPr id="4" name="Линия">
            <a:extLst>
              <a:ext uri="{FF2B5EF4-FFF2-40B4-BE49-F238E27FC236}">
                <a16:creationId xmlns:a16="http://schemas.microsoft.com/office/drawing/2014/main" id="{7768E55B-3598-4745-BC2C-96F7F0F6FDB4}"/>
              </a:ext>
            </a:extLst>
          </p:cNvPr>
          <p:cNvSpPr/>
          <p:nvPr/>
        </p:nvSpPr>
        <p:spPr>
          <a:xfrm>
            <a:off x="1201065" y="2214562"/>
            <a:ext cx="21506374" cy="1"/>
          </a:xfrm>
          <a:prstGeom prst="line">
            <a:avLst/>
          </a:prstGeom>
          <a:ln w="12700">
            <a:solidFill>
              <a:srgbClr val="253957"/>
            </a:solidFill>
            <a:miter lim="400000"/>
          </a:ln>
        </p:spPr>
        <p:txBody>
          <a:bodyPr lIns="71437" tIns="71437" rIns="71437" bIns="71437" anchor="ctr"/>
          <a:lstStyle/>
          <a:p>
            <a:pPr>
              <a:defRPr sz="3200"/>
            </a:pPr>
            <a:endParaRPr/>
          </a:p>
        </p:txBody>
      </p:sp>
      <p:sp>
        <p:nvSpPr>
          <p:cNvPr id="5" name="Название подразделения, лаборатории, факультета и т.д.">
            <a:extLst>
              <a:ext uri="{FF2B5EF4-FFF2-40B4-BE49-F238E27FC236}">
                <a16:creationId xmlns:a16="http://schemas.microsoft.com/office/drawing/2014/main" id="{30F57AAE-2D51-4550-8C65-624BDE1B6D1F}"/>
              </a:ext>
            </a:extLst>
          </p:cNvPr>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a:t>Факультет компьютерных наук</a:t>
            </a:r>
          </a:p>
        </p:txBody>
      </p:sp>
      <p:pic>
        <p:nvPicPr>
          <p:cNvPr id="6" name="Изображение" descr="Изображение">
            <a:extLst>
              <a:ext uri="{FF2B5EF4-FFF2-40B4-BE49-F238E27FC236}">
                <a16:creationId xmlns:a16="http://schemas.microsoft.com/office/drawing/2014/main" id="{B09FC19C-F276-408A-8C94-6C576478A605}"/>
              </a:ext>
            </a:extLst>
          </p:cNvPr>
          <p:cNvPicPr>
            <a:picLocks noChangeAspect="1"/>
          </p:cNvPicPr>
          <p:nvPr/>
        </p:nvPicPr>
        <p:blipFill>
          <a:blip r:embed="rId2">
            <a:extLst/>
          </a:blip>
          <a:stretch>
            <a:fillRect/>
          </a:stretch>
        </p:blipFill>
        <p:spPr>
          <a:xfrm>
            <a:off x="1226606" y="586180"/>
            <a:ext cx="1199579" cy="1199579"/>
          </a:xfrm>
          <a:prstGeom prst="rect">
            <a:avLst/>
          </a:prstGeom>
          <a:ln w="12700">
            <a:miter lim="400000"/>
          </a:ln>
        </p:spPr>
      </p:pic>
      <p:pic>
        <p:nvPicPr>
          <p:cNvPr id="8" name="Рисунок 7">
            <a:extLst>
              <a:ext uri="{FF2B5EF4-FFF2-40B4-BE49-F238E27FC236}">
                <a16:creationId xmlns:a16="http://schemas.microsoft.com/office/drawing/2014/main" id="{5EAC02E3-429F-445C-AEE0-5DD4880D6A85}"/>
              </a:ext>
            </a:extLst>
          </p:cNvPr>
          <p:cNvPicPr>
            <a:picLocks noChangeAspect="1"/>
          </p:cNvPicPr>
          <p:nvPr/>
        </p:nvPicPr>
        <p:blipFill>
          <a:blip r:embed="rId3"/>
          <a:stretch>
            <a:fillRect/>
          </a:stretch>
        </p:blipFill>
        <p:spPr>
          <a:xfrm>
            <a:off x="814736" y="4184181"/>
            <a:ext cx="8280919" cy="7528108"/>
          </a:xfrm>
          <a:prstGeom prst="rect">
            <a:avLst/>
          </a:prstGeom>
        </p:spPr>
      </p:pic>
      <p:sp>
        <p:nvSpPr>
          <p:cNvPr id="9" name="TextBox 8">
            <a:extLst>
              <a:ext uri="{FF2B5EF4-FFF2-40B4-BE49-F238E27FC236}">
                <a16:creationId xmlns:a16="http://schemas.microsoft.com/office/drawing/2014/main" id="{42740093-FD43-469C-B6D0-C6712F2B6DCA}"/>
              </a:ext>
            </a:extLst>
          </p:cNvPr>
          <p:cNvSpPr txBox="1"/>
          <p:nvPr/>
        </p:nvSpPr>
        <p:spPr>
          <a:xfrm>
            <a:off x="1463362" y="11946370"/>
            <a:ext cx="5802871" cy="6367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ru-RU" sz="3200" b="0" i="0" u="none" strike="noStrike" cap="none" spc="0" normalizeH="0" baseline="0" dirty="0">
                <a:ln>
                  <a:noFill/>
                </a:ln>
                <a:solidFill>
                  <a:srgbClr val="000000"/>
                </a:solidFill>
                <a:effectLst/>
                <a:uFillTx/>
                <a:latin typeface="+mn-lt"/>
                <a:ea typeface="+mj-ea"/>
                <a:cs typeface="+mj-cs"/>
                <a:sym typeface="Helvetica Light"/>
              </a:rPr>
              <a:t>До применения силового алгоритма</a:t>
            </a:r>
          </a:p>
        </p:txBody>
      </p:sp>
      <p:sp>
        <p:nvSpPr>
          <p:cNvPr id="10" name="TextBox 9">
            <a:extLst>
              <a:ext uri="{FF2B5EF4-FFF2-40B4-BE49-F238E27FC236}">
                <a16:creationId xmlns:a16="http://schemas.microsoft.com/office/drawing/2014/main" id="{9E193AF7-E8D0-43A6-BBC4-C45D232D1DBE}"/>
              </a:ext>
            </a:extLst>
          </p:cNvPr>
          <p:cNvSpPr txBox="1"/>
          <p:nvPr/>
        </p:nvSpPr>
        <p:spPr>
          <a:xfrm>
            <a:off x="18240672" y="11946370"/>
            <a:ext cx="1126911" cy="6367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ru-RU" sz="3200" b="0" i="0" u="none" strike="noStrike" cap="none" spc="0" normalizeH="0" baseline="0" dirty="0">
                <a:ln>
                  <a:noFill/>
                </a:ln>
                <a:solidFill>
                  <a:srgbClr val="000000"/>
                </a:solidFill>
                <a:effectLst/>
                <a:uFillTx/>
                <a:latin typeface="+mn-lt"/>
                <a:ea typeface="+mj-ea"/>
                <a:cs typeface="+mj-cs"/>
                <a:sym typeface="Helvetica Light"/>
              </a:rPr>
              <a:t>После</a:t>
            </a:r>
          </a:p>
        </p:txBody>
      </p:sp>
      <p:pic>
        <p:nvPicPr>
          <p:cNvPr id="11" name="Рисунок 10">
            <a:extLst>
              <a:ext uri="{FF2B5EF4-FFF2-40B4-BE49-F238E27FC236}">
                <a16:creationId xmlns:a16="http://schemas.microsoft.com/office/drawing/2014/main" id="{B3B6FD22-F869-48CD-A282-F0546B810F2B}"/>
              </a:ext>
            </a:extLst>
          </p:cNvPr>
          <p:cNvPicPr>
            <a:picLocks noChangeAspect="1"/>
          </p:cNvPicPr>
          <p:nvPr/>
        </p:nvPicPr>
        <p:blipFill>
          <a:blip r:embed="rId4"/>
          <a:stretch>
            <a:fillRect/>
          </a:stretch>
        </p:blipFill>
        <p:spPr>
          <a:xfrm>
            <a:off x="13776176" y="3964193"/>
            <a:ext cx="7920880" cy="7748095"/>
          </a:xfrm>
          <a:prstGeom prst="rect">
            <a:avLst/>
          </a:prstGeom>
        </p:spPr>
      </p:pic>
    </p:spTree>
    <p:extLst>
      <p:ext uri="{BB962C8B-B14F-4D97-AF65-F5344CB8AC3E}">
        <p14:creationId xmlns:p14="http://schemas.microsoft.com/office/powerpoint/2010/main" val="297353468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Адрес: ТехтТехтТехтТехтТехтТехтТехтТехтТехтТехтТехтТехтТехт"/>
          <p:cNvSpPr txBox="1"/>
          <p:nvPr/>
        </p:nvSpPr>
        <p:spPr>
          <a:xfrm>
            <a:off x="11368363" y="11494669"/>
            <a:ext cx="8579502"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defTabSz="642937">
              <a:defRPr sz="2400">
                <a:solidFill>
                  <a:srgbClr val="FFFFFF"/>
                </a:solidFill>
                <a:latin typeface="+mn-lt"/>
                <a:ea typeface="+mn-ea"/>
                <a:cs typeface="+mn-cs"/>
                <a:sym typeface="Arial Narrow"/>
              </a:defRPr>
            </a:lvl1pPr>
          </a:lstStyle>
          <a:p>
            <a:pPr algn="ctr"/>
            <a:r>
              <a:rPr dirty="0" err="1"/>
              <a:t>Адрес</a:t>
            </a:r>
            <a:r>
              <a:rPr dirty="0"/>
              <a:t>: </a:t>
            </a:r>
            <a:r>
              <a:rPr lang="en-US" dirty="0"/>
              <a:t>aamanuylov@edu.hse.ru</a:t>
            </a:r>
            <a:endParaRPr dirty="0"/>
          </a:p>
        </p:txBody>
      </p:sp>
      <p:sp>
        <p:nvSpPr>
          <p:cNvPr id="101" name="www.text"/>
          <p:cNvSpPr txBox="1"/>
          <p:nvPr/>
        </p:nvSpPr>
        <p:spPr>
          <a:xfrm>
            <a:off x="11264042" y="9238794"/>
            <a:ext cx="1855915"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l" defTabSz="642937">
              <a:defRPr sz="2400">
                <a:solidFill>
                  <a:srgbClr val="FFFFFF"/>
                </a:solidFill>
                <a:latin typeface="+mn-lt"/>
                <a:ea typeface="+mn-ea"/>
                <a:cs typeface="+mn-cs"/>
                <a:sym typeface="Arial Narrow"/>
              </a:defRPr>
            </a:lvl1pPr>
          </a:lstStyle>
          <a:p>
            <a:r>
              <a:rPr lang="ru-RU" dirty="0"/>
              <a:t>Мануйлов А.А.</a:t>
            </a:r>
            <a:endParaRPr dirty="0"/>
          </a:p>
        </p:txBody>
      </p:sp>
      <p:sp>
        <p:nvSpPr>
          <p:cNvPr id="102" name="Телефон.: +Х (ХХХ) ХХХ ХХХХ"/>
          <p:cNvSpPr txBox="1"/>
          <p:nvPr/>
        </p:nvSpPr>
        <p:spPr>
          <a:xfrm>
            <a:off x="6620083" y="11494669"/>
            <a:ext cx="4328255"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l" defTabSz="642937">
              <a:defRPr sz="2400">
                <a:solidFill>
                  <a:srgbClr val="FFFFFF"/>
                </a:solidFill>
                <a:latin typeface="+mn-lt"/>
                <a:ea typeface="+mn-ea"/>
                <a:cs typeface="+mn-cs"/>
                <a:sym typeface="Arial Narrow"/>
              </a:defRPr>
            </a:lvl1pPr>
          </a:lstStyle>
          <a:p>
            <a:pPr algn="ctr"/>
            <a:r>
              <a:rPr dirty="0" err="1"/>
              <a:t>Телефон</a:t>
            </a:r>
            <a:r>
              <a:rPr dirty="0"/>
              <a:t>.: +</a:t>
            </a:r>
            <a:r>
              <a:rPr lang="ru-RU" dirty="0"/>
              <a:t>7</a:t>
            </a:r>
            <a:r>
              <a:rPr dirty="0"/>
              <a:t> (</a:t>
            </a:r>
            <a:r>
              <a:rPr lang="ru-RU" dirty="0"/>
              <a:t>912</a:t>
            </a:r>
            <a:r>
              <a:rPr dirty="0"/>
              <a:t>) </a:t>
            </a:r>
            <a:r>
              <a:rPr lang="ru-RU" dirty="0"/>
              <a:t>252</a:t>
            </a:r>
            <a:r>
              <a:rPr dirty="0"/>
              <a:t> </a:t>
            </a:r>
            <a:r>
              <a:rPr lang="ru-RU" dirty="0"/>
              <a:t>3340</a:t>
            </a:r>
            <a:r>
              <a:rPr dirty="0"/>
              <a:t> </a:t>
            </a:r>
          </a:p>
        </p:txBody>
      </p:sp>
      <p:pic>
        <p:nvPicPr>
          <p:cNvPr id="103" name="Изображение" descr="Изображение"/>
          <p:cNvPicPr>
            <a:picLocks noChangeAspect="1"/>
          </p:cNvPicPr>
          <p:nvPr/>
        </p:nvPicPr>
        <p:blipFill>
          <a:blip r:embed="rId2">
            <a:extLst/>
          </a:blip>
          <a:stretch>
            <a:fillRect/>
          </a:stretch>
        </p:blipFill>
        <p:spPr>
          <a:xfrm>
            <a:off x="10594075" y="4920064"/>
            <a:ext cx="3195850" cy="3090059"/>
          </a:xfrm>
          <a:prstGeom prst="rect">
            <a:avLst/>
          </a:prstGeom>
          <a:ln w="12700">
            <a:miter lim="400000"/>
          </a:ln>
        </p:spPr>
      </p:pic>
      <p:sp>
        <p:nvSpPr>
          <p:cNvPr id="2" name="TextBox 1">
            <a:extLst>
              <a:ext uri="{FF2B5EF4-FFF2-40B4-BE49-F238E27FC236}">
                <a16:creationId xmlns:a16="http://schemas.microsoft.com/office/drawing/2014/main" id="{AC358E6C-B490-43DA-A9FF-1C6D47157AB8}"/>
              </a:ext>
            </a:extLst>
          </p:cNvPr>
          <p:cNvSpPr txBox="1"/>
          <p:nvPr/>
        </p:nvSpPr>
        <p:spPr>
          <a:xfrm>
            <a:off x="6620083" y="1608257"/>
            <a:ext cx="11980629" cy="14984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ru-RU" sz="8800" dirty="0">
                <a:solidFill>
                  <a:schemeClr val="bg1"/>
                </a:solidFill>
              </a:rPr>
              <a:t>Спасибо за внимание!</a:t>
            </a:r>
            <a:endParaRPr kumimoji="0" lang="ru-RU" sz="8800" b="0" i="0" u="none" strike="noStrike" cap="none" spc="0" normalizeH="0" baseline="0" dirty="0">
              <a:ln>
                <a:noFill/>
              </a:ln>
              <a:solidFill>
                <a:schemeClr val="bg1"/>
              </a:solidFill>
              <a:effectLst/>
              <a:uFillTx/>
              <a:sym typeface="Helvetica Light"/>
            </a:endParaRPr>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305</TotalTime>
  <Words>298</Words>
  <Application>Microsoft Office PowerPoint</Application>
  <PresentationFormat>Произвольный</PresentationFormat>
  <Paragraphs>46</Paragraphs>
  <Slides>9</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9</vt:i4>
      </vt:variant>
    </vt:vector>
  </HeadingPairs>
  <TitlesOfParts>
    <vt:vector size="14" baseType="lpstr">
      <vt:lpstr>Arial Narrow</vt:lpstr>
      <vt:lpstr>Helvetica</vt:lpstr>
      <vt:lpstr>Helvetica Light</vt:lpstr>
      <vt:lpstr>Helvetica Neue</vt:lpstr>
      <vt:lpstr>White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cp:lastModifiedBy>Александр Мануйлов</cp:lastModifiedBy>
  <cp:revision>16</cp:revision>
  <dcterms:modified xsi:type="dcterms:W3CDTF">2019-05-20T13:01:05Z</dcterms:modified>
</cp:coreProperties>
</file>