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73" r:id="rId6"/>
    <p:sldId id="262" r:id="rId7"/>
    <p:sldId id="261" r:id="rId8"/>
    <p:sldId id="260" r:id="rId9"/>
    <p:sldId id="263" r:id="rId10"/>
    <p:sldId id="264" r:id="rId11"/>
    <p:sldId id="270" r:id="rId12"/>
    <p:sldId id="271" r:id="rId13"/>
    <p:sldId id="266" r:id="rId14"/>
    <p:sldId id="272"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75" d="100"/>
          <a:sy n="75" d="100"/>
        </p:scale>
        <p:origin x="931"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60000"/>
                <a:lumOff val="40000"/>
              </a:schemeClr>
            </a:gs>
            <a:gs pos="87000">
              <a:schemeClr val="accent2">
                <a:lumMod val="60000"/>
                <a:lumOff val="40000"/>
              </a:schemeClr>
            </a:gs>
          </a:gsLst>
          <a:lin scaled="0"/>
        </a:gra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ieeexplore.ieee.org/abstract/document/9078789" TargetMode="External"/><Relationship Id="rId4" Type="http://schemas.openxmlformats.org/officeDocument/2006/relationships/hyperlink" Target="https://ieeexplore.ieee.org/abstract/document/1527805" TargetMode="External"/><Relationship Id="rId3" Type="http://schemas.openxmlformats.org/officeDocument/2006/relationships/hyperlink" Target="https://ieeexplore.ieee.org/abstract/document/1202279" TargetMode="External"/><Relationship Id="rId2" Type="http://schemas.openxmlformats.org/officeDocument/2006/relationships/hyperlink" Target="https://citeseerx.ist.psu.edu/viewdoc/download?doi=10.1.1.457.2825&amp;rep=rep1&amp;type=%20pdf" TargetMode="External"/><Relationship Id="rId1" Type="http://schemas.openxmlformats.org/officeDocument/2006/relationships/image" Target="ppt/slides/NUL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29870" y="198120"/>
            <a:ext cx="11732895" cy="6492875"/>
          </a:xfrm>
          <a:prstGeom prst="rect">
            <a:avLst/>
          </a:prstGeom>
          <a:noFill/>
        </p:spPr>
        <p:txBody>
          <a:bodyPr wrap="square" rtlCol="0" anchor="t">
            <a:spAutoFit/>
          </a:bodyPr>
          <a:lstStyle/>
          <a:p>
            <a:pPr algn="ctr"/>
            <a:endParaRPr lang="en-US" sz="2400" b="1">
              <a:solidFill>
                <a:schemeClr val="tx1"/>
              </a:solidFill>
              <a:latin typeface="Times New Roman" panose="02020603050405020304" charset="0"/>
              <a:cs typeface="Times New Roman" panose="02020603050405020304" charset="0"/>
            </a:endParaRPr>
          </a:p>
          <a:p>
            <a:pPr algn="ctr"/>
            <a:r>
              <a:rPr lang="en-US" sz="2400" b="1">
                <a:solidFill>
                  <a:schemeClr val="tx1"/>
                </a:solidFill>
                <a:latin typeface="Times New Roman" panose="02020603050405020304" charset="0"/>
                <a:cs typeface="Times New Roman" panose="02020603050405020304" charset="0"/>
              </a:rPr>
              <a:t>UE20CS302 – Machine Intelligence</a:t>
            </a:r>
            <a:endParaRPr lang="en-US" sz="2400" b="1">
              <a:solidFill>
                <a:schemeClr val="tx1"/>
              </a:solidFill>
              <a:latin typeface="Times New Roman" panose="02020603050405020304" charset="0"/>
              <a:cs typeface="Times New Roman" panose="02020603050405020304" charset="0"/>
            </a:endParaRPr>
          </a:p>
          <a:p>
            <a:pPr algn="ctr"/>
            <a:r>
              <a:rPr lang="en-US" sz="2400" b="1">
                <a:solidFill>
                  <a:schemeClr val="tx1"/>
                </a:solidFill>
                <a:latin typeface="Times New Roman" panose="02020603050405020304" charset="0"/>
                <a:cs typeface="Times New Roman" panose="02020603050405020304" charset="0"/>
              </a:rPr>
              <a:t>Mini Project</a:t>
            </a:r>
            <a:endParaRPr lang="en-US" sz="2400" b="1">
              <a:solidFill>
                <a:schemeClr val="tx1"/>
              </a:solidFill>
              <a:latin typeface="Times New Roman" panose="02020603050405020304" charset="0"/>
              <a:cs typeface="Times New Roman" panose="02020603050405020304" charset="0"/>
            </a:endParaRPr>
          </a:p>
          <a:p>
            <a:pPr algn="ctr"/>
            <a:endParaRPr lang="en-US" sz="2400" b="1">
              <a:solidFill>
                <a:schemeClr val="tx1"/>
              </a:solidFill>
              <a:latin typeface="Times New Roman" panose="02020603050405020304" charset="0"/>
              <a:cs typeface="Times New Roman" panose="02020603050405020304" charset="0"/>
            </a:endParaRPr>
          </a:p>
          <a:p>
            <a:pPr algn="ctr"/>
            <a:endParaRPr lang="en-US" sz="2400" b="1">
              <a:solidFill>
                <a:schemeClr val="tx1"/>
              </a:solidFill>
              <a:latin typeface="Times New Roman" panose="02020603050405020304" charset="0"/>
              <a:cs typeface="Times New Roman" panose="02020603050405020304" charset="0"/>
            </a:endParaRPr>
          </a:p>
          <a:p>
            <a:pPr algn="ctr"/>
            <a:r>
              <a:rPr lang="en-US" sz="3200" b="1">
                <a:solidFill>
                  <a:schemeClr val="tx1"/>
                </a:solidFill>
                <a:latin typeface="Times New Roman" panose="02020603050405020304" charset="0"/>
                <a:cs typeface="Times New Roman" panose="02020603050405020304" charset="0"/>
              </a:rPr>
              <a:t>SPEECH EMOTION RECOGNITION</a:t>
            </a:r>
            <a:endParaRPr lang="en-US" sz="3200" b="1">
              <a:solidFill>
                <a:schemeClr val="tx1"/>
              </a:solidFill>
              <a:latin typeface="Times New Roman" panose="02020603050405020304" charset="0"/>
              <a:cs typeface="Times New Roman" panose="02020603050405020304" charset="0"/>
            </a:endParaRPr>
          </a:p>
          <a:p>
            <a:pPr algn="ctr"/>
            <a:endParaRPr lang="en-US" sz="2400" b="1">
              <a:solidFill>
                <a:schemeClr val="tx1"/>
              </a:solidFill>
              <a:latin typeface="Times New Roman" panose="02020603050405020304" charset="0"/>
              <a:cs typeface="Times New Roman" panose="02020603050405020304" charset="0"/>
            </a:endParaRPr>
          </a:p>
          <a:p>
            <a:pPr algn="ctr"/>
            <a:endParaRPr lang="en-US" sz="2400" b="1">
              <a:solidFill>
                <a:schemeClr val="tx1"/>
              </a:solidFill>
              <a:latin typeface="Times New Roman" panose="02020603050405020304" charset="0"/>
              <a:cs typeface="Times New Roman" panose="02020603050405020304" charset="0"/>
            </a:endParaRPr>
          </a:p>
          <a:p>
            <a:pPr algn="ctr"/>
            <a:endParaRPr lang="en-US" sz="2400" b="1">
              <a:solidFill>
                <a:schemeClr val="tx1"/>
              </a:solidFill>
              <a:latin typeface="Times New Roman" panose="02020603050405020304" charset="0"/>
              <a:cs typeface="Times New Roman" panose="02020603050405020304" charset="0"/>
            </a:endParaRPr>
          </a:p>
          <a:p>
            <a:pPr algn="ctr"/>
            <a:endParaRPr lang="en-US" sz="2400" b="1">
              <a:solidFill>
                <a:schemeClr val="tx1"/>
              </a:solidFill>
              <a:latin typeface="Times New Roman" panose="02020603050405020304" charset="0"/>
              <a:cs typeface="Times New Roman" panose="02020603050405020304" charset="0"/>
            </a:endParaRPr>
          </a:p>
          <a:p>
            <a:pPr algn="l"/>
            <a:r>
              <a:rPr lang="en-US" sz="2400" b="1">
                <a:solidFill>
                  <a:schemeClr val="tx1"/>
                </a:solidFill>
                <a:latin typeface="Times New Roman" panose="02020603050405020304" charset="0"/>
                <a:cs typeface="Times New Roman" panose="02020603050405020304" charset="0"/>
              </a:rPr>
              <a:t>Project Title   :</a:t>
            </a:r>
            <a:r>
              <a:rPr lang="en-IN" altLang="en-US" sz="2400" b="1">
                <a:solidFill>
                  <a:schemeClr val="tx1"/>
                </a:solidFill>
                <a:latin typeface="Times New Roman" panose="02020603050405020304" charset="0"/>
                <a:cs typeface="Times New Roman" panose="02020603050405020304" charset="0"/>
              </a:rPr>
              <a:t> </a:t>
            </a:r>
            <a:r>
              <a:rPr lang="en-US" sz="2400" b="1">
                <a:solidFill>
                  <a:schemeClr val="tx1"/>
                </a:solidFill>
                <a:latin typeface="Times New Roman" panose="02020603050405020304" charset="0"/>
                <a:cs typeface="Times New Roman" panose="02020603050405020304" charset="0"/>
              </a:rPr>
              <a:t>SPEECH EMOTION RECOGNITION</a:t>
            </a:r>
            <a:endParaRPr lang="en-US" sz="2400" b="1">
              <a:solidFill>
                <a:schemeClr val="tx1"/>
              </a:solidFill>
              <a:latin typeface="Times New Roman" panose="02020603050405020304" charset="0"/>
              <a:cs typeface="Times New Roman" panose="02020603050405020304" charset="0"/>
            </a:endParaRPr>
          </a:p>
          <a:p>
            <a:pPr algn="l"/>
            <a:r>
              <a:rPr lang="en-US" sz="2400" b="1">
                <a:solidFill>
                  <a:schemeClr val="tx1"/>
                </a:solidFill>
                <a:latin typeface="Times New Roman" panose="02020603050405020304" charset="0"/>
                <a:cs typeface="Times New Roman" panose="02020603050405020304" charset="0"/>
              </a:rPr>
              <a:t>Team No: </a:t>
            </a:r>
            <a:endParaRPr lang="en-US" sz="2400" b="1">
              <a:solidFill>
                <a:schemeClr val="tx1"/>
              </a:solidFill>
              <a:latin typeface="Times New Roman" panose="02020603050405020304" charset="0"/>
              <a:cs typeface="Times New Roman" panose="02020603050405020304" charset="0"/>
            </a:endParaRPr>
          </a:p>
          <a:p>
            <a:pPr algn="l"/>
            <a:r>
              <a:rPr lang="en-US" sz="2400" b="1">
                <a:solidFill>
                  <a:schemeClr val="tx1"/>
                </a:solidFill>
                <a:latin typeface="Times New Roman" panose="02020603050405020304" charset="0"/>
                <a:cs typeface="Times New Roman" panose="02020603050405020304" charset="0"/>
              </a:rPr>
              <a:t>Project Guide : </a:t>
            </a:r>
            <a:r>
              <a:rPr lang="en-IN" altLang="en-US" sz="2400" b="1">
                <a:solidFill>
                  <a:schemeClr val="tx1"/>
                </a:solidFill>
                <a:latin typeface="Times New Roman" panose="02020603050405020304" charset="0"/>
                <a:cs typeface="Times New Roman" panose="02020603050405020304" charset="0"/>
              </a:rPr>
              <a:t> LIKITHA MAM</a:t>
            </a:r>
            <a:endParaRPr lang="en-US" sz="2400" b="1">
              <a:solidFill>
                <a:schemeClr val="tx1"/>
              </a:solidFill>
              <a:latin typeface="Times New Roman" panose="02020603050405020304" charset="0"/>
              <a:cs typeface="Times New Roman" panose="02020603050405020304" charset="0"/>
            </a:endParaRPr>
          </a:p>
          <a:p>
            <a:pPr algn="l"/>
            <a:r>
              <a:rPr lang="en-US" sz="2400" b="1">
                <a:solidFill>
                  <a:schemeClr val="tx1"/>
                </a:solidFill>
                <a:latin typeface="Times New Roman" panose="02020603050405020304" charset="0"/>
                <a:cs typeface="Times New Roman" panose="02020603050405020304" charset="0"/>
              </a:rPr>
              <a:t>Project Team  with SRNs :</a:t>
            </a:r>
            <a:r>
              <a:rPr lang="en-IN" altLang="en-US" sz="2400" b="1">
                <a:solidFill>
                  <a:schemeClr val="tx1"/>
                </a:solidFill>
                <a:latin typeface="Times New Roman" panose="02020603050405020304" charset="0"/>
                <a:cs typeface="Times New Roman" panose="02020603050405020304" charset="0"/>
              </a:rPr>
              <a:t>  MANVANTH GS -PES1UG20</a:t>
            </a:r>
            <a:r>
              <a:rPr lang="en-US" sz="2400" b="1">
                <a:solidFill>
                  <a:schemeClr val="tx1"/>
                </a:solidFill>
                <a:latin typeface="Times New Roman" panose="02020603050405020304" charset="0"/>
                <a:cs typeface="Times New Roman" panose="02020603050405020304" charset="0"/>
                <a:sym typeface="+mn-ea"/>
              </a:rPr>
              <a:t>C</a:t>
            </a:r>
            <a:r>
              <a:rPr lang="en-IN" altLang="en-US" sz="2400" b="1">
                <a:solidFill>
                  <a:schemeClr val="tx1"/>
                </a:solidFill>
                <a:latin typeface="Times New Roman" panose="02020603050405020304" charset="0"/>
                <a:cs typeface="Times New Roman" panose="02020603050405020304" charset="0"/>
                <a:sym typeface="+mn-ea"/>
              </a:rPr>
              <a:t>S247</a:t>
            </a:r>
            <a:endParaRPr lang="en-IN" altLang="en-US" sz="2400" b="1">
              <a:solidFill>
                <a:schemeClr val="tx1"/>
              </a:solidFill>
              <a:latin typeface="Times New Roman" panose="02020603050405020304" charset="0"/>
              <a:cs typeface="Times New Roman" panose="02020603050405020304" charset="0"/>
              <a:sym typeface="+mn-ea"/>
            </a:endParaRPr>
          </a:p>
          <a:p>
            <a:pPr algn="l"/>
            <a:r>
              <a:rPr lang="en-IN" altLang="en-US" sz="2400" b="1">
                <a:solidFill>
                  <a:schemeClr val="tx1"/>
                </a:solidFill>
                <a:latin typeface="Times New Roman" panose="02020603050405020304" charset="0"/>
                <a:cs typeface="Times New Roman" panose="02020603050405020304" charset="0"/>
                <a:sym typeface="+mn-ea"/>
              </a:rPr>
              <a:t>			           NEHA MADHUSUDHAN -PES1UG20</a:t>
            </a:r>
            <a:r>
              <a:rPr lang="en-US" sz="2400" b="1">
                <a:solidFill>
                  <a:schemeClr val="tx1"/>
                </a:solidFill>
                <a:latin typeface="Times New Roman" panose="02020603050405020304" charset="0"/>
                <a:cs typeface="Times New Roman" panose="02020603050405020304" charset="0"/>
                <a:sym typeface="+mn-ea"/>
              </a:rPr>
              <a:t>C</a:t>
            </a:r>
            <a:r>
              <a:rPr lang="en-IN" altLang="en-US" sz="2400" b="1">
                <a:solidFill>
                  <a:schemeClr val="tx1"/>
                </a:solidFill>
                <a:latin typeface="Times New Roman" panose="02020603050405020304" charset="0"/>
                <a:cs typeface="Times New Roman" panose="02020603050405020304" charset="0"/>
                <a:sym typeface="+mn-ea"/>
              </a:rPr>
              <a:t>S263</a:t>
            </a:r>
            <a:endParaRPr lang="en-IN" altLang="en-US" sz="2400" b="1">
              <a:solidFill>
                <a:schemeClr val="tx1"/>
              </a:solidFill>
              <a:latin typeface="Times New Roman" panose="02020603050405020304" charset="0"/>
              <a:cs typeface="Times New Roman" panose="02020603050405020304" charset="0"/>
              <a:sym typeface="+mn-ea"/>
            </a:endParaRPr>
          </a:p>
          <a:p>
            <a:pPr algn="l"/>
            <a:r>
              <a:rPr lang="en-IN" altLang="en-US" sz="2400" b="1">
                <a:solidFill>
                  <a:schemeClr val="tx1"/>
                </a:solidFill>
                <a:latin typeface="Times New Roman" panose="02020603050405020304" charset="0"/>
                <a:cs typeface="Times New Roman" panose="02020603050405020304" charset="0"/>
                <a:sym typeface="+mn-ea"/>
              </a:rPr>
              <a:t>			           PRATEEK VA -PES1UG20</a:t>
            </a:r>
            <a:r>
              <a:rPr lang="en-US" sz="2400" b="1">
                <a:solidFill>
                  <a:schemeClr val="tx1"/>
                </a:solidFill>
                <a:latin typeface="Times New Roman" panose="02020603050405020304" charset="0"/>
                <a:cs typeface="Times New Roman" panose="02020603050405020304" charset="0"/>
                <a:sym typeface="+mn-ea"/>
              </a:rPr>
              <a:t>C</a:t>
            </a:r>
            <a:r>
              <a:rPr lang="en-IN" altLang="en-US" sz="2400" b="1">
                <a:solidFill>
                  <a:schemeClr val="tx1"/>
                </a:solidFill>
                <a:latin typeface="Times New Roman" panose="02020603050405020304" charset="0"/>
                <a:cs typeface="Times New Roman" panose="02020603050405020304" charset="0"/>
                <a:sym typeface="+mn-ea"/>
              </a:rPr>
              <a:t>S304</a:t>
            </a:r>
            <a:endParaRPr lang="en-US" sz="2400" b="1">
              <a:solidFill>
                <a:schemeClr val="tx1"/>
              </a:solidFill>
              <a:latin typeface="Times New Roman" panose="02020603050405020304" charset="0"/>
              <a:cs typeface="Times New Roman" panose="02020603050405020304" charset="0"/>
            </a:endParaRPr>
          </a:p>
          <a:p>
            <a:pPr algn="l"/>
            <a:endParaRPr lang="en-US" sz="2400"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80795" y="1130935"/>
            <a:ext cx="3460115" cy="429895"/>
          </a:xfrm>
          <a:prstGeom prst="rect">
            <a:avLst/>
          </a:prstGeom>
          <a:noFill/>
        </p:spPr>
        <p:txBody>
          <a:bodyPr wrap="none" rtlCol="0">
            <a:spAutoFit/>
          </a:bodyPr>
          <a:p>
            <a:r>
              <a:rPr lang="en-IN" altLang="en-US" sz="2200" b="1">
                <a:latin typeface="Times New Roman" panose="02020603050405020304" charset="0"/>
                <a:cs typeface="Times New Roman" panose="02020603050405020304" charset="0"/>
              </a:rPr>
              <a:t>FEATURE EXTRACTION</a:t>
            </a:r>
            <a:endParaRPr lang="en-IN" altLang="en-US" sz="2200" b="1">
              <a:latin typeface="Times New Roman" panose="02020603050405020304" charset="0"/>
              <a:cs typeface="Times New Roman" panose="02020603050405020304" charset="0"/>
            </a:endParaRPr>
          </a:p>
        </p:txBody>
      </p:sp>
      <p:sp>
        <p:nvSpPr>
          <p:cNvPr id="6" name="Text Box 5"/>
          <p:cNvSpPr txBox="1"/>
          <p:nvPr/>
        </p:nvSpPr>
        <p:spPr>
          <a:xfrm>
            <a:off x="1084580" y="1830705"/>
            <a:ext cx="8235950" cy="398780"/>
          </a:xfrm>
          <a:prstGeom prst="rect">
            <a:avLst/>
          </a:prstGeom>
          <a:noFill/>
        </p:spPr>
        <p:txBody>
          <a:bodyPr wrap="square" rtlCol="0">
            <a:spAutoFit/>
          </a:bodyPr>
          <a:p>
            <a:r>
              <a:rPr lang="en-IN" altLang="en-US" sz="2000" b="1">
                <a:latin typeface="Times New Roman" panose="02020603050405020304" charset="0"/>
                <a:cs typeface="Times New Roman" panose="02020603050405020304" charset="0"/>
              </a:rPr>
              <a:t>FEARURE EXTRACTION IS DONE USING MFCC</a:t>
            </a:r>
            <a:endParaRPr lang="en-IN" altLang="en-US" sz="2000" b="1">
              <a:latin typeface="Times New Roman" panose="02020603050405020304" charset="0"/>
              <a:cs typeface="Times New Roman" panose="02020603050405020304" charset="0"/>
            </a:endParaRPr>
          </a:p>
        </p:txBody>
      </p:sp>
      <p:sp>
        <p:nvSpPr>
          <p:cNvPr id="7" name="Text Box 6"/>
          <p:cNvSpPr txBox="1"/>
          <p:nvPr/>
        </p:nvSpPr>
        <p:spPr>
          <a:xfrm>
            <a:off x="1003300" y="2500630"/>
            <a:ext cx="6339840" cy="2861310"/>
          </a:xfrm>
          <a:prstGeom prst="rect">
            <a:avLst/>
          </a:prstGeom>
          <a:noFill/>
        </p:spPr>
        <p:txBody>
          <a:bodyPr wrap="square" rtlCol="0">
            <a:spAutoFit/>
          </a:bodyPr>
          <a:p>
            <a:pPr marL="285750" indent="-285750" algn="l">
              <a:buFont typeface="Wingdings" panose="05000000000000000000" charset="0"/>
              <a:buChar char="v"/>
            </a:pPr>
            <a:r>
              <a:rPr lang="en-IN" altLang="en-US">
                <a:latin typeface="Times New Roman" panose="02020603050405020304" charset="0"/>
                <a:cs typeface="Times New Roman" panose="02020603050405020304" charset="0"/>
              </a:rPr>
              <a:t>MFCC IS USED FOR FEATURE EXTRACTION BECAUSE IT IS A REPRESENTATION OF THE SHORT TERM POWER SPECTRUM OF A SOUND, BASED ON SOME TRANSFORMATION IN A MEL-SCALE.</a:t>
            </a:r>
            <a:endParaRPr lang="en-IN" altLang="en-US">
              <a:latin typeface="Times New Roman" panose="02020603050405020304" charset="0"/>
              <a:cs typeface="Times New Roman" panose="02020603050405020304" charset="0"/>
            </a:endParaRPr>
          </a:p>
          <a:p>
            <a:pPr marL="285750" indent="-285750" algn="l">
              <a:buFont typeface="Wingdings" panose="05000000000000000000" charset="0"/>
              <a:buChar char="v"/>
            </a:pPr>
            <a:endParaRPr lang="en-IN" altLang="en-US">
              <a:latin typeface="Times New Roman" panose="02020603050405020304" charset="0"/>
              <a:cs typeface="Times New Roman" panose="02020603050405020304" charset="0"/>
            </a:endParaRPr>
          </a:p>
          <a:p>
            <a:pPr marL="285750" indent="-285750" algn="l">
              <a:buFont typeface="Wingdings" panose="05000000000000000000" charset="0"/>
              <a:buChar char="v"/>
            </a:pPr>
            <a:endParaRPr lang="en-IN" altLang="en-US">
              <a:latin typeface="Times New Roman" panose="02020603050405020304" charset="0"/>
              <a:cs typeface="Times New Roman" panose="02020603050405020304" charset="0"/>
            </a:endParaRPr>
          </a:p>
          <a:p>
            <a:pPr marL="285750" indent="-285750" algn="l">
              <a:buFont typeface="Wingdings" panose="05000000000000000000" charset="0"/>
              <a:buChar char="v"/>
            </a:pPr>
            <a:r>
              <a:rPr lang="en-IN" altLang="en-US">
                <a:latin typeface="Times New Roman" panose="02020603050405020304" charset="0"/>
                <a:cs typeface="Times New Roman" panose="02020603050405020304" charset="0"/>
              </a:rPr>
              <a:t>IN MEL-SCALE EQUAL DISTANCES IN PITCH SOUNDED EQUALLY DISTANT TO THE LISTENER.</a:t>
            </a:r>
            <a:endParaRPr lang="en-IN" altLang="en-US">
              <a:latin typeface="Times New Roman" panose="02020603050405020304" charset="0"/>
              <a:cs typeface="Times New Roman" panose="02020603050405020304" charset="0"/>
            </a:endParaRPr>
          </a:p>
          <a:p>
            <a:pPr indent="0" algn="l">
              <a:buFont typeface="Wingdings" panose="05000000000000000000" charset="0"/>
              <a:buNone/>
            </a:pPr>
            <a:endParaRPr lang="en-IN" altLang="en-US">
              <a:latin typeface="Times New Roman" panose="02020603050405020304" charset="0"/>
              <a:cs typeface="Times New Roman" panose="02020603050405020304" charset="0"/>
            </a:endParaRPr>
          </a:p>
          <a:p>
            <a:pPr marL="285750" indent="-285750" algn="l">
              <a:buFont typeface="Wingdings" panose="05000000000000000000" charset="0"/>
              <a:buChar char="v"/>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59180" y="1115695"/>
            <a:ext cx="5446395" cy="429895"/>
          </a:xfrm>
          <a:prstGeom prst="rect">
            <a:avLst/>
          </a:prstGeom>
          <a:noFill/>
        </p:spPr>
        <p:txBody>
          <a:bodyPr wrap="square" rtlCol="0">
            <a:spAutoFit/>
          </a:bodyPr>
          <a:p>
            <a:r>
              <a:rPr lang="en-IN" altLang="en-US" sz="2200" b="1">
                <a:latin typeface="Times New Roman" panose="02020603050405020304" charset="0"/>
                <a:cs typeface="Times New Roman" panose="02020603050405020304" charset="0"/>
              </a:rPr>
              <a:t>EMOTION PREDICTION</a:t>
            </a:r>
            <a:endParaRPr lang="en-IN" altLang="en-US" sz="2200" b="1">
              <a:latin typeface="Times New Roman" panose="02020603050405020304" charset="0"/>
              <a:cs typeface="Times New Roman" panose="02020603050405020304" charset="0"/>
            </a:endParaRPr>
          </a:p>
        </p:txBody>
      </p:sp>
      <p:sp>
        <p:nvSpPr>
          <p:cNvPr id="5" name="Text Box 4"/>
          <p:cNvSpPr txBox="1"/>
          <p:nvPr/>
        </p:nvSpPr>
        <p:spPr>
          <a:xfrm>
            <a:off x="912495" y="1962785"/>
            <a:ext cx="8215630" cy="3692525"/>
          </a:xfrm>
          <a:prstGeom prst="rect">
            <a:avLst/>
          </a:prstGeom>
          <a:noFill/>
        </p:spPr>
        <p:txBody>
          <a:bodyPr wrap="square" rtlCol="0">
            <a:spAutoFit/>
          </a:bodyPr>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MODEL TYPE :- SEQUENTIAL LSTM</a:t>
            </a: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ACTIVATION FUNCTION :- RELU</a:t>
            </a: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OUTPUT ACTIVATION FUNCTION :- SOFTMAX</a:t>
            </a: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LOSS FUNCTION :- CATEGORICAL CROSS ENTROPY.</a:t>
            </a: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OPTIMIZER :- ADAM</a:t>
            </a: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EPOCHS :- 100 WITH SHUFFLE</a:t>
            </a: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VALIDATION SPLIT :- 0.2</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059170" y="415925"/>
            <a:ext cx="5678170" cy="583565"/>
          </a:xfrm>
          <a:prstGeom prst="rect">
            <a:avLst/>
          </a:prstGeom>
          <a:noFill/>
        </p:spPr>
        <p:txBody>
          <a:bodyPr wrap="square" rtlCol="0">
            <a:spAutoFit/>
          </a:bodyPr>
          <a:lstStyle/>
          <a:p>
            <a:pPr algn="ctr"/>
            <a:r>
              <a:rPr lang="en-IN" altLang="en-US" sz="3200" b="1">
                <a:latin typeface="Times New Roman" panose="02020603050405020304" charset="0"/>
                <a:cs typeface="Times New Roman" panose="02020603050405020304" charset="0"/>
              </a:rPr>
              <a:t>RESULTS AND DISCUSSION</a:t>
            </a:r>
            <a:endParaRPr lang="en-IN" altLang="en-US" sz="3200" b="1">
              <a:latin typeface="Times New Roman" panose="02020603050405020304" charset="0"/>
              <a:cs typeface="Times New Roman" panose="02020603050405020304" charset="0"/>
            </a:endParaRPr>
          </a:p>
        </p:txBody>
      </p:sp>
      <p:pic>
        <p:nvPicPr>
          <p:cNvPr id="10" name="Content Placeholder 9" descr="WhatsApp Image 2022-11-29 at 4.09.19 PM"/>
          <p:cNvPicPr>
            <a:picLocks noChangeAspect="1"/>
          </p:cNvPicPr>
          <p:nvPr>
            <p:ph sz="half" idx="1"/>
          </p:nvPr>
        </p:nvPicPr>
        <p:blipFill>
          <a:blip r:embed="rId1"/>
          <a:stretch>
            <a:fillRect/>
          </a:stretch>
        </p:blipFill>
        <p:spPr>
          <a:xfrm>
            <a:off x="1993265" y="1439545"/>
            <a:ext cx="7678420" cy="5183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10" descr="WhatsApp Image 2022-11-29 at 3.55.50 PM"/>
          <p:cNvPicPr>
            <a:picLocks noChangeAspect="1"/>
          </p:cNvPicPr>
          <p:nvPr>
            <p:ph sz="half" idx="1"/>
          </p:nvPr>
        </p:nvPicPr>
        <p:blipFill>
          <a:blip r:embed="rId1"/>
          <a:stretch>
            <a:fillRect/>
          </a:stretch>
        </p:blipFill>
        <p:spPr>
          <a:xfrm>
            <a:off x="1325880" y="1210310"/>
            <a:ext cx="8903335" cy="5188585"/>
          </a:xfrm>
          <a:prstGeom prst="rect">
            <a:avLst/>
          </a:prstGeom>
        </p:spPr>
      </p:pic>
      <p:sp>
        <p:nvSpPr>
          <p:cNvPr id="9" name="Text Box 8"/>
          <p:cNvSpPr txBox="1"/>
          <p:nvPr/>
        </p:nvSpPr>
        <p:spPr>
          <a:xfrm>
            <a:off x="6059170" y="415925"/>
            <a:ext cx="567817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RESULTS AND DISCUSSION</a:t>
            </a:r>
            <a:endParaRPr lang="en-IN" altLang="en-US" sz="3200" b="1">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048625" y="414655"/>
            <a:ext cx="3324860" cy="645160"/>
          </a:xfrm>
          <a:prstGeom prst="rect">
            <a:avLst/>
          </a:prstGeom>
          <a:noFill/>
        </p:spPr>
        <p:txBody>
          <a:bodyPr wrap="square" rtlCol="0">
            <a:spAutoFit/>
          </a:bodyPr>
          <a:lstStyle/>
          <a:p>
            <a:pPr algn="r"/>
            <a:r>
              <a:rPr lang="en-IN" altLang="en-US" sz="3600" b="1">
                <a:latin typeface="Times New Roman" panose="02020603050405020304" charset="0"/>
                <a:cs typeface="Times New Roman" panose="02020603050405020304" charset="0"/>
              </a:rPr>
              <a:t>REFERENCES</a:t>
            </a:r>
            <a:endParaRPr lang="en-IN" altLang="en-US" sz="3600" b="1">
              <a:latin typeface="Times New Roman" panose="02020603050405020304" charset="0"/>
              <a:cs typeface="Times New Roman" panose="02020603050405020304" charset="0"/>
            </a:endParaRPr>
          </a:p>
        </p:txBody>
      </p:sp>
      <p:pic>
        <p:nvPicPr>
          <p:cNvPr id="102" name="Picture 101"/>
          <p:cNvPicPr/>
          <p:nvPr/>
        </p:nvPicPr>
        <p:blipFill>
          <a:blip r:link="rId1"/>
          <a:stretch>
            <a:fillRect/>
          </a:stretch>
        </p:blipFill>
        <p:spPr>
          <a:xfrm>
            <a:off x="6096000" y="3429000"/>
            <a:ext cx="0" cy="0"/>
          </a:xfrm>
          <a:prstGeom prst="rect">
            <a:avLst/>
          </a:prstGeom>
          <a:noFill/>
          <a:ln w="9525">
            <a:noFill/>
          </a:ln>
        </p:spPr>
      </p:pic>
      <p:sp>
        <p:nvSpPr>
          <p:cNvPr id="3" name="Text Box 2"/>
          <p:cNvSpPr txBox="1"/>
          <p:nvPr/>
        </p:nvSpPr>
        <p:spPr>
          <a:xfrm>
            <a:off x="1254760" y="1424940"/>
            <a:ext cx="9399905" cy="3138170"/>
          </a:xfrm>
          <a:prstGeom prst="rect">
            <a:avLst/>
          </a:prstGeom>
          <a:noFill/>
        </p:spPr>
        <p:txBody>
          <a:bodyPr wrap="square" rtlCol="0">
            <a:spAutoFit/>
          </a:bodyPr>
          <a:lstStyle/>
          <a:p>
            <a:pPr marL="285750" indent="-285750">
              <a:buFont typeface="Wingdings" panose="05000000000000000000" charset="0"/>
              <a:buChar char="Ø"/>
            </a:pPr>
            <a:endParaRPr lang="en-US" sz="2200">
              <a:hlinkClick r:id="rId2" action="ppaction://hlinkfile"/>
            </a:endParaRPr>
          </a:p>
          <a:p>
            <a:pPr marL="285750" indent="-285750">
              <a:buFont typeface="Wingdings" panose="05000000000000000000" charset="0"/>
              <a:buChar char="Ø"/>
            </a:pPr>
            <a:endParaRPr lang="en-US" sz="2200">
              <a:hlinkClick r:id="rId2" action="ppaction://hlinkfile"/>
            </a:endParaRPr>
          </a:p>
          <a:p>
            <a:pPr marL="285750" indent="-285750">
              <a:buFont typeface="Wingdings" panose="05000000000000000000" charset="0"/>
              <a:buChar char="Ø"/>
            </a:pPr>
            <a:endParaRPr lang="en-US" sz="2200">
              <a:hlinkClick r:id="rId2" action="ppaction://hlinkfile"/>
            </a:endParaRPr>
          </a:p>
          <a:p>
            <a:pPr marL="285750" indent="-285750">
              <a:buFont typeface="Wingdings" panose="05000000000000000000" charset="0"/>
              <a:buChar char="Ø"/>
            </a:pPr>
            <a:endParaRPr lang="en-US" sz="2200">
              <a:hlinkClick r:id="rId2" action="ppaction://hlinkfile"/>
            </a:endParaRPr>
          </a:p>
          <a:p>
            <a:pPr marL="285750" indent="-285750">
              <a:buFont typeface="Wingdings" panose="05000000000000000000" charset="0"/>
              <a:buChar char="Ø"/>
            </a:pPr>
            <a:r>
              <a:rPr lang="en-US" sz="2200">
                <a:hlinkClick r:id="rId2" action="ppaction://hlinkfile"/>
              </a:rPr>
              <a:t>https://citeseerx.ist.psu.edu/viewdoc/download?doi=10.1.1.457.2825&amp;rep=rep1&amp;type= pdf</a:t>
            </a:r>
            <a:endParaRPr lang="en-US" sz="2200"/>
          </a:p>
          <a:p>
            <a:pPr marL="285750" indent="-285750">
              <a:buFont typeface="Wingdings" panose="05000000000000000000" charset="0"/>
              <a:buChar char="Ø"/>
            </a:pPr>
            <a:r>
              <a:rPr lang="en-US" sz="2200">
                <a:hlinkClick r:id="rId3" action="ppaction://hlinkfile"/>
              </a:rPr>
              <a:t>https://ieeexplore.ieee.org/abstract/document/1202279</a:t>
            </a:r>
            <a:endParaRPr lang="en-US" sz="2200"/>
          </a:p>
          <a:p>
            <a:pPr marL="285750" indent="-285750">
              <a:buFont typeface="Wingdings" panose="05000000000000000000" charset="0"/>
              <a:buChar char="Ø"/>
            </a:pPr>
            <a:r>
              <a:rPr lang="en-US" sz="2200">
                <a:hlinkClick r:id="rId4" action="ppaction://hlinkfile"/>
              </a:rPr>
              <a:t>https://ieeexplore.ieee.org/abstract/document/1527805</a:t>
            </a:r>
            <a:endParaRPr lang="en-US" sz="2200"/>
          </a:p>
          <a:p>
            <a:pPr marL="285750" indent="-285750">
              <a:buFont typeface="Wingdings" panose="05000000000000000000" charset="0"/>
              <a:buChar char="Ø"/>
            </a:pPr>
            <a:r>
              <a:rPr lang="en-US" sz="2200">
                <a:hlinkClick r:id="rId5" action="ppaction://hlinkfile"/>
              </a:rPr>
              <a:t>https://ieeexplore.ieee.org/abstract/document/9078789</a:t>
            </a:r>
            <a:endParaRPr lang="en-US"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97275" y="2401570"/>
            <a:ext cx="5069205" cy="829945"/>
          </a:xfrm>
          <a:prstGeom prst="rect">
            <a:avLst/>
          </a:prstGeom>
          <a:noFill/>
        </p:spPr>
        <p:txBody>
          <a:bodyPr wrap="square" rtlCol="0">
            <a:spAutoFit/>
          </a:bodyPr>
          <a:lstStyle/>
          <a:p>
            <a:pPr algn="ctr"/>
            <a:r>
              <a:rPr lang="en-IN" altLang="en-US" sz="4800" b="1">
                <a:latin typeface="Times New Roman" panose="02020603050405020304" charset="0"/>
                <a:cs typeface="Times New Roman" panose="02020603050405020304" charset="0"/>
              </a:rPr>
              <a:t>THANK YOU </a:t>
            </a:r>
            <a:endParaRPr lang="en-IN" altLang="en-US" sz="48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376670" y="395605"/>
            <a:ext cx="4870450" cy="583565"/>
          </a:xfrm>
          <a:prstGeom prst="rect">
            <a:avLst/>
          </a:prstGeom>
          <a:noFill/>
        </p:spPr>
        <p:txBody>
          <a:bodyPr wrap="square" rtlCol="0">
            <a:spAutoFit/>
          </a:bodyPr>
          <a:lstStyle/>
          <a:p>
            <a:pPr algn="r"/>
            <a:r>
              <a:rPr lang="en-IN" altLang="en-US" sz="3200" b="1">
                <a:latin typeface="Times New Roman" panose="02020603050405020304" charset="0"/>
                <a:cs typeface="Times New Roman" panose="02020603050405020304" charset="0"/>
              </a:rPr>
              <a:t>PROBLEM STATEMENT</a:t>
            </a:r>
            <a:endParaRPr lang="en-IN" altLang="en-US" sz="3200" b="1">
              <a:latin typeface="Times New Roman" panose="02020603050405020304" charset="0"/>
              <a:cs typeface="Times New Roman" panose="02020603050405020304" charset="0"/>
            </a:endParaRPr>
          </a:p>
        </p:txBody>
      </p:sp>
      <p:sp>
        <p:nvSpPr>
          <p:cNvPr id="2" name="Text Box 1"/>
          <p:cNvSpPr txBox="1"/>
          <p:nvPr/>
        </p:nvSpPr>
        <p:spPr>
          <a:xfrm>
            <a:off x="1098550" y="1523365"/>
            <a:ext cx="10379710" cy="4431030"/>
          </a:xfrm>
          <a:prstGeom prst="rect">
            <a:avLst/>
          </a:prstGeom>
          <a:noFill/>
        </p:spPr>
        <p:txBody>
          <a:bodyPr wrap="square" rtlCol="0">
            <a:spAutoFit/>
          </a:bodyPr>
          <a:lstStyle/>
          <a:p>
            <a:r>
              <a:rPr lang="en-US" sz="2200">
                <a:latin typeface="Times New Roman" panose="02020603050405020304" charset="0"/>
                <a:cs typeface="Times New Roman" panose="02020603050405020304" charset="0"/>
              </a:rPr>
              <a:t>Speech Emotion Recognition (SER) is the task of recognizing the emotional aspects of speech irrespective of the semantic contents</a:t>
            </a:r>
            <a:r>
              <a:rPr lang="en-IN" altLang="en-US" sz="2200">
                <a:latin typeface="Times New Roman" panose="02020603050405020304" charset="0"/>
                <a:cs typeface="Times New Roman" panose="02020603050405020304" charset="0"/>
              </a:rPr>
              <a:t>.</a:t>
            </a:r>
            <a:endParaRPr lang="en-IN" altLang="en-US" sz="2200">
              <a:latin typeface="Times New Roman" panose="02020603050405020304" charset="0"/>
              <a:cs typeface="Times New Roman" panose="02020603050405020304" charset="0"/>
            </a:endParaRPr>
          </a:p>
          <a:p>
            <a:endParaRPr lang="en-IN" altLang="en-US" sz="2200">
              <a:latin typeface="Times New Roman" panose="02020603050405020304" charset="0"/>
              <a:cs typeface="Times New Roman" panose="02020603050405020304" charset="0"/>
            </a:endParaRPr>
          </a:p>
          <a:p>
            <a:r>
              <a:rPr lang="en-IN" altLang="en-US" sz="2200">
                <a:latin typeface="Times New Roman" panose="02020603050405020304" charset="0"/>
                <a:cs typeface="Times New Roman" panose="02020603050405020304" charset="0"/>
              </a:rPr>
              <a:t>Emotional cues in speech are conveyed through vocal inflections known as prosody. Key attributes of prosody include the relative pitch, duration, and intensity of the speech signal. Together, these features encode stress, intonation, and rhythm, all of which impact emotion perception. </a:t>
            </a:r>
            <a:endParaRPr lang="en-IN" altLang="en-US" sz="2200">
              <a:latin typeface="Times New Roman" panose="02020603050405020304" charset="0"/>
              <a:cs typeface="Times New Roman" panose="02020603050405020304" charset="0"/>
            </a:endParaRPr>
          </a:p>
          <a:p>
            <a:endParaRPr lang="en-IN" altLang="en-US" sz="2200">
              <a:latin typeface="Times New Roman" panose="02020603050405020304" charset="0"/>
              <a:cs typeface="Times New Roman" panose="02020603050405020304" charset="0"/>
            </a:endParaRPr>
          </a:p>
          <a:p>
            <a:r>
              <a:rPr lang="en-IN" altLang="en-US" sz="2200">
                <a:latin typeface="Times New Roman" panose="02020603050405020304" charset="0"/>
                <a:cs typeface="Times New Roman" panose="02020603050405020304" charset="0"/>
              </a:rPr>
              <a:t>In the process of solitary problem solving, emotions have a significant role in self-regulation, focusing attention and biasing cognitive processes. In social context, additional functions of emotions become apparent, such as interpersonal relations and social coordination of collaborative action.</a:t>
            </a:r>
            <a:endParaRPr lang="en-IN" altLang="en-US" sz="2200">
              <a:latin typeface="Times New Roman" panose="02020603050405020304" charset="0"/>
              <a:cs typeface="Times New Roman" panose="02020603050405020304" charset="0"/>
            </a:endParaRPr>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673090" y="376555"/>
            <a:ext cx="5604510" cy="583565"/>
          </a:xfrm>
          <a:prstGeom prst="rect">
            <a:avLst/>
          </a:prstGeom>
          <a:noFill/>
        </p:spPr>
        <p:txBody>
          <a:bodyPr wrap="square" rtlCol="0">
            <a:spAutoFit/>
          </a:bodyPr>
          <a:lstStyle/>
          <a:p>
            <a:pPr algn="r"/>
            <a:r>
              <a:rPr lang="en-IN" altLang="en-US" sz="3200" b="1">
                <a:latin typeface="Times New Roman" panose="02020603050405020304" charset="0"/>
                <a:cs typeface="Times New Roman" panose="02020603050405020304" charset="0"/>
              </a:rPr>
              <a:t>APPLI</a:t>
            </a:r>
            <a:r>
              <a:rPr lang="en-US" sz="3200" b="1">
                <a:latin typeface="Times New Roman" panose="02020603050405020304" charset="0"/>
                <a:cs typeface="Times New Roman" panose="02020603050405020304" charset="0"/>
                <a:sym typeface="+mn-ea"/>
              </a:rPr>
              <a:t>C</a:t>
            </a:r>
            <a:r>
              <a:rPr lang="en-IN" altLang="en-US" sz="3200" b="1">
                <a:latin typeface="Times New Roman" panose="02020603050405020304" charset="0"/>
                <a:cs typeface="Times New Roman" panose="02020603050405020304" charset="0"/>
                <a:sym typeface="+mn-ea"/>
              </a:rPr>
              <a:t>ATION AND USES</a:t>
            </a:r>
            <a:endParaRPr lang="en-IN" altLang="en-US" sz="3200" b="1">
              <a:latin typeface="Times New Roman" panose="02020603050405020304" charset="0"/>
              <a:cs typeface="Times New Roman" panose="02020603050405020304" charset="0"/>
              <a:sym typeface="+mn-ea"/>
            </a:endParaRPr>
          </a:p>
        </p:txBody>
      </p:sp>
      <p:sp>
        <p:nvSpPr>
          <p:cNvPr id="2" name="Text Box 1"/>
          <p:cNvSpPr txBox="1"/>
          <p:nvPr/>
        </p:nvSpPr>
        <p:spPr>
          <a:xfrm>
            <a:off x="701040" y="960120"/>
            <a:ext cx="10844530" cy="5107940"/>
          </a:xfrm>
          <a:prstGeom prst="rect">
            <a:avLst/>
          </a:prstGeom>
          <a:noFill/>
        </p:spPr>
        <p:txBody>
          <a:bodyPr wrap="square" rtlCol="0">
            <a:spAutoFit/>
          </a:bodyPr>
          <a:lstStyle/>
          <a:p>
            <a:pPr indent="0">
              <a:buFont typeface="Wingdings" panose="05000000000000000000" charset="0"/>
              <a:buNone/>
            </a:pPr>
            <a:endParaRPr lang="en-US"/>
          </a:p>
          <a:p>
            <a:pPr marL="285750" indent="-285750">
              <a:buFont typeface="Wingdings" panose="05000000000000000000" charset="0"/>
              <a:buChar char="q"/>
            </a:pPr>
            <a:r>
              <a:rPr lang="en-US" sz="2200">
                <a:latin typeface="Times New Roman" panose="02020603050405020304" charset="0"/>
                <a:cs typeface="Times New Roman" panose="02020603050405020304" charset="0"/>
              </a:rPr>
              <a:t>Both feature extraction and feature selection are capable of improving learning performance, lowering computational complexity, building better generalizable models, and decreasing required storage.</a:t>
            </a:r>
            <a:endParaRPr lang="en-US" sz="2200">
              <a:latin typeface="Times New Roman" panose="02020603050405020304" charset="0"/>
              <a:cs typeface="Times New Roman" panose="02020603050405020304" charset="0"/>
            </a:endParaRPr>
          </a:p>
          <a:p>
            <a:pPr marL="285750" indent="-285750">
              <a:buFont typeface="Wingdings" panose="05000000000000000000" charset="0"/>
              <a:buChar char="q"/>
            </a:pPr>
            <a:r>
              <a:rPr lang="en-US" sz="2200">
                <a:latin typeface="Times New Roman" panose="02020603050405020304" charset="0"/>
                <a:cs typeface="Times New Roman" panose="02020603050405020304" charset="0"/>
              </a:rPr>
              <a:t>Our understanding of emotions and moods can affect many aspects of organizational behavior including the selection process, decision making, creativity, motivation, leadership, negotiation, customer service, job attitudes, deviant workplace behavior, and safety.</a:t>
            </a:r>
            <a:endParaRPr lang="en-US" sz="2200">
              <a:latin typeface="Times New Roman" panose="02020603050405020304" charset="0"/>
              <a:cs typeface="Times New Roman" panose="02020603050405020304" charset="0"/>
            </a:endParaRPr>
          </a:p>
          <a:p>
            <a:pPr marL="285750" indent="-285750">
              <a:buFont typeface="Wingdings" panose="05000000000000000000" charset="0"/>
              <a:buChar char="q"/>
            </a:pPr>
            <a:r>
              <a:rPr lang="en-US" sz="2200">
                <a:latin typeface="Times New Roman" panose="02020603050405020304" charset="0"/>
                <a:cs typeface="Times New Roman" panose="02020603050405020304" charset="0"/>
              </a:rPr>
              <a:t>Emotions – even those that feel unpleasant or seem negative – have a few important uses: Emotions drive our actions – for example, a fight, flight or freeze response. Emotions tell others that we're dealing with stressors and may need support. Emotions have wisdom.</a:t>
            </a:r>
            <a:endParaRPr lang="en-US" sz="2200">
              <a:latin typeface="Times New Roman" panose="02020603050405020304" charset="0"/>
              <a:cs typeface="Times New Roman" panose="02020603050405020304" charset="0"/>
            </a:endParaRPr>
          </a:p>
          <a:p>
            <a:pPr marL="285750" indent="-285750">
              <a:buFont typeface="Wingdings" panose="05000000000000000000" charset="0"/>
              <a:buChar char="q"/>
            </a:pPr>
            <a:r>
              <a:rPr lang="en-US" sz="2200">
                <a:latin typeface="Times New Roman" panose="02020603050405020304" charset="0"/>
                <a:cs typeface="Times New Roman" panose="02020603050405020304" charset="0"/>
              </a:rPr>
              <a:t>Speech recognition applications include voice user interfaces such as voice dialing (e.g. "call home"), call routing (e.g. "I would like to make a collect call"), domotic appliance control, search key words (e.g. find a podcast where particular words were spoken), simple data entry (e.g., entering a credit card number) ...</a:t>
            </a:r>
            <a:endParaRPr lang="en-US" sz="2200">
              <a:latin typeface="Times New Roman" panose="02020603050405020304" charset="0"/>
              <a:cs typeface="Times New Roman" panose="02020603050405020304" charset="0"/>
            </a:endParaRPr>
          </a:p>
          <a:p>
            <a:pPr marL="285750" indent="-285750">
              <a:buFont typeface="Wingdings" panose="05000000000000000000" charset="0"/>
              <a:buChar char="q"/>
            </a:pPr>
            <a:endParaRPr lang="en-US" sz="2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2-11-29 at 4.17.55 PM"/>
          <p:cNvPicPr>
            <a:picLocks noChangeAspect="1"/>
          </p:cNvPicPr>
          <p:nvPr>
            <p:ph idx="1"/>
          </p:nvPr>
        </p:nvPicPr>
        <p:blipFill>
          <a:blip r:embed="rId1"/>
          <a:stretch>
            <a:fillRect/>
          </a:stretch>
        </p:blipFill>
        <p:spPr>
          <a:xfrm>
            <a:off x="1249045" y="1675130"/>
            <a:ext cx="9758680" cy="4404995"/>
          </a:xfrm>
          <a:prstGeom prst="rect">
            <a:avLst/>
          </a:prstGeom>
        </p:spPr>
      </p:pic>
      <p:sp>
        <p:nvSpPr>
          <p:cNvPr id="6" name="Text Box 5"/>
          <p:cNvSpPr txBox="1"/>
          <p:nvPr/>
        </p:nvSpPr>
        <p:spPr>
          <a:xfrm>
            <a:off x="4659630" y="368300"/>
            <a:ext cx="6617970" cy="583565"/>
          </a:xfrm>
          <a:prstGeom prst="rect">
            <a:avLst/>
          </a:prstGeom>
          <a:noFill/>
        </p:spPr>
        <p:txBody>
          <a:bodyPr wrap="square" rtlCol="0">
            <a:spAutoFit/>
          </a:bodyPr>
          <a:p>
            <a:pPr algn="r"/>
            <a:r>
              <a:rPr lang="en-IN" altLang="en-US" sz="3200" b="1">
                <a:latin typeface="Times New Roman" panose="02020603050405020304" charset="0"/>
                <a:cs typeface="Times New Roman" panose="02020603050405020304" charset="0"/>
              </a:rPr>
              <a:t>HIGH LEVEL AR</a:t>
            </a:r>
            <a:r>
              <a:rPr lang="en-US" sz="3200" b="1">
                <a:latin typeface="Times New Roman" panose="02020603050405020304" charset="0"/>
                <a:cs typeface="Times New Roman" panose="02020603050405020304" charset="0"/>
                <a:sym typeface="+mn-ea"/>
              </a:rPr>
              <a:t>C</a:t>
            </a:r>
            <a:r>
              <a:rPr lang="en-IN" altLang="en-US" sz="3200" b="1">
                <a:latin typeface="Times New Roman" panose="02020603050405020304" charset="0"/>
                <a:cs typeface="Times New Roman" panose="02020603050405020304" charset="0"/>
                <a:sym typeface="+mn-ea"/>
              </a:rPr>
              <a:t>HITE</a:t>
            </a:r>
            <a:r>
              <a:rPr lang="en-US" sz="3200" b="1">
                <a:latin typeface="Times New Roman" panose="02020603050405020304" charset="0"/>
                <a:cs typeface="Times New Roman" panose="02020603050405020304" charset="0"/>
                <a:sym typeface="+mn-ea"/>
              </a:rPr>
              <a:t>C</a:t>
            </a:r>
            <a:r>
              <a:rPr lang="en-IN" altLang="en-US" sz="3200" b="1">
                <a:latin typeface="Times New Roman" panose="02020603050405020304" charset="0"/>
                <a:cs typeface="Times New Roman" panose="02020603050405020304" charset="0"/>
                <a:sym typeface="+mn-ea"/>
              </a:rPr>
              <a:t>TURE</a:t>
            </a:r>
            <a:endParaRPr lang="en-IN" altLang="en-US" sz="3200" b="1">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659630" y="368300"/>
            <a:ext cx="6617970" cy="583565"/>
          </a:xfrm>
          <a:prstGeom prst="rect">
            <a:avLst/>
          </a:prstGeom>
          <a:noFill/>
        </p:spPr>
        <p:txBody>
          <a:bodyPr wrap="square" rtlCol="0">
            <a:spAutoFit/>
          </a:bodyPr>
          <a:lstStyle/>
          <a:p>
            <a:pPr algn="r"/>
            <a:r>
              <a:rPr lang="en-IN" altLang="en-US" sz="3200" b="1">
                <a:latin typeface="Times New Roman" panose="02020603050405020304" charset="0"/>
                <a:cs typeface="Times New Roman" panose="02020603050405020304" charset="0"/>
              </a:rPr>
              <a:t>HIGH LEVEL AR</a:t>
            </a:r>
            <a:r>
              <a:rPr lang="en-US" sz="3200" b="1">
                <a:latin typeface="Times New Roman" panose="02020603050405020304" charset="0"/>
                <a:cs typeface="Times New Roman" panose="02020603050405020304" charset="0"/>
                <a:sym typeface="+mn-ea"/>
              </a:rPr>
              <a:t>C</a:t>
            </a:r>
            <a:r>
              <a:rPr lang="en-IN" altLang="en-US" sz="3200" b="1">
                <a:latin typeface="Times New Roman" panose="02020603050405020304" charset="0"/>
                <a:cs typeface="Times New Roman" panose="02020603050405020304" charset="0"/>
                <a:sym typeface="+mn-ea"/>
              </a:rPr>
              <a:t>HITE</a:t>
            </a:r>
            <a:r>
              <a:rPr lang="en-US" sz="3200" b="1">
                <a:latin typeface="Times New Roman" panose="02020603050405020304" charset="0"/>
                <a:cs typeface="Times New Roman" panose="02020603050405020304" charset="0"/>
                <a:sym typeface="+mn-ea"/>
              </a:rPr>
              <a:t>C</a:t>
            </a:r>
            <a:r>
              <a:rPr lang="en-IN" altLang="en-US" sz="3200" b="1">
                <a:latin typeface="Times New Roman" panose="02020603050405020304" charset="0"/>
                <a:cs typeface="Times New Roman" panose="02020603050405020304" charset="0"/>
                <a:sym typeface="+mn-ea"/>
              </a:rPr>
              <a:t>TURE</a:t>
            </a:r>
            <a:endParaRPr lang="en-IN" altLang="en-US" sz="3200" b="1">
              <a:latin typeface="Times New Roman" panose="02020603050405020304" charset="0"/>
              <a:cs typeface="Times New Roman" panose="02020603050405020304" charset="0"/>
              <a:sym typeface="+mn-ea"/>
            </a:endParaRPr>
          </a:p>
        </p:txBody>
      </p:sp>
      <p:pic>
        <p:nvPicPr>
          <p:cNvPr id="8" name="Content Placeholder 7"/>
          <p:cNvPicPr>
            <a:picLocks noGrp="1" noChangeAspect="1"/>
          </p:cNvPicPr>
          <p:nvPr>
            <p:ph idx="1"/>
          </p:nvPr>
        </p:nvPicPr>
        <p:blipFill>
          <a:blip r:embed="rId1"/>
          <a:stretch>
            <a:fillRect/>
          </a:stretch>
        </p:blipFill>
        <p:spPr>
          <a:xfrm>
            <a:off x="671195" y="1393190"/>
            <a:ext cx="10765790" cy="3293745"/>
          </a:xfrm>
          <a:prstGeom prst="rect">
            <a:avLst/>
          </a:prstGeom>
        </p:spPr>
      </p:pic>
      <p:sp>
        <p:nvSpPr>
          <p:cNvPr id="15" name="Text Box 14"/>
          <p:cNvSpPr txBox="1"/>
          <p:nvPr/>
        </p:nvSpPr>
        <p:spPr>
          <a:xfrm>
            <a:off x="413385" y="5036820"/>
            <a:ext cx="11023600" cy="1106805"/>
          </a:xfrm>
          <a:prstGeom prst="rect">
            <a:avLst/>
          </a:prstGeom>
          <a:noFill/>
        </p:spPr>
        <p:txBody>
          <a:bodyPr wrap="square" rtlCol="0">
            <a:spAutoFit/>
          </a:bodyPr>
          <a:lstStyle/>
          <a:p>
            <a:r>
              <a:rPr lang="en-US" sz="2200">
                <a:latin typeface="Times New Roman" panose="02020603050405020304" charset="0"/>
                <a:cs typeface="Times New Roman" panose="02020603050405020304" charset="0"/>
              </a:rPr>
              <a:t>The proposed human emotion recognition system is of five components: input speech signal, pre-processing, feature extraction and selection, classification and finally emotions recognition. The Architecture of Emotional speech recognition system is as shown in </a:t>
            </a:r>
            <a:r>
              <a:rPr lang="en-IN" altLang="en-US" sz="2200">
                <a:latin typeface="Times New Roman" panose="02020603050405020304" charset="0"/>
                <a:cs typeface="Times New Roman" panose="02020603050405020304" charset="0"/>
              </a:rPr>
              <a:t>above </a:t>
            </a:r>
            <a:r>
              <a:rPr lang="en-US" sz="2200">
                <a:latin typeface="Times New Roman" panose="02020603050405020304" charset="0"/>
                <a:cs typeface="Times New Roman" panose="02020603050405020304" charset="0"/>
              </a:rPr>
              <a:t>figure</a:t>
            </a:r>
            <a:r>
              <a:rPr lang="en-IN" altLang="en-US" sz="2200">
                <a:latin typeface="Times New Roman" panose="02020603050405020304" charset="0"/>
                <a:cs typeface="Times New Roman" panose="02020603050405020304" charset="0"/>
              </a:rPr>
              <a:t>.</a:t>
            </a:r>
            <a:endParaRPr lang="en-IN" altLang="en-US" sz="2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66435" y="145415"/>
            <a:ext cx="5511165" cy="583565"/>
          </a:xfrm>
          <a:prstGeom prst="rect">
            <a:avLst/>
          </a:prstGeom>
          <a:noFill/>
        </p:spPr>
        <p:txBody>
          <a:bodyPr wrap="square" rtlCol="0">
            <a:spAutoFit/>
          </a:bodyPr>
          <a:lstStyle/>
          <a:p>
            <a:pPr algn="r"/>
            <a:r>
              <a:rPr lang="en-IN" altLang="en-US" sz="3200" b="1">
                <a:latin typeface="Times New Roman" panose="02020603050405020304" charset="0"/>
                <a:cs typeface="Times New Roman" panose="02020603050405020304" charset="0"/>
                <a:sym typeface="+mn-ea"/>
              </a:rPr>
              <a:t>LITERATURE SURVEY</a:t>
            </a:r>
            <a:endParaRPr lang="en-IN" altLang="en-US" sz="3200" b="1">
              <a:latin typeface="Times New Roman" panose="02020603050405020304" charset="0"/>
              <a:cs typeface="Times New Roman" panose="02020603050405020304" charset="0"/>
              <a:sym typeface="+mn-ea"/>
            </a:endParaRPr>
          </a:p>
        </p:txBody>
      </p:sp>
      <p:graphicFrame>
        <p:nvGraphicFramePr>
          <p:cNvPr id="6" name="Table 5"/>
          <p:cNvGraphicFramePr/>
          <p:nvPr/>
        </p:nvGraphicFramePr>
        <p:xfrm>
          <a:off x="347345" y="763270"/>
          <a:ext cx="11150600" cy="5683250"/>
        </p:xfrm>
        <a:graphic>
          <a:graphicData uri="http://schemas.openxmlformats.org/drawingml/2006/table">
            <a:tbl>
              <a:tblPr firstRow="1" bandRow="1">
                <a:tableStyleId>{5C22544A-7EE6-4342-B048-85BDC9FD1C3A}</a:tableStyleId>
              </a:tblPr>
              <a:tblGrid>
                <a:gridCol w="2230120"/>
                <a:gridCol w="2230120"/>
                <a:gridCol w="2405380"/>
                <a:gridCol w="2073910"/>
                <a:gridCol w="2211070"/>
              </a:tblGrid>
              <a:tr h="991870">
                <a:tc>
                  <a:txBody>
                    <a:bodyPr/>
                    <a:lstStyle/>
                    <a:p>
                      <a:pPr>
                        <a:buNone/>
                      </a:pPr>
                      <a:r>
                        <a:rPr lang="en-IN" altLang="en-US"/>
                        <a:t>TITLE OF THE PAPER</a:t>
                      </a:r>
                      <a:endParaRPr lang="en-IN" altLang="en-US"/>
                    </a:p>
                  </a:txBody>
                  <a:tcPr/>
                </a:tc>
                <a:tc>
                  <a:txBody>
                    <a:bodyPr/>
                    <a:lstStyle/>
                    <a:p>
                      <a:pPr>
                        <a:buNone/>
                      </a:pPr>
                      <a:r>
                        <a:rPr lang="en-IN" altLang="en-US"/>
                        <a:t>YEAR OF PUBLICATION</a:t>
                      </a:r>
                      <a:endParaRPr lang="en-IN" altLang="en-US"/>
                    </a:p>
                  </a:txBody>
                  <a:tcPr/>
                </a:tc>
                <a:tc>
                  <a:txBody>
                    <a:bodyPr/>
                    <a:lstStyle/>
                    <a:p>
                      <a:pPr>
                        <a:buNone/>
                      </a:pPr>
                      <a:r>
                        <a:rPr lang="en-IN" altLang="en-US"/>
                        <a:t>JOURNAL / CONFERENCE NAME</a:t>
                      </a:r>
                      <a:endParaRPr lang="en-IN" altLang="en-US"/>
                    </a:p>
                  </a:txBody>
                  <a:tcPr/>
                </a:tc>
                <a:tc>
                  <a:txBody>
                    <a:bodyPr/>
                    <a:lstStyle/>
                    <a:p>
                      <a:pPr>
                        <a:buNone/>
                      </a:pPr>
                      <a:r>
                        <a:rPr lang="en-IN" altLang="en-US"/>
                        <a:t>ADVANTAGES</a:t>
                      </a:r>
                      <a:endParaRPr lang="en-IN" altLang="en-US"/>
                    </a:p>
                  </a:txBody>
                  <a:tcPr/>
                </a:tc>
                <a:tc>
                  <a:txBody>
                    <a:bodyPr/>
                    <a:lstStyle/>
                    <a:p>
                      <a:pPr>
                        <a:buNone/>
                      </a:pPr>
                      <a:r>
                        <a:rPr lang="en-IN" altLang="en-US"/>
                        <a:t>LIMITATIONS</a:t>
                      </a:r>
                      <a:endParaRPr lang="en-IN" altLang="en-US"/>
                    </a:p>
                  </a:txBody>
                  <a:tcPr/>
                </a:tc>
              </a:tr>
              <a:tr h="1385570">
                <a:tc>
                  <a:txBody>
                    <a:bodyPr/>
                    <a:lstStyle/>
                    <a:p>
                      <a:pPr>
                        <a:buNone/>
                      </a:pPr>
                      <a:r>
                        <a:rPr lang="en-IN" altLang="en-US" sz="1400"/>
                        <a:t>SPEECH EMOTION RECOGNITION USING DEEP LEARNING TECHNIQUES: A REVIEW</a:t>
                      </a:r>
                      <a:endParaRPr lang="en-IN" altLang="en-US" sz="1400"/>
                    </a:p>
                  </a:txBody>
                  <a:tcPr/>
                </a:tc>
                <a:tc>
                  <a:txBody>
                    <a:bodyPr/>
                    <a:lstStyle/>
                    <a:p>
                      <a:pPr algn="ctr">
                        <a:buNone/>
                      </a:pPr>
                      <a:r>
                        <a:rPr lang="en-IN" altLang="en-US"/>
                        <a:t>2019</a:t>
                      </a:r>
                      <a:endParaRPr lang="en-IN" altLang="en-US"/>
                    </a:p>
                  </a:txBody>
                  <a:tcPr/>
                </a:tc>
                <a:tc>
                  <a:txBody>
                    <a:bodyPr/>
                    <a:lstStyle/>
                    <a:p>
                      <a:pPr>
                        <a:buNone/>
                      </a:pPr>
                      <a:r>
                        <a:rPr lang="en-IN" altLang="en-US" sz="1400"/>
                        <a:t>Rahul Amin Khalil, Edward Jones, Mohammad Inayatullah Babar,Tariqullah Jan, Mohammad Haseeb Zafar, Thamer Alhussain</a:t>
                      </a:r>
                      <a:endParaRPr lang="en-IN" altLang="en-US" sz="1400"/>
                    </a:p>
                  </a:txBody>
                  <a:tcPr/>
                </a:tc>
                <a:tc>
                  <a:txBody>
                    <a:bodyPr/>
                    <a:lstStyle/>
                    <a:p>
                      <a:pPr>
                        <a:buNone/>
                      </a:pPr>
                      <a:r>
                        <a:rPr lang="en-US" sz="1400" b="0" i="0" u="none" kern="1200" baseline="0" dirty="0">
                          <a:solidFill>
                            <a:schemeClr val="dk1"/>
                          </a:solidFill>
                          <a:effectLst/>
                          <a:latin typeface="+mn-lt"/>
                          <a:ea typeface="+mn-ea"/>
                          <a:cs typeface="+mn-cs"/>
                        </a:rPr>
                        <a:t>Deep Learning Produces better Accuracy than Traditional Machine Learning Models</a:t>
                      </a:r>
                      <a:endParaRPr lang="en-US" sz="1400" dirty="0"/>
                    </a:p>
                  </a:txBody>
                  <a:tcPr/>
                </a:tc>
                <a:tc>
                  <a:txBody>
                    <a:bodyPr/>
                    <a:lstStyle/>
                    <a:p>
                      <a:pPr>
                        <a:buNone/>
                      </a:pPr>
                      <a:r>
                        <a:rPr lang="en-US" sz="1600" b="0" i="0" u="none" kern="1200" baseline="0" dirty="0">
                          <a:solidFill>
                            <a:schemeClr val="dk1"/>
                          </a:solidFill>
                          <a:effectLst/>
                          <a:latin typeface="+mn-lt"/>
                          <a:ea typeface="+mn-ea"/>
                          <a:cs typeface="+mn-cs"/>
                        </a:rPr>
                        <a:t>Detailed overview of Deep Learning </a:t>
                      </a:r>
                      <a:r>
                        <a:rPr lang="en-US" sz="1600" b="0" i="0" u="none" kern="1200" baseline="0" dirty="0" err="1">
                          <a:solidFill>
                            <a:schemeClr val="dk1"/>
                          </a:solidFill>
                          <a:effectLst/>
                          <a:latin typeface="+mn-lt"/>
                          <a:ea typeface="+mn-ea"/>
                          <a:cs typeface="+mn-cs"/>
                        </a:rPr>
                        <a:t>Techinques</a:t>
                      </a:r>
                      <a:r>
                        <a:rPr lang="en-US" sz="1600" b="0" i="0" u="none" kern="1200" baseline="0" dirty="0">
                          <a:solidFill>
                            <a:schemeClr val="dk1"/>
                          </a:solidFill>
                          <a:effectLst/>
                          <a:latin typeface="+mn-lt"/>
                          <a:ea typeface="+mn-ea"/>
                          <a:cs typeface="+mn-cs"/>
                        </a:rPr>
                        <a:t> for SER.</a:t>
                      </a:r>
                      <a:endParaRPr lang="en-US" sz="1600" dirty="0"/>
                    </a:p>
                  </a:txBody>
                  <a:tcPr/>
                </a:tc>
              </a:tr>
              <a:tr h="1889125">
                <a:tc>
                  <a:txBody>
                    <a:bodyPr/>
                    <a:lstStyle/>
                    <a:p>
                      <a:pPr>
                        <a:buNone/>
                      </a:pPr>
                      <a:r>
                        <a:rPr lang="en-IN" altLang="en-US" sz="1400"/>
                        <a:t>FAST AND ACCURATE SEQUENTIAL FLOATING FEATURE SELECTION WITH THE BAYES CLASSIFIER APPLIED TO SPEECH EMOTION RECOGNITION</a:t>
                      </a:r>
                      <a:endParaRPr lang="en-IN" altLang="en-US" sz="1400"/>
                    </a:p>
                  </a:txBody>
                  <a:tcPr/>
                </a:tc>
                <a:tc>
                  <a:txBody>
                    <a:bodyPr/>
                    <a:lstStyle/>
                    <a:p>
                      <a:pPr algn="ctr">
                        <a:buNone/>
                      </a:pPr>
                      <a:r>
                        <a:rPr lang="en-IN" altLang="en-US"/>
                        <a:t>2008</a:t>
                      </a:r>
                      <a:endParaRPr lang="en-IN" altLang="en-US"/>
                    </a:p>
                  </a:txBody>
                  <a:tcPr/>
                </a:tc>
                <a:tc>
                  <a:txBody>
                    <a:bodyPr/>
                    <a:lstStyle/>
                    <a:p>
                      <a:pPr>
                        <a:buNone/>
                      </a:pPr>
                      <a:r>
                        <a:rPr lang="en-US" sz="1400"/>
                        <a:t>DimitriosVerveridis</a:t>
                      </a:r>
                      <a:r>
                        <a:rPr lang="en-IN" altLang="en-US" sz="1400"/>
                        <a:t>, </a:t>
                      </a:r>
                      <a:r>
                        <a:rPr lang="en-US" sz="1400"/>
                        <a:t>ConstantineKotropoulos</a:t>
                      </a:r>
                      <a:endParaRPr lang="en-US" sz="1400"/>
                    </a:p>
                  </a:txBody>
                  <a:tcPr/>
                </a:tc>
                <a:tc>
                  <a:txBody>
                    <a:bodyPr/>
                    <a:lstStyle/>
                    <a:p>
                      <a:pPr>
                        <a:buNone/>
                      </a:pPr>
                      <a:r>
                        <a:rPr lang="en-US" sz="1200" b="0" i="0" u="none" kern="1200" baseline="0" dirty="0">
                          <a:solidFill>
                            <a:schemeClr val="dk1"/>
                          </a:solidFill>
                          <a:effectLst/>
                          <a:latin typeface="+mn-lt"/>
                          <a:ea typeface="+mn-ea"/>
                          <a:cs typeface="+mn-cs"/>
                        </a:rPr>
                        <a:t>The Proposed technique can handle as many features as one wishes to extract from the data execution time and the accuracy of SFFS method are optimized by exploiting statistical tests instead of comparing just average CCRs.</a:t>
                      </a:r>
                      <a:endParaRPr lang="en-US" sz="1200" dirty="0"/>
                    </a:p>
                  </a:txBody>
                  <a:tcPr/>
                </a:tc>
                <a:tc>
                  <a:txBody>
                    <a:bodyPr/>
                    <a:lstStyle/>
                    <a:p>
                      <a:pPr>
                        <a:buNone/>
                      </a:pPr>
                      <a:r>
                        <a:rPr lang="en-US" sz="1100" b="0" i="0" u="none" kern="1200" baseline="0" dirty="0">
                          <a:solidFill>
                            <a:schemeClr val="dk1"/>
                          </a:solidFill>
                          <a:effectLst/>
                          <a:latin typeface="+mn-lt"/>
                          <a:ea typeface="+mn-ea"/>
                          <a:cs typeface="+mn-cs"/>
                        </a:rPr>
                        <a:t>It is found that the proposed method A reduces the executional time of SFFS by 50% without deteriorating its performance. Method B improves the accuracy of SFFS by exploiting confidence intervals of MCCR for the </a:t>
                      </a:r>
                      <a:r>
                        <a:rPr lang="en-US" sz="1100" b="0" i="0" u="none" kern="1200" baseline="0" dirty="0" err="1">
                          <a:solidFill>
                            <a:schemeClr val="dk1"/>
                          </a:solidFill>
                          <a:effectLst/>
                          <a:latin typeface="+mn-lt"/>
                          <a:ea typeface="+mn-ea"/>
                          <a:cs typeface="+mn-cs"/>
                        </a:rPr>
                        <a:t>compartison</a:t>
                      </a:r>
                      <a:r>
                        <a:rPr lang="en-US" sz="1100" b="0" i="0" u="none" kern="1200" baseline="0" dirty="0">
                          <a:solidFill>
                            <a:schemeClr val="dk1"/>
                          </a:solidFill>
                          <a:effectLst/>
                          <a:latin typeface="+mn-lt"/>
                          <a:ea typeface="+mn-ea"/>
                          <a:cs typeface="+mn-cs"/>
                        </a:rPr>
                        <a:t> of features.</a:t>
                      </a:r>
                      <a:endParaRPr lang="en-US" sz="1100" dirty="0"/>
                    </a:p>
                  </a:txBody>
                  <a:tcPr/>
                </a:tc>
              </a:tr>
              <a:tr h="1385570">
                <a:tc>
                  <a:txBody>
                    <a:bodyPr/>
                    <a:lstStyle/>
                    <a:p>
                      <a:pPr>
                        <a:buNone/>
                      </a:pPr>
                      <a:r>
                        <a:rPr lang="en-IN" altLang="en-US" sz="1400"/>
                        <a:t>HIDDEN MARKOV MODEL BASED SPEECH EMOTION RECOGNITION</a:t>
                      </a:r>
                      <a:endParaRPr lang="en-IN" altLang="en-US" sz="1400"/>
                    </a:p>
                  </a:txBody>
                  <a:tcPr/>
                </a:tc>
                <a:tc>
                  <a:txBody>
                    <a:bodyPr/>
                    <a:lstStyle/>
                    <a:p>
                      <a:pPr algn="ctr">
                        <a:buNone/>
                      </a:pPr>
                      <a:r>
                        <a:rPr lang="en-IN" altLang="en-US"/>
                        <a:t>2003</a:t>
                      </a:r>
                      <a:endParaRPr lang="en-IN" altLang="en-US"/>
                    </a:p>
                  </a:txBody>
                  <a:tcPr/>
                </a:tc>
                <a:tc>
                  <a:txBody>
                    <a:bodyPr/>
                    <a:lstStyle/>
                    <a:p>
                      <a:pPr>
                        <a:buNone/>
                      </a:pPr>
                      <a:r>
                        <a:rPr lang="en-US" sz="1400"/>
                        <a:t>B. Schuller</a:t>
                      </a:r>
                      <a:r>
                        <a:rPr lang="en-IN" altLang="en-US" sz="1400"/>
                        <a:t>,</a:t>
                      </a:r>
                      <a:r>
                        <a:rPr lang="en-US" sz="1400"/>
                        <a:t> G. Rigoll</a:t>
                      </a:r>
                      <a:r>
                        <a:rPr lang="en-IN" altLang="en-US" sz="1400"/>
                        <a:t>, </a:t>
                      </a:r>
                      <a:r>
                        <a:rPr lang="en-US" sz="1400"/>
                        <a:t>M. Lang</a:t>
                      </a:r>
                      <a:endParaRPr lang="en-US" sz="1400"/>
                    </a:p>
                  </a:txBody>
                  <a:tcPr/>
                </a:tc>
                <a:tc>
                  <a:txBody>
                    <a:bodyPr/>
                    <a:lstStyle/>
                    <a:p>
                      <a:pPr>
                        <a:buNone/>
                      </a:pPr>
                      <a:r>
                        <a:rPr lang="en-US" sz="1200" dirty="0"/>
                        <a:t>One reason for the better performance can be seen in the loss of information of durations of voiced sounds by eliminating these in the contours.</a:t>
                      </a:r>
                      <a:endParaRPr lang="en-US" sz="1200" dirty="0"/>
                    </a:p>
                  </a:txBody>
                  <a:tcPr/>
                </a:tc>
                <a:tc>
                  <a:txBody>
                    <a:bodyPr/>
                    <a:lstStyle/>
                    <a:p>
                      <a:pPr>
                        <a:buNone/>
                      </a:pPr>
                      <a:r>
                        <a:rPr lang="en-US" sz="1400" dirty="0"/>
                        <a:t>we aim at a hybrid approach combining neural networks and hidden Markov models for the automatic recognition</a:t>
                      </a:r>
                      <a:endParaRPr lang="en-US" sz="1400" dirty="0"/>
                    </a:p>
                  </a:txBody>
                  <a:tcPr/>
                </a:tc>
              </a:tr>
            </a:tbl>
          </a:graphicData>
        </a:graphic>
      </p:graphicFrame>
      <p:sp>
        <p:nvSpPr>
          <p:cNvPr id="9" name="Text Box 8"/>
          <p:cNvSpPr txBox="1"/>
          <p:nvPr/>
        </p:nvSpPr>
        <p:spPr>
          <a:xfrm>
            <a:off x="663575" y="364490"/>
            <a:ext cx="3198495" cy="398780"/>
          </a:xfrm>
          <a:prstGeom prst="rect">
            <a:avLst/>
          </a:prstGeom>
          <a:noFill/>
        </p:spPr>
        <p:txBody>
          <a:bodyPr wrap="square" rtlCol="0">
            <a:spAutoFit/>
          </a:bodyPr>
          <a:lstStyle/>
          <a:p>
            <a:r>
              <a:rPr lang="en-IN" altLang="en-US" sz="2000" b="1">
                <a:latin typeface="Times New Roman" panose="02020603050405020304" charset="0"/>
                <a:cs typeface="Times New Roman" panose="02020603050405020304" charset="0"/>
              </a:rPr>
              <a:t>PES1UG20CS247</a:t>
            </a:r>
            <a:endParaRPr lang="en-IN" altLang="en-US" sz="20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250180" y="127635"/>
            <a:ext cx="6036945" cy="583565"/>
          </a:xfrm>
          <a:prstGeom prst="rect">
            <a:avLst/>
          </a:prstGeom>
          <a:noFill/>
        </p:spPr>
        <p:txBody>
          <a:bodyPr wrap="square" rtlCol="0">
            <a:spAutoFit/>
          </a:bodyPr>
          <a:lstStyle/>
          <a:p>
            <a:pPr algn="r"/>
            <a:r>
              <a:rPr lang="en-IN" altLang="en-US" sz="3200" b="1">
                <a:latin typeface="Times New Roman" panose="02020603050405020304" charset="0"/>
                <a:cs typeface="Times New Roman" panose="02020603050405020304" charset="0"/>
                <a:sym typeface="+mn-ea"/>
              </a:rPr>
              <a:t>LITERATURE SURVEY</a:t>
            </a:r>
            <a:endParaRPr lang="en-IN" altLang="en-US" sz="3200" b="1">
              <a:latin typeface="Times New Roman" panose="02020603050405020304" charset="0"/>
              <a:cs typeface="Times New Roman" panose="02020603050405020304" charset="0"/>
              <a:sym typeface="+mn-ea"/>
            </a:endParaRPr>
          </a:p>
        </p:txBody>
      </p:sp>
      <p:graphicFrame>
        <p:nvGraphicFramePr>
          <p:cNvPr id="7" name="Content Placeholder 6"/>
          <p:cNvGraphicFramePr>
            <a:graphicFrameLocks noGrp="1"/>
          </p:cNvGraphicFramePr>
          <p:nvPr>
            <p:ph idx="1"/>
          </p:nvPr>
        </p:nvGraphicFramePr>
        <p:xfrm>
          <a:off x="568960" y="833119"/>
          <a:ext cx="10891522" cy="6004560"/>
        </p:xfrm>
        <a:graphic>
          <a:graphicData uri="http://schemas.openxmlformats.org/drawingml/2006/table">
            <a:tbl>
              <a:tblPr firstRow="1" bandRow="1">
                <a:tableStyleId>{5C22544A-7EE6-4342-B048-85BDC9FD1C3A}</a:tableStyleId>
              </a:tblPr>
              <a:tblGrid>
                <a:gridCol w="2178304"/>
                <a:gridCol w="2178304"/>
                <a:gridCol w="2331467"/>
                <a:gridCol w="2044051"/>
                <a:gridCol w="2159396"/>
              </a:tblGrid>
              <a:tr h="666018">
                <a:tc>
                  <a:txBody>
                    <a:bodyPr/>
                    <a:lstStyle/>
                    <a:p>
                      <a:pPr>
                        <a:buNone/>
                      </a:pPr>
                      <a:r>
                        <a:rPr lang="en-IN" altLang="en-US"/>
                        <a:t>TITLE OF THE PAPER</a:t>
                      </a:r>
                      <a:endParaRPr lang="en-IN" altLang="en-US"/>
                    </a:p>
                  </a:txBody>
                  <a:tcPr/>
                </a:tc>
                <a:tc>
                  <a:txBody>
                    <a:bodyPr/>
                    <a:lstStyle/>
                    <a:p>
                      <a:pPr>
                        <a:buNone/>
                      </a:pPr>
                      <a:r>
                        <a:rPr lang="en-IN" altLang="en-US"/>
                        <a:t>YEAR OF PUBLICATION</a:t>
                      </a:r>
                      <a:endParaRPr lang="en-IN" altLang="en-US"/>
                    </a:p>
                  </a:txBody>
                  <a:tcPr/>
                </a:tc>
                <a:tc>
                  <a:txBody>
                    <a:bodyPr/>
                    <a:lstStyle/>
                    <a:p>
                      <a:pPr>
                        <a:buNone/>
                      </a:pPr>
                      <a:r>
                        <a:rPr lang="en-IN" altLang="en-US"/>
                        <a:t>JOURNAL / CONFERENCE NAME</a:t>
                      </a:r>
                      <a:endParaRPr lang="en-IN" altLang="en-US"/>
                    </a:p>
                  </a:txBody>
                  <a:tcPr/>
                </a:tc>
                <a:tc>
                  <a:txBody>
                    <a:bodyPr/>
                    <a:lstStyle/>
                    <a:p>
                      <a:pPr>
                        <a:buNone/>
                      </a:pPr>
                      <a:r>
                        <a:rPr lang="en-IN" altLang="en-US"/>
                        <a:t>ADVANTAGES</a:t>
                      </a:r>
                      <a:endParaRPr lang="en-IN" altLang="en-US"/>
                    </a:p>
                  </a:txBody>
                  <a:tcPr/>
                </a:tc>
                <a:tc>
                  <a:txBody>
                    <a:bodyPr/>
                    <a:lstStyle/>
                    <a:p>
                      <a:pPr>
                        <a:buNone/>
                      </a:pPr>
                      <a:r>
                        <a:rPr lang="en-IN" altLang="en-US"/>
                        <a:t>LIMITATIONS</a:t>
                      </a:r>
                      <a:endParaRPr lang="en-IN" altLang="en-US"/>
                    </a:p>
                  </a:txBody>
                  <a:tcPr/>
                </a:tc>
              </a:tr>
              <a:tr h="999027">
                <a:tc>
                  <a:txBody>
                    <a:bodyPr/>
                    <a:lstStyle/>
                    <a:p>
                      <a:pPr>
                        <a:buNone/>
                      </a:pPr>
                      <a:r>
                        <a:rPr lang="en-IN" altLang="en-US" sz="1400" dirty="0"/>
                        <a:t>SPEECH EMOTION RECOGNITION METHODS</a:t>
                      </a:r>
                      <a:endParaRPr lang="en-IN" altLang="en-US" sz="1400" dirty="0"/>
                    </a:p>
                  </a:txBody>
                  <a:tcPr/>
                </a:tc>
                <a:tc>
                  <a:txBody>
                    <a:bodyPr/>
                    <a:lstStyle/>
                    <a:p>
                      <a:pPr algn="ctr">
                        <a:buNone/>
                      </a:pPr>
                      <a:r>
                        <a:rPr lang="en-IN" altLang="en-US"/>
                        <a:t>2017</a:t>
                      </a:r>
                      <a:endParaRPr lang="en-IN" altLang="en-US"/>
                    </a:p>
                  </a:txBody>
                  <a:tcPr/>
                </a:tc>
                <a:tc>
                  <a:txBody>
                    <a:bodyPr/>
                    <a:lstStyle/>
                    <a:p>
                      <a:pPr>
                        <a:buNone/>
                      </a:pPr>
                      <a:r>
                        <a:rPr lang="en-IN" altLang="en-US" sz="1400"/>
                        <a:t>Badak Basharirad and Mohammadreza Moradhaseli</a:t>
                      </a:r>
                      <a:endParaRPr lang="en-IN" altLang="en-US" sz="1400"/>
                    </a:p>
                  </a:txBody>
                  <a:tcPr/>
                </a:tc>
                <a:tc>
                  <a:txBody>
                    <a:bodyPr/>
                    <a:lstStyle/>
                    <a:p>
                      <a:pPr>
                        <a:buNone/>
                      </a:pPr>
                      <a:r>
                        <a:rPr lang="en-US" sz="1400" b="0" i="0" u="none" kern="1200" baseline="0" dirty="0">
                          <a:solidFill>
                            <a:schemeClr val="dk1"/>
                          </a:solidFill>
                          <a:effectLst/>
                          <a:latin typeface="+mn-lt"/>
                          <a:ea typeface="+mn-ea"/>
                          <a:cs typeface="+mn-cs"/>
                        </a:rPr>
                        <a:t>In this paper, HMM with short time LFPC as a feature exhibits good accuracy at various chart levels.</a:t>
                      </a:r>
                      <a:endParaRPr lang="en-US" sz="1400" dirty="0"/>
                    </a:p>
                  </a:txBody>
                  <a:tcPr/>
                </a:tc>
                <a:tc>
                  <a:txBody>
                    <a:bodyPr/>
                    <a:lstStyle/>
                    <a:p>
                      <a:pPr>
                        <a:buNone/>
                      </a:pPr>
                      <a:r>
                        <a:rPr lang="en-US" sz="1400" b="0" i="0" u="none" kern="1200" baseline="0" dirty="0">
                          <a:solidFill>
                            <a:schemeClr val="dk1"/>
                          </a:solidFill>
                          <a:effectLst/>
                          <a:latin typeface="+mn-lt"/>
                          <a:ea typeface="+mn-ea"/>
                          <a:cs typeface="+mn-cs"/>
                        </a:rPr>
                        <a:t>HMM with short time LFPC adopted as a feature in this survey exhibits good accuracy on several levels in the chart.</a:t>
                      </a:r>
                      <a:endParaRPr lang="en-US" sz="1400" dirty="0"/>
                    </a:p>
                  </a:txBody>
                  <a:tcPr/>
                </a:tc>
              </a:tr>
              <a:tr h="1819694">
                <a:tc>
                  <a:txBody>
                    <a:bodyPr/>
                    <a:lstStyle/>
                    <a:p>
                      <a:pPr>
                        <a:buNone/>
                      </a:pPr>
                      <a:r>
                        <a:rPr lang="en-IN" altLang="en-US" sz="1400"/>
                        <a:t>A CROSS CORPUS STUDY ON SPEECH EMOTION RECOGNITION</a:t>
                      </a:r>
                      <a:endParaRPr lang="en-IN" altLang="en-US" sz="1400"/>
                    </a:p>
                  </a:txBody>
                  <a:tcPr/>
                </a:tc>
                <a:tc>
                  <a:txBody>
                    <a:bodyPr/>
                    <a:lstStyle/>
                    <a:p>
                      <a:pPr algn="ctr">
                        <a:buNone/>
                      </a:pPr>
                      <a:r>
                        <a:rPr lang="en-IN" altLang="en-US"/>
                        <a:t>2019</a:t>
                      </a:r>
                      <a:endParaRPr lang="en-IN" altLang="en-US"/>
                    </a:p>
                  </a:txBody>
                  <a:tcPr/>
                </a:tc>
                <a:tc>
                  <a:txBody>
                    <a:bodyPr/>
                    <a:lstStyle/>
                    <a:p>
                      <a:pPr>
                        <a:buNone/>
                      </a:pPr>
                      <a:r>
                        <a:rPr lang="en-US" sz="1400"/>
                        <a:t>Rosanna Milner</a:t>
                      </a:r>
                      <a:r>
                        <a:rPr lang="en-IN" altLang="en-US" sz="1400"/>
                        <a:t>, </a:t>
                      </a:r>
                      <a:r>
                        <a:rPr lang="en-US" sz="1400"/>
                        <a:t>Md Asif Jalal</a:t>
                      </a:r>
                      <a:r>
                        <a:rPr lang="en-IN" altLang="en-US" sz="1400"/>
                        <a:t>,</a:t>
                      </a:r>
                      <a:r>
                        <a:rPr lang="en-US" sz="1400"/>
                        <a:t> Raymond W. M. Ng</a:t>
                      </a:r>
                      <a:r>
                        <a:rPr lang="en-IN" altLang="en-US" sz="1400"/>
                        <a:t>, </a:t>
                      </a:r>
                      <a:r>
                        <a:rPr lang="en-US" sz="1400"/>
                        <a:t>Thomas Hain</a:t>
                      </a:r>
                      <a:endParaRPr lang="en-US" sz="1400"/>
                    </a:p>
                  </a:txBody>
                  <a:tcPr/>
                </a:tc>
                <a:tc>
                  <a:txBody>
                    <a:bodyPr/>
                    <a:lstStyle/>
                    <a:p>
                      <a:pPr>
                        <a:buNone/>
                      </a:pPr>
                      <a:r>
                        <a:rPr lang="en-US" sz="1200" b="0" i="0" u="none" kern="1200" baseline="0" dirty="0">
                          <a:solidFill>
                            <a:schemeClr val="dk1"/>
                          </a:solidFill>
                          <a:effectLst/>
                          <a:latin typeface="+mn-lt"/>
                          <a:ea typeface="+mn-ea"/>
                          <a:cs typeface="+mn-cs"/>
                        </a:rPr>
                        <a:t>OOD models show that learning from multiple discordant datasets is more useful than training from a single dataset Mismatched datasets, and reconciliation yields significant improvement shows the importance of training on adjusted data</a:t>
                      </a:r>
                      <a:endParaRPr lang="en-US" sz="1200" dirty="0"/>
                    </a:p>
                  </a:txBody>
                  <a:tcPr/>
                </a:tc>
                <a:tc>
                  <a:txBody>
                    <a:bodyPr/>
                    <a:lstStyle/>
                    <a:p>
                      <a:pPr>
                        <a:buNone/>
                      </a:pPr>
                      <a:r>
                        <a:rPr lang="en-US" sz="1400" b="0" i="0" u="none" kern="1200" baseline="0" dirty="0">
                          <a:solidFill>
                            <a:schemeClr val="dk1"/>
                          </a:solidFill>
                          <a:effectLst/>
                          <a:latin typeface="+mn-lt"/>
                          <a:ea typeface="+mn-ea"/>
                          <a:cs typeface="+mn-cs"/>
                        </a:rPr>
                        <a:t>Investigation of performance degradation during movement from traded to more natural datasets.</a:t>
                      </a:r>
                      <a:endParaRPr lang="en-US" sz="1400" dirty="0"/>
                    </a:p>
                  </a:txBody>
                  <a:tcPr/>
                </a:tc>
              </a:tr>
              <a:tr h="1402223">
                <a:tc>
                  <a:txBody>
                    <a:bodyPr/>
                    <a:lstStyle/>
                    <a:p>
                      <a:pPr>
                        <a:buNone/>
                      </a:pPr>
                      <a:r>
                        <a:rPr lang="en-IN" altLang="en-US" sz="1400" dirty="0"/>
                        <a:t>CLUSTERING BASED SPEECH EMOTION RECOGNITION BY INCORPORATING LEARNED FEATURES AND DEEP BILSTM </a:t>
                      </a:r>
                      <a:endParaRPr lang="en-IN" altLang="en-US" sz="1400" dirty="0"/>
                    </a:p>
                  </a:txBody>
                  <a:tcPr/>
                </a:tc>
                <a:tc>
                  <a:txBody>
                    <a:bodyPr/>
                    <a:lstStyle/>
                    <a:p>
                      <a:pPr algn="ctr">
                        <a:buNone/>
                      </a:pPr>
                      <a:r>
                        <a:rPr lang="en-IN" altLang="en-US"/>
                        <a:t>2020</a:t>
                      </a:r>
                      <a:endParaRPr lang="en-IN" altLang="en-US"/>
                    </a:p>
                  </a:txBody>
                  <a:tcPr/>
                </a:tc>
                <a:tc>
                  <a:txBody>
                    <a:bodyPr/>
                    <a:lstStyle/>
                    <a:p>
                      <a:pPr>
                        <a:buNone/>
                      </a:pPr>
                      <a:r>
                        <a:rPr lang="en-US" sz="1400"/>
                        <a:t>Mustaqeem</a:t>
                      </a:r>
                      <a:r>
                        <a:rPr lang="en-IN" altLang="en-US" sz="1400"/>
                        <a:t>, </a:t>
                      </a:r>
                      <a:r>
                        <a:rPr lang="en-US" sz="1400"/>
                        <a:t>Muhammad Sajjad</a:t>
                      </a:r>
                      <a:r>
                        <a:rPr lang="en-IN" altLang="en-US" sz="1400"/>
                        <a:t>, </a:t>
                      </a:r>
                      <a:r>
                        <a:rPr lang="en-US" sz="1400"/>
                        <a:t>Soonil Kwon</a:t>
                      </a:r>
                      <a:endParaRPr lang="en-US" sz="1400"/>
                    </a:p>
                  </a:txBody>
                  <a:tcPr/>
                </a:tc>
                <a:tc>
                  <a:txBody>
                    <a:bodyPr/>
                    <a:lstStyle/>
                    <a:p>
                      <a:pPr>
                        <a:buNone/>
                      </a:pPr>
                      <a:r>
                        <a:rPr lang="en-US" sz="1400" b="0" i="0" u="none" kern="1200" baseline="0" dirty="0">
                          <a:solidFill>
                            <a:schemeClr val="dk1"/>
                          </a:solidFill>
                          <a:effectLst/>
                          <a:latin typeface="+mn-lt"/>
                          <a:ea typeface="+mn-ea"/>
                          <a:cs typeface="+mn-cs"/>
                        </a:rPr>
                        <a:t>We improved the detection accuracy for the IEMOCAP dataset to 72.25%, reaching 85.57% for the EMO-DB dataset and 77.02% for the RAVDESS dataset.</a:t>
                      </a:r>
                      <a:endParaRPr lang="en-US" sz="1400" dirty="0"/>
                    </a:p>
                  </a:txBody>
                  <a:tcPr/>
                </a:tc>
                <a:tc>
                  <a:txBody>
                    <a:bodyPr/>
                    <a:lstStyle/>
                    <a:p>
                      <a:pPr>
                        <a:buNone/>
                      </a:pPr>
                      <a:r>
                        <a:rPr lang="en-US" sz="1200" b="0" i="0" u="none" kern="1200" baseline="0" dirty="0">
                          <a:solidFill>
                            <a:schemeClr val="dk1"/>
                          </a:solidFill>
                          <a:effectLst/>
                          <a:latin typeface="+mn-lt"/>
                          <a:ea typeface="+mn-ea"/>
                          <a:cs typeface="+mn-cs"/>
                        </a:rPr>
                        <a:t>The experimental results of the proposed system proved the robustness and significance for SER to correctly recognize the emotional state of the speaker using spectrograms of speech signals</a:t>
                      </a:r>
                      <a:endParaRPr lang="en-US" sz="1200" dirty="0"/>
                    </a:p>
                  </a:txBody>
                  <a:tcPr/>
                </a:tc>
              </a:tr>
            </a:tbl>
          </a:graphicData>
        </a:graphic>
      </p:graphicFrame>
      <p:sp>
        <p:nvSpPr>
          <p:cNvPr id="9" name="Text Box 8"/>
          <p:cNvSpPr txBox="1"/>
          <p:nvPr/>
        </p:nvSpPr>
        <p:spPr>
          <a:xfrm>
            <a:off x="663575" y="320040"/>
            <a:ext cx="3198495" cy="398780"/>
          </a:xfrm>
          <a:prstGeom prst="rect">
            <a:avLst/>
          </a:prstGeom>
          <a:noFill/>
        </p:spPr>
        <p:txBody>
          <a:bodyPr wrap="square" rtlCol="0">
            <a:spAutoFit/>
          </a:bodyPr>
          <a:lstStyle/>
          <a:p>
            <a:r>
              <a:rPr lang="en-IN" altLang="en-US" sz="2000" b="1">
                <a:latin typeface="Times New Roman" panose="02020603050405020304" charset="0"/>
                <a:cs typeface="Times New Roman" panose="02020603050405020304" charset="0"/>
              </a:rPr>
              <a:t>PES1UG20CS263</a:t>
            </a:r>
            <a:endParaRPr lang="en-IN" altLang="en-US" sz="2000"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156835" y="145415"/>
            <a:ext cx="6120765" cy="583565"/>
          </a:xfrm>
          <a:prstGeom prst="rect">
            <a:avLst/>
          </a:prstGeom>
          <a:noFill/>
        </p:spPr>
        <p:txBody>
          <a:bodyPr wrap="square" rtlCol="0">
            <a:spAutoFit/>
          </a:bodyPr>
          <a:lstStyle/>
          <a:p>
            <a:pPr algn="r"/>
            <a:r>
              <a:rPr lang="en-IN" altLang="en-US" sz="3200" b="1">
                <a:latin typeface="Times New Roman" panose="02020603050405020304" charset="0"/>
                <a:cs typeface="Times New Roman" panose="02020603050405020304" charset="0"/>
                <a:sym typeface="+mn-ea"/>
              </a:rPr>
              <a:t>LITERATURE SURVEY</a:t>
            </a:r>
            <a:endParaRPr lang="en-IN" altLang="en-US" sz="3200" b="1">
              <a:latin typeface="Times New Roman" panose="02020603050405020304" charset="0"/>
              <a:cs typeface="Times New Roman" panose="02020603050405020304" charset="0"/>
              <a:sym typeface="+mn-ea"/>
            </a:endParaRPr>
          </a:p>
        </p:txBody>
      </p:sp>
      <p:graphicFrame>
        <p:nvGraphicFramePr>
          <p:cNvPr id="6" name="Content Placeholder 5"/>
          <p:cNvGraphicFramePr>
            <a:graphicFrameLocks noGrp="1"/>
          </p:cNvGraphicFramePr>
          <p:nvPr>
            <p:ph idx="1"/>
          </p:nvPr>
        </p:nvGraphicFramePr>
        <p:xfrm>
          <a:off x="553085" y="744855"/>
          <a:ext cx="10831830" cy="6002020"/>
        </p:xfrm>
        <a:graphic>
          <a:graphicData uri="http://schemas.openxmlformats.org/drawingml/2006/table">
            <a:tbl>
              <a:tblPr firstRow="1" bandRow="1">
                <a:tableStyleId>{5C22544A-7EE6-4342-B048-85BDC9FD1C3A}</a:tableStyleId>
              </a:tblPr>
              <a:tblGrid>
                <a:gridCol w="2165985"/>
                <a:gridCol w="2166620"/>
                <a:gridCol w="2336800"/>
                <a:gridCol w="2014855"/>
                <a:gridCol w="2147570"/>
              </a:tblGrid>
              <a:tr h="914400">
                <a:tc>
                  <a:txBody>
                    <a:bodyPr/>
                    <a:lstStyle/>
                    <a:p>
                      <a:pPr>
                        <a:buNone/>
                      </a:pPr>
                      <a:r>
                        <a:rPr lang="en-IN" altLang="en-US"/>
                        <a:t>TITLE OF THE PAPER</a:t>
                      </a:r>
                      <a:endParaRPr lang="en-IN" altLang="en-US"/>
                    </a:p>
                  </a:txBody>
                  <a:tcPr/>
                </a:tc>
                <a:tc>
                  <a:txBody>
                    <a:bodyPr/>
                    <a:lstStyle/>
                    <a:p>
                      <a:pPr>
                        <a:buNone/>
                      </a:pPr>
                      <a:r>
                        <a:rPr lang="en-IN" altLang="en-US"/>
                        <a:t>YEAR OF PUBLICATION</a:t>
                      </a:r>
                      <a:endParaRPr lang="en-IN" altLang="en-US"/>
                    </a:p>
                  </a:txBody>
                  <a:tcPr/>
                </a:tc>
                <a:tc>
                  <a:txBody>
                    <a:bodyPr/>
                    <a:lstStyle/>
                    <a:p>
                      <a:pPr>
                        <a:buNone/>
                      </a:pPr>
                      <a:r>
                        <a:rPr lang="en-IN" altLang="en-US"/>
                        <a:t>JOURNAL / CONFERENCE NAME</a:t>
                      </a:r>
                      <a:endParaRPr lang="en-IN" altLang="en-US"/>
                    </a:p>
                  </a:txBody>
                  <a:tcPr/>
                </a:tc>
                <a:tc>
                  <a:txBody>
                    <a:bodyPr/>
                    <a:lstStyle/>
                    <a:p>
                      <a:pPr>
                        <a:buNone/>
                      </a:pPr>
                      <a:r>
                        <a:rPr lang="en-IN" altLang="en-US"/>
                        <a:t>ADVANTAGES</a:t>
                      </a:r>
                      <a:endParaRPr lang="en-IN" altLang="en-US"/>
                    </a:p>
                  </a:txBody>
                  <a:tcPr/>
                </a:tc>
                <a:tc>
                  <a:txBody>
                    <a:bodyPr/>
                    <a:lstStyle/>
                    <a:p>
                      <a:pPr>
                        <a:buNone/>
                      </a:pPr>
                      <a:r>
                        <a:rPr lang="en-IN" altLang="en-US"/>
                        <a:t>LIMITATIONS</a:t>
                      </a:r>
                      <a:endParaRPr lang="en-IN" altLang="en-US"/>
                    </a:p>
                  </a:txBody>
                  <a:tcPr/>
                </a:tc>
              </a:tr>
              <a:tr h="1645920">
                <a:tc>
                  <a:txBody>
                    <a:bodyPr/>
                    <a:lstStyle/>
                    <a:p>
                      <a:pPr>
                        <a:buNone/>
                      </a:pPr>
                      <a:r>
                        <a:rPr lang="en-IN" altLang="en-US" sz="1400"/>
                        <a:t>IMPACT OF FEATURE SELECTION ALGORITHM ON SPEECH</a:t>
                      </a:r>
                      <a:endParaRPr lang="en-IN" altLang="en-US" sz="1400"/>
                    </a:p>
                  </a:txBody>
                  <a:tcPr/>
                </a:tc>
                <a:tc>
                  <a:txBody>
                    <a:bodyPr/>
                    <a:lstStyle/>
                    <a:p>
                      <a:pPr algn="ctr">
                        <a:buNone/>
                      </a:pPr>
                      <a:r>
                        <a:rPr lang="en-IN" altLang="en-US"/>
                        <a:t>2020</a:t>
                      </a:r>
                      <a:endParaRPr lang="en-IN" altLang="en-US"/>
                    </a:p>
                  </a:txBody>
                  <a:tcPr/>
                </a:tc>
                <a:tc>
                  <a:txBody>
                    <a:bodyPr/>
                    <a:lstStyle/>
                    <a:p>
                      <a:pPr>
                        <a:buNone/>
                      </a:pPr>
                      <a:r>
                        <a:rPr lang="en-US" sz="1400"/>
                        <a:t>Misbah Farooq, Fawad Hussain, Naveed Khan Baloch, Fawad Riasat Raja</a:t>
                      </a:r>
                      <a:r>
                        <a:rPr lang="en-IN" altLang="en-US" sz="1400"/>
                        <a:t>,</a:t>
                      </a:r>
                      <a:endParaRPr lang="en-US" sz="1400"/>
                    </a:p>
                    <a:p>
                      <a:pPr>
                        <a:buNone/>
                      </a:pPr>
                      <a:r>
                        <a:rPr lang="en-US" sz="1400"/>
                        <a:t>Heejung Yu, and Yousaf Bin Zikria</a:t>
                      </a:r>
                      <a:endParaRPr lang="en-US" sz="1400"/>
                    </a:p>
                  </a:txBody>
                  <a:tcPr/>
                </a:tc>
                <a:tc>
                  <a:txBody>
                    <a:bodyPr/>
                    <a:lstStyle/>
                    <a:p>
                      <a:pPr>
                        <a:buNone/>
                      </a:pPr>
                      <a:r>
                        <a:rPr lang="en-US" sz="1400"/>
                        <a:t>AlexNet (Conv4).</a:t>
                      </a:r>
                      <a:r>
                        <a:rPr lang="en-IN" altLang="en-US" sz="1400"/>
                        <a:t>-</a:t>
                      </a:r>
                      <a:r>
                        <a:rPr lang="en-US" sz="1400"/>
                        <a:t>91.11%</a:t>
                      </a:r>
                      <a:r>
                        <a:rPr lang="en-IN" altLang="en-US" sz="1400"/>
                        <a:t>, </a:t>
                      </a:r>
                      <a:r>
                        <a:rPr lang="en-US" sz="1400"/>
                        <a:t>SVM </a:t>
                      </a:r>
                      <a:r>
                        <a:rPr lang="en-IN" altLang="en-US" sz="1400"/>
                        <a:t>(</a:t>
                      </a:r>
                      <a:r>
                        <a:rPr lang="en-US" sz="1400"/>
                        <a:t>79.08%</a:t>
                      </a:r>
                      <a:r>
                        <a:rPr lang="en-IN" altLang="en-US" sz="1400"/>
                        <a:t>)</a:t>
                      </a:r>
                      <a:endParaRPr lang="en-IN" altLang="en-US" sz="1400"/>
                    </a:p>
                    <a:p>
                      <a:pPr>
                        <a:buNone/>
                      </a:pPr>
                      <a:r>
                        <a:rPr lang="en-US" sz="1400"/>
                        <a:t>RAVDESS dataset</a:t>
                      </a:r>
                      <a:r>
                        <a:rPr lang="en-IN" altLang="en-US" sz="1400"/>
                        <a:t>- calm (</a:t>
                      </a:r>
                      <a:r>
                        <a:rPr lang="en-US" sz="1400"/>
                        <a:t>85.26%</a:t>
                      </a:r>
                      <a:r>
                        <a:rPr lang="en-IN" altLang="en-US" sz="1400"/>
                        <a:t>) </a:t>
                      </a:r>
                      <a:r>
                        <a:rPr lang="en-US" sz="1400"/>
                        <a:t> and</a:t>
                      </a:r>
                      <a:r>
                        <a:rPr lang="en-IN" altLang="en-US" sz="1400"/>
                        <a:t> neutral</a:t>
                      </a:r>
                      <a:r>
                        <a:rPr lang="en-US" sz="1400"/>
                        <a:t> </a:t>
                      </a:r>
                      <a:r>
                        <a:rPr lang="en-IN" altLang="en-US" sz="1400"/>
                        <a:t>(</a:t>
                      </a:r>
                      <a:r>
                        <a:rPr lang="en-US" sz="1400"/>
                        <a:t>98.96%</a:t>
                      </a:r>
                      <a:r>
                        <a:rPr lang="en-IN" altLang="en-US" sz="1400"/>
                        <a:t>)</a:t>
                      </a:r>
                      <a:endParaRPr lang="en-IN" altLang="en-US" sz="1400"/>
                    </a:p>
                  </a:txBody>
                  <a:tcPr/>
                </a:tc>
                <a:tc>
                  <a:txBody>
                    <a:bodyPr/>
                    <a:lstStyle/>
                    <a:p>
                      <a:pPr>
                        <a:buNone/>
                      </a:pPr>
                      <a:r>
                        <a:rPr lang="en-US" sz="1400"/>
                        <a:t>The model created can only predict the emotion of the speaker on the basis of speech. It doesn’t guaranee the emotion is correct. Just the prediction is shown</a:t>
                      </a:r>
                      <a:r>
                        <a:rPr lang="en-US"/>
                        <a:t>.</a:t>
                      </a:r>
                      <a:endParaRPr lang="en-US"/>
                    </a:p>
                  </a:txBody>
                  <a:tcPr/>
                </a:tc>
              </a:tr>
              <a:tr h="1798320">
                <a:tc>
                  <a:txBody>
                    <a:bodyPr/>
                    <a:lstStyle/>
                    <a:p>
                      <a:pPr>
                        <a:buNone/>
                      </a:pPr>
                      <a:r>
                        <a:rPr lang="en-IN" altLang="en-US" sz="1400"/>
                        <a:t>SPEECH EMOTION RECOGNITION</a:t>
                      </a:r>
                      <a:endParaRPr lang="en-IN" altLang="en-US" sz="1400"/>
                    </a:p>
                  </a:txBody>
                  <a:tcPr/>
                </a:tc>
                <a:tc>
                  <a:txBody>
                    <a:bodyPr/>
                    <a:lstStyle/>
                    <a:p>
                      <a:pPr algn="ctr">
                        <a:buNone/>
                      </a:pPr>
                      <a:r>
                        <a:rPr lang="en-IN" altLang="en-US"/>
                        <a:t>2012</a:t>
                      </a:r>
                      <a:endParaRPr lang="en-IN" altLang="en-US"/>
                    </a:p>
                  </a:txBody>
                  <a:tcPr/>
                </a:tc>
                <a:tc>
                  <a:txBody>
                    <a:bodyPr/>
                    <a:lstStyle/>
                    <a:p>
                      <a:pPr>
                        <a:buNone/>
                      </a:pPr>
                      <a:r>
                        <a:rPr lang="en-US" sz="1400"/>
                        <a:t>Ashish B. Ingale, D. S. Chaudhari</a:t>
                      </a:r>
                      <a:endParaRPr lang="en-US" sz="1400"/>
                    </a:p>
                  </a:txBody>
                  <a:tcPr/>
                </a:tc>
                <a:tc>
                  <a:txBody>
                    <a:bodyPr/>
                    <a:lstStyle/>
                    <a:p>
                      <a:pPr>
                        <a:buNone/>
                      </a:pPr>
                      <a:r>
                        <a:rPr lang="en-US" sz="1400"/>
                        <a:t>For the best features a maximum accuracy of 78.77% could be achieved using GMM</a:t>
                      </a:r>
                      <a:r>
                        <a:rPr lang="en-IN" altLang="en-US" sz="1400"/>
                        <a:t>.</a:t>
                      </a:r>
                      <a:endParaRPr lang="en-IN" altLang="en-US" sz="1400"/>
                    </a:p>
                    <a:p>
                      <a:pPr>
                        <a:buNone/>
                      </a:pPr>
                      <a:r>
                        <a:rPr lang="en-IN" altLang="en-US" sz="1400"/>
                        <a:t>speaker independent r (75%), speaker dependent (</a:t>
                      </a:r>
                      <a:r>
                        <a:rPr lang="en-IN" altLang="en-US" sz="1400">
                          <a:sym typeface="+mn-ea"/>
                        </a:rPr>
                        <a:t>89.12%</a:t>
                      </a:r>
                      <a:r>
                        <a:rPr lang="en-IN" altLang="en-US" sz="1400"/>
                        <a:t>)</a:t>
                      </a:r>
                      <a:endParaRPr lang="en-IN" altLang="en-US" sz="1400"/>
                    </a:p>
                  </a:txBody>
                  <a:tcPr/>
                </a:tc>
                <a:tc>
                  <a:txBody>
                    <a:bodyPr/>
                    <a:lstStyle/>
                    <a:p>
                      <a:pPr>
                        <a:buNone/>
                      </a:pPr>
                      <a:r>
                        <a:rPr lang="en-US" sz="1400"/>
                        <a:t>All the training and testing equations are based on the supposition that all vectors are independent therefore GMM cannot form temporal structure of the training data. </a:t>
                      </a:r>
                      <a:endParaRPr lang="en-US" sz="1400"/>
                    </a:p>
                  </a:txBody>
                  <a:tcPr/>
                </a:tc>
              </a:tr>
              <a:tr h="1643380">
                <a:tc>
                  <a:txBody>
                    <a:bodyPr/>
                    <a:lstStyle/>
                    <a:p>
                      <a:pPr>
                        <a:buNone/>
                      </a:pPr>
                      <a:r>
                        <a:rPr lang="en-IN" altLang="en-US" sz="1400"/>
                        <a:t>MULTIMODAL SPEECH EMOTION RECOGNITION AND AMBIGUITY RESOLUTION</a:t>
                      </a:r>
                      <a:endParaRPr lang="en-IN" altLang="en-US" sz="1400"/>
                    </a:p>
                  </a:txBody>
                  <a:tcPr/>
                </a:tc>
                <a:tc>
                  <a:txBody>
                    <a:bodyPr/>
                    <a:lstStyle/>
                    <a:p>
                      <a:pPr algn="ctr">
                        <a:buNone/>
                      </a:pPr>
                      <a:r>
                        <a:rPr lang="en-IN" altLang="en-US"/>
                        <a:t>2019</a:t>
                      </a:r>
                      <a:endParaRPr lang="en-IN" altLang="en-US"/>
                    </a:p>
                  </a:txBody>
                  <a:tcPr/>
                </a:tc>
                <a:tc>
                  <a:txBody>
                    <a:bodyPr/>
                    <a:lstStyle/>
                    <a:p>
                      <a:pPr>
                        <a:buNone/>
                      </a:pPr>
                      <a:r>
                        <a:rPr lang="en-US" sz="1400"/>
                        <a:t>Gaurav Sahu David R. Cheriton School of computer Science University of Waterloo Ontario, Canada</a:t>
                      </a:r>
                      <a:endParaRPr lang="en-US" sz="1400"/>
                    </a:p>
                  </a:txBody>
                  <a:tcPr/>
                </a:tc>
                <a:tc>
                  <a:txBody>
                    <a:bodyPr/>
                    <a:lstStyle/>
                    <a:p>
                      <a:pPr>
                        <a:buNone/>
                      </a:pPr>
                      <a:r>
                        <a:rPr lang="en-US" sz="1400"/>
                        <a:t>Audio+Text results</a:t>
                      </a:r>
                      <a:r>
                        <a:rPr lang="en-IN" altLang="en-US" sz="1400"/>
                        <a:t> g</a:t>
                      </a:r>
                      <a:r>
                        <a:rPr lang="en-US" sz="1400"/>
                        <a:t>ives us a boost of ∼ 14% for all the metrics. </a:t>
                      </a:r>
                      <a:endParaRPr lang="en-US" sz="1400"/>
                    </a:p>
                  </a:txBody>
                  <a:tcPr/>
                </a:tc>
                <a:tc>
                  <a:txBody>
                    <a:bodyPr/>
                    <a:lstStyle/>
                    <a:p>
                      <a:pPr>
                        <a:buNone/>
                      </a:pPr>
                      <a:r>
                        <a:rPr lang="en-IN" altLang="en-US" sz="1400"/>
                        <a:t>Extracted </a:t>
                      </a:r>
                      <a:r>
                        <a:rPr lang="en-US" sz="1400"/>
                        <a:t>handful of time-domain features from audio signals.</a:t>
                      </a:r>
                      <a:endParaRPr lang="en-US" sz="1400"/>
                    </a:p>
                    <a:p>
                      <a:pPr>
                        <a:buNone/>
                      </a:pPr>
                      <a:r>
                        <a:rPr lang="en-US" sz="1400"/>
                        <a:t>The audio feature-space </a:t>
                      </a:r>
                      <a:r>
                        <a:rPr lang="en-IN" altLang="en-US" sz="1400"/>
                        <a:t>could be richer using frequency domain features.</a:t>
                      </a:r>
                      <a:endParaRPr lang="en-IN" altLang="en-US" sz="1400"/>
                    </a:p>
                  </a:txBody>
                  <a:tcPr/>
                </a:tc>
              </a:tr>
            </a:tbl>
          </a:graphicData>
        </a:graphic>
      </p:graphicFrame>
      <p:sp>
        <p:nvSpPr>
          <p:cNvPr id="9" name="Text Box 8"/>
          <p:cNvSpPr txBox="1"/>
          <p:nvPr/>
        </p:nvSpPr>
        <p:spPr>
          <a:xfrm>
            <a:off x="663575" y="373380"/>
            <a:ext cx="3198495" cy="398780"/>
          </a:xfrm>
          <a:prstGeom prst="rect">
            <a:avLst/>
          </a:prstGeom>
          <a:noFill/>
        </p:spPr>
        <p:txBody>
          <a:bodyPr wrap="square" rtlCol="0">
            <a:spAutoFit/>
          </a:bodyPr>
          <a:lstStyle/>
          <a:p>
            <a:r>
              <a:rPr lang="en-IN" altLang="en-US" sz="2000" b="1">
                <a:latin typeface="Times New Roman" panose="02020603050405020304" charset="0"/>
                <a:cs typeface="Times New Roman" panose="02020603050405020304" charset="0"/>
              </a:rPr>
              <a:t>PES1UG20CS304</a:t>
            </a:r>
            <a:endParaRPr lang="en-IN" altLang="en-US" sz="20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208395" y="475615"/>
            <a:ext cx="5778500" cy="583565"/>
          </a:xfrm>
          <a:prstGeom prst="rect">
            <a:avLst/>
          </a:prstGeom>
          <a:noFill/>
        </p:spPr>
        <p:txBody>
          <a:bodyPr wrap="square" rtlCol="0">
            <a:spAutoFit/>
          </a:bodyPr>
          <a:lstStyle/>
          <a:p>
            <a:pPr algn="r"/>
            <a:r>
              <a:rPr lang="en-IN" altLang="en-US" sz="3200" b="1">
                <a:latin typeface="Times New Roman" panose="02020603050405020304" charset="0"/>
                <a:cs typeface="Times New Roman" panose="02020603050405020304" charset="0"/>
              </a:rPr>
              <a:t>PROPOSED APPROA</a:t>
            </a:r>
            <a:r>
              <a:rPr lang="en-US" sz="3200" b="1">
                <a:latin typeface="Times New Roman" panose="02020603050405020304" charset="0"/>
                <a:cs typeface="Times New Roman" panose="02020603050405020304" charset="0"/>
                <a:sym typeface="+mn-ea"/>
              </a:rPr>
              <a:t>C</a:t>
            </a:r>
            <a:r>
              <a:rPr lang="en-IN" altLang="en-US" sz="3200" b="1">
                <a:latin typeface="Times New Roman" panose="02020603050405020304" charset="0"/>
                <a:cs typeface="Times New Roman" panose="02020603050405020304" charset="0"/>
              </a:rPr>
              <a:t>H</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569595" y="2028825"/>
            <a:ext cx="9147175" cy="429895"/>
          </a:xfrm>
          <a:prstGeom prst="rect">
            <a:avLst/>
          </a:prstGeom>
          <a:noFill/>
        </p:spPr>
        <p:txBody>
          <a:bodyPr wrap="square" rtlCol="0">
            <a:spAutoFit/>
          </a:bodyPr>
          <a:p>
            <a:r>
              <a:rPr lang="en-IN" altLang="en-US" sz="2200" b="1">
                <a:latin typeface="Times New Roman" panose="02020603050405020304" charset="0"/>
                <a:cs typeface="Times New Roman" panose="02020603050405020304" charset="0"/>
              </a:rPr>
              <a:t>EXPLORATORY DATA ANALYSIS</a:t>
            </a:r>
            <a:endParaRPr lang="en-IN" altLang="en-US" sz="2200" b="1">
              <a:latin typeface="Times New Roman" panose="02020603050405020304" charset="0"/>
              <a:cs typeface="Times New Roman" panose="02020603050405020304" charset="0"/>
            </a:endParaRPr>
          </a:p>
        </p:txBody>
      </p:sp>
      <p:sp>
        <p:nvSpPr>
          <p:cNvPr id="5" name="Text Box 4"/>
          <p:cNvSpPr txBox="1"/>
          <p:nvPr/>
        </p:nvSpPr>
        <p:spPr>
          <a:xfrm>
            <a:off x="659130" y="3745230"/>
            <a:ext cx="5203190" cy="1753235"/>
          </a:xfrm>
          <a:prstGeom prst="rect">
            <a:avLst/>
          </a:prstGeom>
          <a:noFill/>
        </p:spPr>
        <p:txBody>
          <a:bodyPr wrap="square" rtlCol="0">
            <a:spAutoFit/>
          </a:bodyPr>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CHOOSING THE APPROPRIATE DATASET.</a:t>
            </a: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ELIMINATING THE NOISE.</a:t>
            </a:r>
            <a:endParaRPr lang="en-IN" altLang="en-US">
              <a:latin typeface="Times New Roman" panose="02020603050405020304" charset="0"/>
              <a:cs typeface="Times New Roman" panose="02020603050405020304" charset="0"/>
            </a:endParaRPr>
          </a:p>
          <a:p>
            <a:pPr indent="0">
              <a:buFont typeface="Wingdings" panose="05000000000000000000" charset="0"/>
              <a:buNone/>
            </a:pPr>
            <a:endParaRPr lang="en-IN" altLang="en-US">
              <a:latin typeface="Times New Roman" panose="02020603050405020304" charset="0"/>
              <a:cs typeface="Times New Roman" panose="02020603050405020304" charset="0"/>
            </a:endParaRPr>
          </a:p>
          <a:p>
            <a:pPr marL="285750" indent="-285750">
              <a:buFont typeface="Wingdings" panose="05000000000000000000" charset="0"/>
              <a:buChar char="v"/>
            </a:pPr>
            <a:r>
              <a:rPr lang="en-IN" altLang="en-US">
                <a:latin typeface="Times New Roman" panose="02020603050405020304" charset="0"/>
                <a:cs typeface="Times New Roman" panose="02020603050405020304" charset="0"/>
              </a:rPr>
              <a:t>PLOTTING WAVE PLOTS AND SPECTROGRAM</a:t>
            </a:r>
            <a:r>
              <a:rPr lang="en-IN" altLang="en-US"/>
              <a:t>.</a:t>
            </a:r>
            <a:endParaRPr lang="en-IN" altLang="en-US"/>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101" name="Picture 100"/>
          <p:cNvPicPr/>
          <p:nvPr/>
        </p:nvPicPr>
        <p:blipFill>
          <a:blip r:embed="rId1"/>
          <a:stretch>
            <a:fillRect/>
          </a:stretch>
        </p:blipFill>
        <p:spPr>
          <a:xfrm>
            <a:off x="6096000" y="3429000"/>
            <a:ext cx="0" cy="0"/>
          </a:xfrm>
          <a:prstGeom prst="rect">
            <a:avLst/>
          </a:prstGeom>
          <a:noFill/>
          <a:ln w="9525">
            <a:noFill/>
          </a:ln>
        </p:spPr>
      </p:pic>
      <p:pic>
        <p:nvPicPr>
          <p:cNvPr id="12" name="Content Placeholder 11" descr="WhatsApp Image 2022-11-29 at 4.09.24 PM"/>
          <p:cNvPicPr>
            <a:picLocks noChangeAspect="1"/>
          </p:cNvPicPr>
          <p:nvPr>
            <p:ph sz="half" idx="1"/>
          </p:nvPr>
        </p:nvPicPr>
        <p:blipFill>
          <a:blip r:embed="rId2"/>
          <a:stretch>
            <a:fillRect/>
          </a:stretch>
        </p:blipFill>
        <p:spPr>
          <a:xfrm>
            <a:off x="6096000" y="4285615"/>
            <a:ext cx="5376545" cy="2197735"/>
          </a:xfrm>
          <a:prstGeom prst="rect">
            <a:avLst/>
          </a:prstGeom>
        </p:spPr>
      </p:pic>
      <p:pic>
        <p:nvPicPr>
          <p:cNvPr id="13" name="Content Placeholder 7" descr="WhatsApp Image 2022-11-29 at 4.09.48 PM"/>
          <p:cNvPicPr>
            <a:picLocks noChangeAspect="1"/>
          </p:cNvPicPr>
          <p:nvPr>
            <p:ph sz="half" idx="2"/>
          </p:nvPr>
        </p:nvPicPr>
        <p:blipFill>
          <a:blip r:embed="rId3"/>
          <a:stretch>
            <a:fillRect/>
          </a:stretch>
        </p:blipFill>
        <p:spPr>
          <a:xfrm>
            <a:off x="6096000" y="1541780"/>
            <a:ext cx="5376545" cy="2282825"/>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7317</Words>
  <Application>WPS Presentation</Application>
  <PresentationFormat>Widescreen</PresentationFormat>
  <Paragraphs>229</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Times New Roman</vt:lpstr>
      <vt:lpstr>Wingdings</vt:lpstr>
      <vt:lpstr>Microsoft YaHei</vt:lpstr>
      <vt:lpstr>Arial Unicode MS</vt:lpstr>
      <vt:lpstr>Calibri</vt:lpstr>
      <vt:lpstr>Bradley Hand ITC</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Prateek Agasimani</cp:lastModifiedBy>
  <cp:revision>11</cp:revision>
  <dcterms:created xsi:type="dcterms:W3CDTF">2022-11-28T06:49:00Z</dcterms:created>
  <dcterms:modified xsi:type="dcterms:W3CDTF">2022-11-29T10:49:50Z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E94E79755A214525A0672592A4411899</vt:lpwstr>
  </property>
  <property fmtid="{D5CDD505-2E9C-101B-9397-08002B2CF9AE}" pid="3" name="KSOProductBuildVer">
    <vt:lpwstr>1033-11.2.0.11417</vt:lpwstr>
  </property>
</Properties>
</file>