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71" r:id="rId4"/>
    <p:sldId id="268" r:id="rId5"/>
    <p:sldId id="269" r:id="rId6"/>
    <p:sldId id="272" r:id="rId7"/>
    <p:sldId id="283" r:id="rId8"/>
    <p:sldId id="273" r:id="rId9"/>
    <p:sldId id="274" r:id="rId10"/>
    <p:sldId id="275" r:id="rId11"/>
    <p:sldId id="276" r:id="rId12"/>
    <p:sldId id="277" r:id="rId13"/>
    <p:sldId id="281" r:id="rId14"/>
    <p:sldId id="282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80431" autoAdjust="0"/>
  </p:normalViewPr>
  <p:slideViewPr>
    <p:cSldViewPr snapToGrid="0">
      <p:cViewPr varScale="1">
        <p:scale>
          <a:sx n="116" d="100"/>
          <a:sy n="116" d="100"/>
        </p:scale>
        <p:origin x="-34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8A524-BDCD-4749-BF9B-2251736C3DD6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F0E32-6175-485C-B248-4BDD9721B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192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Interactive Learning through multiple attractive themes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E32-6175-485C-B248-4BDD9721B8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81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US" dirty="0" smtClean="0"/>
              <a:t>Making functions generic for any theme-subject combination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Mapping correct answer in the form at random position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To stop and start the animation again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0E32-6175-485C-B248-4BDD9721B8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958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44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485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8533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038605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0237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512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89930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1860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147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63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239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59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547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0812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574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782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868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5DE10A-28CE-464A-849B-BC2C7759E736}" type="datetimeFigureOut">
              <a:rPr lang="en-IN" smtClean="0"/>
              <a:pPr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0C019-A13B-4E5A-8233-D792CF5019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660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6425" y="1625183"/>
            <a:ext cx="9038078" cy="4030029"/>
          </a:xfrm>
        </p:spPr>
        <p:txBody>
          <a:bodyPr/>
          <a:lstStyle/>
          <a:p>
            <a:pPr algn="r"/>
            <a:r>
              <a:rPr lang="en-IN" sz="6600" dirty="0" smtClean="0">
                <a:latin typeface="Bernard MT Condensed" panose="02050806060905020404" pitchFamily="18" charset="0"/>
              </a:rPr>
              <a:t>Maths and Brain Assessment Toolset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sz="2400" dirty="0" smtClean="0"/>
              <a:t>UNDER Mr. </a:t>
            </a:r>
            <a:r>
              <a:rPr lang="en-IN" sz="2400" dirty="0" err="1" smtClean="0"/>
              <a:t>Kishor</a:t>
            </a:r>
            <a:r>
              <a:rPr lang="en-IN" sz="2400" dirty="0" smtClean="0"/>
              <a:t> </a:t>
            </a:r>
            <a:r>
              <a:rPr lang="en-IN" sz="2400" dirty="0" err="1" smtClean="0"/>
              <a:t>Chaturani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(OSS Enterprise Architect, TCS Ltd.)</a:t>
            </a:r>
            <a:br>
              <a:rPr lang="en-IN" sz="2400" dirty="0" smtClean="0"/>
            </a:br>
            <a:r>
              <a:rPr lang="en-IN" sz="2400" dirty="0" smtClean="0"/>
              <a:t>and </a:t>
            </a:r>
            <a:r>
              <a:rPr lang="en-IN" sz="2400" dirty="0" err="1" smtClean="0"/>
              <a:t>Surabhi</a:t>
            </a:r>
            <a:r>
              <a:rPr lang="en-IN" sz="2400" dirty="0" smtClean="0"/>
              <a:t> </a:t>
            </a:r>
            <a:r>
              <a:rPr lang="en-IN" sz="2400" dirty="0" err="1" smtClean="0"/>
              <a:t>Baoker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(Solution Architect, TCS Ltd.)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15715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11" y="681318"/>
            <a:ext cx="9404723" cy="1400530"/>
          </a:xfrm>
        </p:spPr>
        <p:txBody>
          <a:bodyPr/>
          <a:lstStyle/>
          <a:p>
            <a:r>
              <a:rPr lang="en-US" dirty="0" smtClean="0"/>
              <a:t>Features of Platform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12" y="1811618"/>
            <a:ext cx="8946541" cy="433518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Sign up individual User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Batch Registration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Mail verification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View/ Edit profile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Forgot password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Record User Activity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Leader board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Dashboard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Admin Page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68618"/>
            <a:ext cx="9404723" cy="1400530"/>
          </a:xfrm>
        </p:spPr>
        <p:txBody>
          <a:bodyPr/>
          <a:lstStyle/>
          <a:p>
            <a:r>
              <a:rPr lang="en-US" dirty="0" smtClean="0"/>
              <a:t>Metrics of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smtClean="0"/>
              <a:t>Subjects 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b="1" dirty="0" smtClean="0"/>
              <a:t>50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smtClean="0"/>
              <a:t>Themes : </a:t>
            </a:r>
            <a:r>
              <a:rPr lang="en-US" b="1" dirty="0" smtClean="0"/>
              <a:t>7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smtClean="0"/>
              <a:t>Total </a:t>
            </a:r>
            <a:r>
              <a:rPr lang="en-US" b="1" dirty="0" smtClean="0"/>
              <a:t>65</a:t>
            </a:r>
            <a:r>
              <a:rPr lang="en-US" dirty="0" smtClean="0"/>
              <a:t> games</a:t>
            </a:r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smtClean="0"/>
              <a:t>Lines of code : Only </a:t>
            </a:r>
            <a:r>
              <a:rPr lang="en-US" b="1" dirty="0" smtClean="0"/>
              <a:t>8 KLOC</a:t>
            </a:r>
            <a:endParaRPr lang="en-US" dirty="0" smtClean="0"/>
          </a:p>
          <a:p>
            <a:pPr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smtClean="0"/>
              <a:t>Number of Config. Files for games: </a:t>
            </a:r>
            <a:r>
              <a:rPr lang="en-US" b="1" dirty="0" smtClean="0"/>
              <a:t>160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513" y="1735418"/>
            <a:ext cx="4459288" cy="419548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/>
              <a:t>In Front End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Making it configurable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Making generic functions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Mapping correct answer in the form at random position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75413" y="1773518"/>
            <a:ext cx="44592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Backend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n-IN" sz="2000" dirty="0" smtClean="0">
                <a:latin typeface="+mj-lt"/>
                <a:ea typeface="+mj-ea"/>
                <a:cs typeface="+mj-cs"/>
              </a:rPr>
              <a:t>In configuring Mongo Engine for database with </a:t>
            </a:r>
            <a:r>
              <a:rPr lang="en-IN" sz="2000" dirty="0" err="1" smtClean="0">
                <a:latin typeface="+mj-lt"/>
                <a:ea typeface="+mj-ea"/>
                <a:cs typeface="+mj-cs"/>
              </a:rPr>
              <a:t>django</a:t>
            </a:r>
            <a:r>
              <a:rPr lang="en-IN" sz="2000" dirty="0" smtClean="0">
                <a:latin typeface="+mj-lt"/>
                <a:ea typeface="+mj-ea"/>
                <a:cs typeface="+mj-cs"/>
              </a:rPr>
              <a:t> 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n-IN" sz="2000" dirty="0" smtClean="0">
                <a:latin typeface="+mj-lt"/>
                <a:ea typeface="+mj-ea"/>
                <a:cs typeface="+mj-cs"/>
              </a:rPr>
              <a:t>In configuring external email server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Configuring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edx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 platform with our platform.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4147344" y="3562350"/>
            <a:ext cx="3542506" cy="79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What have we learnt?</a:t>
            </a:r>
          </a:p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52513" y="1735418"/>
            <a:ext cx="4459288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0" indent="0">
              <a:buNone/>
            </a:pPr>
            <a:r>
              <a:rPr lang="en-US" b="1" dirty="0" smtClean="0"/>
              <a:t>Technical knowledge</a:t>
            </a:r>
            <a:endParaRPr lang="en-US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Web Development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Database design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Django framework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Three.js library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475413" y="1773518"/>
            <a:ext cx="445928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Social skills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n-IN" sz="2000" dirty="0">
                <a:latin typeface="+mj-lt"/>
                <a:ea typeface="+mj-ea"/>
                <a:cs typeface="+mj-cs"/>
              </a:rPr>
              <a:t>Team work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n-IN" sz="2000" dirty="0">
                <a:latin typeface="+mj-lt"/>
                <a:ea typeface="+mj-ea"/>
                <a:cs typeface="+mj-cs"/>
              </a:rPr>
              <a:t>Time management</a:t>
            </a:r>
          </a:p>
          <a:p>
            <a:pPr marL="342900" lvl="0" indent="-342900" defTabSz="457200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n-IN" sz="2000" dirty="0">
                <a:latin typeface="+mj-lt"/>
                <a:ea typeface="+mj-ea"/>
                <a:cs typeface="+mj-cs"/>
              </a:rPr>
              <a:t>Problem solving skills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itchFamily="2" charset="2"/>
              <a:buChar char="q"/>
            </a:pPr>
            <a:r>
              <a:rPr lang="en-US" sz="2000" dirty="0">
                <a:latin typeface="+mj-lt"/>
                <a:ea typeface="+mj-ea"/>
                <a:cs typeface="+mj-cs"/>
              </a:rPr>
              <a:t>Respecting other’s work</a:t>
            </a:r>
          </a:p>
          <a:p>
            <a:pPr marL="342900" lvl="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147344" y="3562350"/>
            <a:ext cx="3542506" cy="79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480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Visit to Powai English High School, Powai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53248"/>
            <a:ext cx="6673002" cy="5004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0249"/>
          <a:stretch/>
        </p:blipFill>
        <p:spPr>
          <a:xfrm>
            <a:off x="6198368" y="1853248"/>
            <a:ext cx="5989083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74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11" y="554318"/>
            <a:ext cx="9404723" cy="1400530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Expansion of platform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User profile based system response (A.I.)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Desktop App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211" y="2573618"/>
            <a:ext cx="9404723" cy="1400530"/>
          </a:xfrm>
        </p:spPr>
        <p:txBody>
          <a:bodyPr/>
          <a:lstStyle/>
          <a:p>
            <a:pPr algn="ctr"/>
            <a:r>
              <a:rPr lang="en-US" sz="9600" dirty="0" smtClean="0">
                <a:latin typeface="Cooper Black" pitchFamily="18" charset="0"/>
              </a:rPr>
              <a:t>Thank</a:t>
            </a:r>
            <a:r>
              <a:rPr lang="en-US" dirty="0" smtClean="0"/>
              <a:t> </a:t>
            </a:r>
            <a:r>
              <a:rPr lang="en-US" sz="9600" dirty="0" smtClean="0">
                <a:latin typeface="Cooper Black" pitchFamily="18" charset="0"/>
              </a:rPr>
              <a:t>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311" y="579718"/>
            <a:ext cx="9404723" cy="1083982"/>
          </a:xfrm>
        </p:spPr>
        <p:txBody>
          <a:bodyPr/>
          <a:lstStyle/>
          <a:p>
            <a:r>
              <a:rPr lang="en-US" dirty="0" smtClean="0"/>
              <a:t>Project Team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63612" y="1798918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None/>
            </a:pPr>
            <a:r>
              <a:rPr lang="en-US" sz="2200" b="1" dirty="0" smtClean="0"/>
              <a:t>Name</a:t>
            </a:r>
            <a:r>
              <a:rPr lang="en-US" b="1" dirty="0" smtClean="0"/>
              <a:t>	</a:t>
            </a:r>
            <a:r>
              <a:rPr lang="en-US" dirty="0" smtClean="0"/>
              <a:t>								</a:t>
            </a:r>
            <a:r>
              <a:rPr lang="en-US" sz="2200" b="1" dirty="0" smtClean="0"/>
              <a:t>College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Aditya</a:t>
            </a:r>
            <a:r>
              <a:rPr lang="en-US" dirty="0" smtClean="0"/>
              <a:t> NK							NIT, </a:t>
            </a:r>
            <a:r>
              <a:rPr lang="en-US" dirty="0" err="1" smtClean="0"/>
              <a:t>Silchar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Manveer</a:t>
            </a:r>
            <a:r>
              <a:rPr lang="en-US" dirty="0" smtClean="0"/>
              <a:t> Singh						GNDU, Amritsar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Mayank</a:t>
            </a:r>
            <a:r>
              <a:rPr lang="en-US" dirty="0" smtClean="0"/>
              <a:t> Arya						IIT, Patna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Nandan</a:t>
            </a:r>
            <a:r>
              <a:rPr lang="en-US" dirty="0" smtClean="0"/>
              <a:t> </a:t>
            </a:r>
            <a:r>
              <a:rPr lang="en-US" dirty="0" err="1" smtClean="0"/>
              <a:t>Sukthankar</a:t>
            </a:r>
            <a:r>
              <a:rPr lang="en-US" dirty="0" smtClean="0"/>
              <a:t>				COEP, </a:t>
            </a:r>
            <a:r>
              <a:rPr lang="en-US" dirty="0" err="1" smtClean="0"/>
              <a:t>Pune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Saurav</a:t>
            </a:r>
            <a:r>
              <a:rPr lang="en-US" dirty="0" smtClean="0"/>
              <a:t> Kumar						ISM, </a:t>
            </a:r>
            <a:r>
              <a:rPr lang="en-US" dirty="0" err="1" smtClean="0"/>
              <a:t>Dhanbad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Shefali</a:t>
            </a:r>
            <a:r>
              <a:rPr lang="en-US" dirty="0" smtClean="0"/>
              <a:t> Gupta 						MNIT, </a:t>
            </a:r>
            <a:r>
              <a:rPr lang="en-US" dirty="0" err="1" smtClean="0"/>
              <a:t>Jaipur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Shubham</a:t>
            </a:r>
            <a:r>
              <a:rPr lang="en-US" dirty="0" smtClean="0"/>
              <a:t> Shah						VNIT, Nagpur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Srinidhi Bhat						IIT, Kharagpur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Sunny </a:t>
            </a:r>
            <a:r>
              <a:rPr lang="en-US" dirty="0" err="1" smtClean="0"/>
              <a:t>Mazumder</a:t>
            </a:r>
            <a:r>
              <a:rPr lang="en-US" dirty="0" smtClean="0"/>
              <a:t>					NIT, </a:t>
            </a:r>
            <a:r>
              <a:rPr lang="en-US" dirty="0" err="1" smtClean="0"/>
              <a:t>Silchar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Utkarsh</a:t>
            </a:r>
            <a:r>
              <a:rPr lang="en-US" dirty="0" smtClean="0"/>
              <a:t> Jain						NIT, </a:t>
            </a:r>
            <a:r>
              <a:rPr lang="en-US" dirty="0" err="1" smtClean="0"/>
              <a:t>Silchar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55918"/>
            <a:ext cx="9404723" cy="1400530"/>
          </a:xfrm>
        </p:spPr>
        <p:txBody>
          <a:bodyPr/>
          <a:lstStyle/>
          <a:p>
            <a:r>
              <a:rPr lang="en-IN" dirty="0" smtClean="0"/>
              <a:t>Key Challenges in 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rial"/>
              </a:rPr>
              <a:t>Education in India – Theoretical in nature.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rial"/>
              </a:rPr>
              <a:t>Lacking practical aspects.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rial"/>
              </a:rPr>
              <a:t>Teaching methodology – one way communication. 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rial"/>
              </a:rPr>
              <a:t>Places students in passive role. 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sz="4400" dirty="0" smtClean="0">
                <a:solidFill>
                  <a:srgbClr val="FF8080"/>
                </a:solidFill>
                <a:latin typeface="Arial Black"/>
              </a:rPr>
              <a:t> </a:t>
            </a:r>
            <a:r>
              <a:rPr lang="en-US" dirty="0" smtClean="0"/>
              <a:t>children recognize numbers in early grades?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  <p:pic>
        <p:nvPicPr>
          <p:cNvPr id="5" name="Picture 2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8732" y="2039938"/>
            <a:ext cx="6025668" cy="4195762"/>
          </a:xfrm>
          <a:prstGeom prst="rect">
            <a:avLst/>
          </a:prstGeom>
          <a:ln>
            <a:noFill/>
          </a:ln>
        </p:spPr>
      </p:pic>
      <p:sp>
        <p:nvSpPr>
          <p:cNvPr id="6" name="CustomShape 2"/>
          <p:cNvSpPr/>
          <p:nvPr/>
        </p:nvSpPr>
        <p:spPr>
          <a:xfrm>
            <a:off x="7067400" y="6320660"/>
            <a:ext cx="4752000" cy="33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i="1" dirty="0">
                <a:latin typeface="Arial"/>
              </a:rPr>
              <a:t>Source: ASER (Annual status of education report)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basic operations in Standard III and above?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824920" y="2171380"/>
            <a:ext cx="3594960" cy="4035600"/>
            <a:chOff x="5824920" y="2171380"/>
            <a:chExt cx="3594960" cy="4035600"/>
          </a:xfrm>
        </p:grpSpPr>
        <p:pic>
          <p:nvPicPr>
            <p:cNvPr id="6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178800" y="2319340"/>
              <a:ext cx="3066120" cy="3704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Line 6"/>
            <p:cNvSpPr/>
            <p:nvPr/>
          </p:nvSpPr>
          <p:spPr>
            <a:xfrm flipH="1">
              <a:off x="5838600" y="2171380"/>
              <a:ext cx="3581280" cy="0"/>
            </a:xfrm>
            <a:prstGeom prst="line">
              <a:avLst/>
            </a:prstGeom>
            <a:ln w="12600">
              <a:solidFill>
                <a:schemeClr val="tx2">
                  <a:lumMod val="90000"/>
                </a:schemeClr>
              </a:solidFill>
              <a:round/>
            </a:ln>
          </p:spPr>
        </p:sp>
        <p:sp>
          <p:nvSpPr>
            <p:cNvPr id="12" name="Line 7"/>
            <p:cNvSpPr/>
            <p:nvPr/>
          </p:nvSpPr>
          <p:spPr>
            <a:xfrm>
              <a:off x="5838600" y="2181100"/>
              <a:ext cx="0" cy="4025880"/>
            </a:xfrm>
            <a:prstGeom prst="line">
              <a:avLst/>
            </a:prstGeom>
            <a:ln w="12600">
              <a:solidFill>
                <a:schemeClr val="tx2">
                  <a:lumMod val="90000"/>
                </a:schemeClr>
              </a:solidFill>
              <a:round/>
            </a:ln>
          </p:spPr>
        </p:sp>
        <p:sp>
          <p:nvSpPr>
            <p:cNvPr id="13" name="Line 8"/>
            <p:cNvSpPr/>
            <p:nvPr/>
          </p:nvSpPr>
          <p:spPr>
            <a:xfrm>
              <a:off x="9406200" y="2181100"/>
              <a:ext cx="0" cy="4025880"/>
            </a:xfrm>
            <a:prstGeom prst="line">
              <a:avLst/>
            </a:prstGeom>
            <a:ln w="12600">
              <a:solidFill>
                <a:schemeClr val="tx2">
                  <a:lumMod val="90000"/>
                </a:schemeClr>
              </a:solidFill>
              <a:round/>
            </a:ln>
          </p:spPr>
        </p:sp>
        <p:sp>
          <p:nvSpPr>
            <p:cNvPr id="14" name="Line 9"/>
            <p:cNvSpPr/>
            <p:nvPr/>
          </p:nvSpPr>
          <p:spPr>
            <a:xfrm>
              <a:off x="5824920" y="6206980"/>
              <a:ext cx="3581280" cy="0"/>
            </a:xfrm>
            <a:prstGeom prst="line">
              <a:avLst/>
            </a:prstGeom>
            <a:ln w="12600">
              <a:solidFill>
                <a:schemeClr val="tx2">
                  <a:lumMod val="90000"/>
                </a:schemeClr>
              </a:solidFill>
              <a:round/>
            </a:ln>
          </p:spPr>
        </p:sp>
        <p:sp>
          <p:nvSpPr>
            <p:cNvPr id="15" name="Rectangle 14"/>
            <p:cNvSpPr/>
            <p:nvPr/>
          </p:nvSpPr>
          <p:spPr>
            <a:xfrm>
              <a:off x="8001000" y="2476500"/>
              <a:ext cx="1219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47680" y="2158780"/>
            <a:ext cx="3581280" cy="4026960"/>
            <a:chOff x="1447680" y="2158780"/>
            <a:chExt cx="3581280" cy="4026960"/>
          </a:xfrm>
        </p:grpSpPr>
        <p:pic>
          <p:nvPicPr>
            <p:cNvPr id="5" name="Picture 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38480" y="2327260"/>
              <a:ext cx="3199320" cy="3732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Line 2"/>
            <p:cNvSpPr/>
            <p:nvPr/>
          </p:nvSpPr>
          <p:spPr>
            <a:xfrm>
              <a:off x="5028960" y="2158780"/>
              <a:ext cx="0" cy="4025880"/>
            </a:xfrm>
            <a:prstGeom prst="line">
              <a:avLst/>
            </a:prstGeom>
            <a:ln w="12600">
              <a:solidFill>
                <a:schemeClr val="tx2">
                  <a:lumMod val="90000"/>
                </a:schemeClr>
              </a:solidFill>
              <a:round/>
            </a:ln>
          </p:spPr>
        </p:sp>
        <p:sp>
          <p:nvSpPr>
            <p:cNvPr id="8" name="Line 3"/>
            <p:cNvSpPr/>
            <p:nvPr/>
          </p:nvSpPr>
          <p:spPr>
            <a:xfrm flipH="1">
              <a:off x="1447680" y="2158780"/>
              <a:ext cx="3581280" cy="0"/>
            </a:xfrm>
            <a:prstGeom prst="line">
              <a:avLst/>
            </a:prstGeom>
            <a:ln w="12600">
              <a:solidFill>
                <a:schemeClr val="tx2">
                  <a:lumMod val="90000"/>
                </a:schemeClr>
              </a:solidFill>
              <a:round/>
            </a:ln>
          </p:spPr>
        </p:sp>
        <p:sp>
          <p:nvSpPr>
            <p:cNvPr id="9" name="Line 4"/>
            <p:cNvSpPr/>
            <p:nvPr/>
          </p:nvSpPr>
          <p:spPr>
            <a:xfrm>
              <a:off x="1447680" y="6185740"/>
              <a:ext cx="3581280" cy="0"/>
            </a:xfrm>
            <a:prstGeom prst="line">
              <a:avLst/>
            </a:prstGeom>
            <a:ln w="12600">
              <a:solidFill>
                <a:srgbClr val="777777"/>
              </a:solidFill>
              <a:round/>
            </a:ln>
          </p:spPr>
        </p:sp>
        <p:sp>
          <p:nvSpPr>
            <p:cNvPr id="10" name="Line 5"/>
            <p:cNvSpPr/>
            <p:nvPr/>
          </p:nvSpPr>
          <p:spPr>
            <a:xfrm flipV="1">
              <a:off x="1447680" y="2158780"/>
              <a:ext cx="0" cy="4025880"/>
            </a:xfrm>
            <a:prstGeom prst="line">
              <a:avLst/>
            </a:prstGeom>
            <a:ln w="12600">
              <a:solidFill>
                <a:schemeClr val="tx2">
                  <a:lumMod val="90000"/>
                </a:schemeClr>
              </a:solidFill>
              <a:round/>
            </a:ln>
          </p:spPr>
        </p:sp>
        <p:sp>
          <p:nvSpPr>
            <p:cNvPr id="16" name="Rectangle 15"/>
            <p:cNvSpPr/>
            <p:nvPr/>
          </p:nvSpPr>
          <p:spPr>
            <a:xfrm>
              <a:off x="1651000" y="2336800"/>
              <a:ext cx="584200" cy="5461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ustomShape 2"/>
          <p:cNvSpPr/>
          <p:nvPr/>
        </p:nvSpPr>
        <p:spPr>
          <a:xfrm>
            <a:off x="7067400" y="6320660"/>
            <a:ext cx="4752000" cy="33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600" i="1" dirty="0">
                <a:latin typeface="Arial"/>
              </a:rPr>
              <a:t>Source: ASER (Annual status of education report)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1" y="821018"/>
            <a:ext cx="9404723" cy="1400530"/>
          </a:xfrm>
        </p:spPr>
        <p:txBody>
          <a:bodyPr/>
          <a:lstStyle/>
          <a:p>
            <a:r>
              <a:rPr lang="en-IN" dirty="0" smtClean="0"/>
              <a:t>Objective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rial"/>
              </a:rPr>
              <a:t>To provide an interactive learning platform for kids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>
                <a:latin typeface="Arial"/>
              </a:rPr>
              <a:t>Targeted age group : 4-9 years </a:t>
            </a:r>
            <a:endParaRPr lang="en-US" dirty="0" smtClean="0">
              <a:latin typeface="Arial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rial"/>
              </a:rPr>
              <a:t>To assess fundamental concepts of Math and logical subjects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rial"/>
              </a:rPr>
              <a:t>All targeted through interactive fun filled games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r>
              <a:rPr lang="en-IN" dirty="0" smtClean="0"/>
              <a:t>About Target Audience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>
                <a:latin typeface="Arial"/>
              </a:rPr>
              <a:t>Fun </a:t>
            </a:r>
            <a:r>
              <a:rPr lang="en-US" dirty="0" smtClean="0">
                <a:latin typeface="Arial"/>
              </a:rPr>
              <a:t>seeking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rial"/>
              </a:rPr>
              <a:t>No prior knowledge of math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rial"/>
              </a:rPr>
              <a:t>Very small attention span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endParaRPr lang="en-US" dirty="0" smtClean="0">
              <a:latin typeface="Arial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endParaRPr lang="en-US" dirty="0">
              <a:latin typeface="Arial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endParaRPr lang="en-US" dirty="0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80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1" y="2306918"/>
            <a:ext cx="9404723" cy="1400530"/>
          </a:xfrm>
        </p:spPr>
        <p:txBody>
          <a:bodyPr/>
          <a:lstStyle/>
          <a:p>
            <a:pPr algn="ctr"/>
            <a:r>
              <a:rPr lang="en-US" sz="9600" dirty="0" smtClean="0">
                <a:latin typeface="Cooper Black" pitchFamily="18" charset="0"/>
              </a:rPr>
              <a:t>DEMO</a:t>
            </a:r>
            <a:endParaRPr lang="en-US" sz="9600" dirty="0">
              <a:latin typeface="Cooper Black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579718"/>
            <a:ext cx="9404723" cy="1400530"/>
          </a:xfrm>
        </p:spPr>
        <p:txBody>
          <a:bodyPr/>
          <a:lstStyle/>
          <a:p>
            <a:r>
              <a:rPr lang="en-US" dirty="0" smtClean="0"/>
              <a:t>System Design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Configurable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Scalable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Interoperability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Open Source (github.io/</a:t>
            </a:r>
            <a:r>
              <a:rPr lang="en-US" dirty="0" err="1" smtClean="0"/>
              <a:t>moovon</a:t>
            </a:r>
            <a:r>
              <a:rPr lang="en-US" dirty="0" smtClean="0"/>
              <a:t>/</a:t>
            </a:r>
            <a:r>
              <a:rPr lang="en-US" dirty="0" err="1" smtClean="0"/>
              <a:t>IITBProject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Portable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Randomness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91787" y="35242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975</TotalTime>
  <Words>314</Words>
  <Application>Microsoft Office PowerPoint</Application>
  <PresentationFormat>Custom</PresentationFormat>
  <Paragraphs>89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Maths and Brain Assessment Toolset  UNDER Mr. Kishor Chaturani (OSS Enterprise Architect, TCS Ltd.) and Surabhi Baoker (Solution Architect, TCS Ltd.) </vt:lpstr>
      <vt:lpstr>Project Team </vt:lpstr>
      <vt:lpstr>Key Challenges in Teaching</vt:lpstr>
      <vt:lpstr>Do children recognize numbers in early grades?  </vt:lpstr>
      <vt:lpstr>What about basic operations in Standard III and above?  </vt:lpstr>
      <vt:lpstr>Objective </vt:lpstr>
      <vt:lpstr>About Target Audience</vt:lpstr>
      <vt:lpstr>DEMO</vt:lpstr>
      <vt:lpstr>System Design Characteristics</vt:lpstr>
      <vt:lpstr>Features of Platform </vt:lpstr>
      <vt:lpstr>Metrics of Deliverables</vt:lpstr>
      <vt:lpstr>Challenges Faced</vt:lpstr>
      <vt:lpstr>Slide 13</vt:lpstr>
      <vt:lpstr>Visit to Powai English High School, Powai</vt:lpstr>
      <vt:lpstr>Future Scope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S.P.A.C.E. Suite   UNDER MR. AVINASH AWATE (PROGRAM DIRECTOR, MOOC, IITB)</dc:title>
  <dc:creator>VYOM PC</dc:creator>
  <cp:lastModifiedBy>estudio11</cp:lastModifiedBy>
  <cp:revision>119</cp:revision>
  <dcterms:created xsi:type="dcterms:W3CDTF">2016-05-16T09:04:43Z</dcterms:created>
  <dcterms:modified xsi:type="dcterms:W3CDTF">2016-07-20T06:53:23Z</dcterms:modified>
</cp:coreProperties>
</file>