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5/12/2020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5/12/2020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5/12/2020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chicago.org/api/views/qzdf-xmn8/rows.csv?accessType=DOWNLOAD" TargetMode="External"/><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2.xml"/><Relationship Id="rId4" Type="http://schemas.openxmlformats.org/officeDocument/2006/relationships/hyperlink" Target="https://ibm.box.com/shared/static/05c3415cbfbtfnr2fx4atenb2sd361ze.cs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chicago.org/api/views/qzdf-xmn8/rows.csv?accessType=DOWNLOAD" TargetMode="External"/><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2.xml"/><Relationship Id="rId4" Type="http://schemas.openxmlformats.org/officeDocument/2006/relationships/hyperlink" Target="https://ibm.box.com/shared/static/05c3415cbfbtfnr2fx4atenb2sd361ze.csv"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Chicago Illinois</a:t>
            </a:r>
          </a:p>
        </p:txBody>
      </p:sp>
      <p:sp>
        <p:nvSpPr>
          <p:cNvPr id="2" name="Title 1"/>
          <p:cNvSpPr>
            <a:spLocks noGrp="1"/>
          </p:cNvSpPr>
          <p:nvPr>
            <p:ph type="ctrTitle"/>
          </p:nvPr>
        </p:nvSpPr>
        <p:spPr/>
        <p:txBody>
          <a:bodyPr/>
          <a:lstStyle/>
          <a:p>
            <a:r>
              <a:rPr lang="en-US" dirty="0" smtClean="0">
                <a:latin typeface="Bookman Old Style" pitchFamily="18" charset="0"/>
              </a:rPr>
              <a:t>Capstone Project-The Battle of Neighborhoods</a:t>
            </a:r>
            <a:endParaRPr lang="en-US" dirty="0">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76071"/>
            <a:ext cx="8839200" cy="1200329"/>
          </a:xfrm>
          <a:prstGeom prst="rect">
            <a:avLst/>
          </a:prstGeom>
          <a:noFill/>
        </p:spPr>
        <p:txBody>
          <a:bodyPr wrap="square" rtlCol="0">
            <a:spAutoFit/>
          </a:bodyPr>
          <a:lstStyle/>
          <a:p>
            <a:r>
              <a:rPr lang="en-US" b="1" dirty="0" smtClean="0"/>
              <a:t>Cluster </a:t>
            </a:r>
            <a:r>
              <a:rPr lang="en-US" b="1" dirty="0" smtClean="0"/>
              <a:t>3</a:t>
            </a:r>
            <a:r>
              <a:rPr lang="en-US" dirty="0" smtClean="0"/>
              <a:t>: </a:t>
            </a:r>
            <a:r>
              <a:rPr lang="en-US" dirty="0" smtClean="0"/>
              <a:t>Neighborhood in </a:t>
            </a:r>
            <a:r>
              <a:rPr lang="en-US" dirty="0" smtClean="0"/>
              <a:t>third </a:t>
            </a:r>
            <a:r>
              <a:rPr lang="en-US" dirty="0" smtClean="0"/>
              <a:t>cluster </a:t>
            </a:r>
            <a:r>
              <a:rPr lang="en-US" dirty="0" smtClean="0"/>
              <a:t>,clustered from, Norwood Park having </a:t>
            </a:r>
            <a:r>
              <a:rPr lang="en-US" dirty="0" smtClean="0"/>
              <a:t>similar common </a:t>
            </a:r>
            <a:r>
              <a:rPr lang="en-US" dirty="0" smtClean="0"/>
              <a:t>venues,</a:t>
            </a:r>
            <a:r>
              <a:rPr lang="en-US" dirty="0" smtClean="0"/>
              <a:t> the most common venues in these neighborhoods are </a:t>
            </a:r>
            <a:r>
              <a:rPr lang="en-US" dirty="0" smtClean="0"/>
              <a:t> Park, Yoga studio, Farmers market</a:t>
            </a:r>
            <a:endParaRPr lang="en-US" dirty="0" smtClean="0"/>
          </a:p>
          <a:p>
            <a:endParaRPr lang="en-US" dirty="0"/>
          </a:p>
        </p:txBody>
      </p:sp>
      <p:pic>
        <p:nvPicPr>
          <p:cNvPr id="3074" name="Picture 2" descr="C:\Users\abc\Desktop\capston pic\Screenshot (315)2.png"/>
          <p:cNvPicPr>
            <a:picLocks noChangeAspect="1" noChangeArrowheads="1"/>
          </p:cNvPicPr>
          <p:nvPr/>
        </p:nvPicPr>
        <p:blipFill>
          <a:blip r:embed="rId2"/>
          <a:srcRect/>
          <a:stretch>
            <a:fillRect/>
          </a:stretch>
        </p:blipFill>
        <p:spPr bwMode="auto">
          <a:xfrm>
            <a:off x="152400" y="1514475"/>
            <a:ext cx="8991600" cy="1838325"/>
          </a:xfrm>
          <a:prstGeom prst="rect">
            <a:avLst/>
          </a:prstGeom>
          <a:noFill/>
        </p:spPr>
      </p:pic>
      <p:sp>
        <p:nvSpPr>
          <p:cNvPr id="4" name="TextBox 3"/>
          <p:cNvSpPr txBox="1"/>
          <p:nvPr/>
        </p:nvSpPr>
        <p:spPr>
          <a:xfrm>
            <a:off x="228600" y="3505200"/>
            <a:ext cx="8915400" cy="923330"/>
          </a:xfrm>
          <a:prstGeom prst="rect">
            <a:avLst/>
          </a:prstGeom>
          <a:noFill/>
        </p:spPr>
        <p:txBody>
          <a:bodyPr wrap="square" rtlCol="0">
            <a:spAutoFit/>
          </a:bodyPr>
          <a:lstStyle/>
          <a:p>
            <a:r>
              <a:rPr lang="en-US" b="1" dirty="0" smtClean="0"/>
              <a:t>Cluster 4</a:t>
            </a:r>
            <a:r>
              <a:rPr lang="en-US" dirty="0" smtClean="0"/>
              <a:t>: Looking into the neighborhood in fourth cluster,  </a:t>
            </a:r>
            <a:r>
              <a:rPr lang="en-US" dirty="0" smtClean="0"/>
              <a:t>the most common venues in these neighborhoods are  </a:t>
            </a:r>
            <a:r>
              <a:rPr lang="en-US" dirty="0" smtClean="0"/>
              <a:t>Golf Course, </a:t>
            </a:r>
            <a:r>
              <a:rPr lang="en-US" dirty="0" smtClean="0"/>
              <a:t>Yoga studio, </a:t>
            </a:r>
            <a:r>
              <a:rPr lang="en-US" dirty="0" smtClean="0"/>
              <a:t>Gas Station, Furniture Store , French Restaurant</a:t>
            </a:r>
            <a:endParaRPr lang="en-US" dirty="0"/>
          </a:p>
        </p:txBody>
      </p:sp>
      <p:pic>
        <p:nvPicPr>
          <p:cNvPr id="3075" name="Picture 3" descr="C:\Users\abc\Desktop\capston pic\Screenshot (315).png"/>
          <p:cNvPicPr>
            <a:picLocks noChangeAspect="1" noChangeArrowheads="1"/>
          </p:cNvPicPr>
          <p:nvPr/>
        </p:nvPicPr>
        <p:blipFill>
          <a:blip r:embed="rId3"/>
          <a:srcRect/>
          <a:stretch>
            <a:fillRect/>
          </a:stretch>
        </p:blipFill>
        <p:spPr bwMode="auto">
          <a:xfrm>
            <a:off x="152400" y="4667250"/>
            <a:ext cx="8839200" cy="12763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bc\Desktop\capston pic\Screenshot (316).png"/>
          <p:cNvPicPr>
            <a:picLocks noChangeAspect="1" noChangeArrowheads="1"/>
          </p:cNvPicPr>
          <p:nvPr/>
        </p:nvPicPr>
        <p:blipFill>
          <a:blip r:embed="rId2"/>
          <a:srcRect/>
          <a:stretch>
            <a:fillRect/>
          </a:stretch>
        </p:blipFill>
        <p:spPr bwMode="auto">
          <a:xfrm>
            <a:off x="152401" y="1981200"/>
            <a:ext cx="8915399" cy="2667000"/>
          </a:xfrm>
          <a:prstGeom prst="rect">
            <a:avLst/>
          </a:prstGeom>
          <a:noFill/>
        </p:spPr>
      </p:pic>
      <p:sp>
        <p:nvSpPr>
          <p:cNvPr id="3" name="TextBox 2"/>
          <p:cNvSpPr txBox="1"/>
          <p:nvPr/>
        </p:nvSpPr>
        <p:spPr>
          <a:xfrm>
            <a:off x="152401" y="545068"/>
            <a:ext cx="8762999" cy="1477328"/>
          </a:xfrm>
          <a:prstGeom prst="rect">
            <a:avLst/>
          </a:prstGeom>
          <a:noFill/>
        </p:spPr>
        <p:txBody>
          <a:bodyPr wrap="square" rtlCol="0">
            <a:spAutoFit/>
          </a:bodyPr>
          <a:lstStyle/>
          <a:p>
            <a:r>
              <a:rPr lang="en-US" b="1" dirty="0" smtClean="0"/>
              <a:t>Cluster 5</a:t>
            </a:r>
            <a:r>
              <a:rPr lang="en-US" dirty="0" smtClean="0"/>
              <a:t>:</a:t>
            </a:r>
            <a:r>
              <a:rPr lang="en-US" dirty="0" smtClean="0"/>
              <a:t> Looking into the neighborhood in </a:t>
            </a:r>
            <a:r>
              <a:rPr lang="en-US" dirty="0" smtClean="0"/>
              <a:t>fifth cluster.</a:t>
            </a:r>
            <a:r>
              <a:rPr lang="en-US" dirty="0" smtClean="0"/>
              <a:t> The cluster five is the biggest cluster with 24 of the 35 neighborhoods. Upon closely examining these neighborhoods we can see that the most common venues in these neighborhoods are Hotel Cafe, Restaurants, Football Stadium, Coffee Shop, and Yoga Studio</a:t>
            </a:r>
          </a:p>
          <a:p>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and Discussion </a:t>
            </a:r>
            <a:endParaRPr lang="en-US" dirty="0"/>
          </a:p>
        </p:txBody>
      </p:sp>
      <p:sp>
        <p:nvSpPr>
          <p:cNvPr id="6" name="TextBox 5"/>
          <p:cNvSpPr txBox="1"/>
          <p:nvPr/>
        </p:nvSpPr>
        <p:spPr>
          <a:xfrm>
            <a:off x="152400" y="1676400"/>
            <a:ext cx="8763000" cy="4939814"/>
          </a:xfrm>
          <a:prstGeom prst="rect">
            <a:avLst/>
          </a:prstGeom>
          <a:noFill/>
        </p:spPr>
        <p:txBody>
          <a:bodyPr wrap="square" rtlCol="0">
            <a:spAutoFit/>
          </a:bodyPr>
          <a:lstStyle/>
          <a:p>
            <a:pPr>
              <a:lnSpc>
                <a:spcPct val="150000"/>
              </a:lnSpc>
            </a:pPr>
            <a:r>
              <a:rPr lang="en-US" dirty="0" smtClean="0"/>
              <a:t>The objective of the business problem was to help stakeholders identify one of the safest Neighborhood with higher per capita income in Chicago Illinois, and an appropriate neighborhood within the community area to set up a commercial establishment especially a Grocery store. This has been achieved by first making use of </a:t>
            </a:r>
            <a:r>
              <a:rPr lang="en-US" dirty="0" smtClean="0"/>
              <a:t> Chicago </a:t>
            </a:r>
            <a:r>
              <a:rPr lang="en-US" dirty="0" smtClean="0"/>
              <a:t>crime data to identify a safe community area with considerably higher per capita income for any business to be viable. After selecting the community area it was imperative to choose the right neighborhood where grocery shops were not among top 10 most common venues in a close proximity to each other. We achieved this by grouping the neighborhoods into clusters to assist the stakeholders by providing them with relevant data about venues and safety and population with higher individual income of a given neighborhood.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Box 3"/>
          <p:cNvSpPr txBox="1"/>
          <p:nvPr/>
        </p:nvSpPr>
        <p:spPr>
          <a:xfrm>
            <a:off x="152400" y="1524000"/>
            <a:ext cx="8991600" cy="2950359"/>
          </a:xfrm>
          <a:prstGeom prst="rect">
            <a:avLst/>
          </a:prstGeom>
          <a:noFill/>
        </p:spPr>
        <p:txBody>
          <a:bodyPr wrap="square" rtlCol="0">
            <a:spAutoFit/>
          </a:bodyPr>
          <a:lstStyle/>
          <a:p>
            <a:pPr>
              <a:lnSpc>
                <a:spcPct val="150000"/>
              </a:lnSpc>
            </a:pPr>
            <a:r>
              <a:rPr lang="en-US" dirty="0" smtClean="0"/>
              <a:t>We have explored the crime data to understand different types of crimes in all Community area of Chicago and later segregate them based on per capita income, this helped us for selecting area with high per capita income and lowest crime rate. Once we confirmed the community area the number of neighborhoods for consideration also comes down, we further shortlist the neighborhoods based on the common venues, to choose a neighborhood which best suits the business problem.</a:t>
            </a:r>
          </a:p>
          <a:p>
            <a:pPr>
              <a:lnSpc>
                <a:spcPct val="15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sz="1800" b="1" dirty="0" smtClean="0"/>
              <a:t>Background </a:t>
            </a:r>
          </a:p>
          <a:p>
            <a:pPr>
              <a:buNone/>
            </a:pPr>
            <a:r>
              <a:rPr lang="en-US" sz="1800" b="1" dirty="0" smtClean="0"/>
              <a:t> </a:t>
            </a:r>
            <a:r>
              <a:rPr lang="en-US" sz="1800" b="1" dirty="0" smtClean="0"/>
              <a:t>    </a:t>
            </a:r>
            <a:r>
              <a:rPr lang="en-US" sz="1800" dirty="0" smtClean="0"/>
              <a:t>decision </a:t>
            </a:r>
            <a:r>
              <a:rPr lang="en-US" sz="1800" dirty="0" smtClean="0"/>
              <a:t>on store-locations is one of the most important strategic decisions the retailer has to make for its long term success. Finding the right location for a new store is a process that takes careful consideration. Population, neighborhood demographics, income distribution, crime rate, local competition are all factors taken into consideration when grocery chains look for a new store location</a:t>
            </a:r>
            <a:r>
              <a:rPr lang="en-US" sz="1800" dirty="0" smtClean="0"/>
              <a:t>.</a:t>
            </a:r>
          </a:p>
          <a:p>
            <a:pPr>
              <a:buNone/>
            </a:pPr>
            <a:endParaRPr lang="en-US" sz="1800" dirty="0" smtClean="0"/>
          </a:p>
          <a:p>
            <a:r>
              <a:rPr lang="en-US" sz="1800" b="1" dirty="0" smtClean="0"/>
              <a:t>Problem </a:t>
            </a:r>
          </a:p>
          <a:p>
            <a:pPr>
              <a:buNone/>
            </a:pPr>
            <a:r>
              <a:rPr lang="en-US" sz="1800" dirty="0" smtClean="0"/>
              <a:t>     The </a:t>
            </a:r>
            <a:r>
              <a:rPr lang="en-US" sz="1800" dirty="0" smtClean="0"/>
              <a:t>aim of this project is to find location for opening of retail store, specifically grocery stores location across Chicago. This report will be targeted to stakeholder’s interest in opening grocery store in community area with low crime rate and higher per capita income. </a:t>
            </a:r>
          </a:p>
          <a:p>
            <a:endParaRPr lang="en-US" sz="1800" dirty="0" smtClean="0"/>
          </a:p>
          <a:p>
            <a:endParaRPr lang="en-US"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normAutofit/>
          </a:bodyPr>
          <a:lstStyle/>
          <a:p>
            <a:pPr>
              <a:buNone/>
            </a:pPr>
            <a:r>
              <a:rPr lang="en-US" sz="1800" b="1" dirty="0" smtClean="0"/>
              <a:t>Data </a:t>
            </a:r>
            <a:r>
              <a:rPr lang="en-US" sz="1800" b="1" dirty="0" smtClean="0"/>
              <a:t>Acquisition </a:t>
            </a:r>
          </a:p>
          <a:p>
            <a:pPr>
              <a:buNone/>
            </a:pPr>
            <a:r>
              <a:rPr lang="en-US" sz="1800" dirty="0" smtClean="0"/>
              <a:t>The </a:t>
            </a:r>
            <a:r>
              <a:rPr lang="en-US" sz="1800" dirty="0" smtClean="0"/>
              <a:t>data acquired for this project is a combination of data from three sources. </a:t>
            </a:r>
            <a:endParaRPr lang="en-US" sz="1800" dirty="0" smtClean="0"/>
          </a:p>
          <a:p>
            <a:pPr>
              <a:buNone/>
            </a:pPr>
            <a:endParaRPr lang="en-US" sz="1800" dirty="0" smtClean="0"/>
          </a:p>
          <a:p>
            <a:r>
              <a:rPr lang="en-US" sz="1800" dirty="0" smtClean="0"/>
              <a:t> </a:t>
            </a:r>
            <a:r>
              <a:rPr lang="en-US" sz="1800" dirty="0" smtClean="0"/>
              <a:t>    The </a:t>
            </a:r>
            <a:r>
              <a:rPr lang="en-US" sz="1800" dirty="0" smtClean="0"/>
              <a:t>first source of data is scraped from a </a:t>
            </a:r>
            <a:r>
              <a:rPr lang="en-US" sz="1800" u="sng" dirty="0" smtClean="0">
                <a:hlinkClick r:id="rId2"/>
              </a:rPr>
              <a:t>Wikipedia page</a:t>
            </a:r>
            <a:r>
              <a:rPr lang="en-US" sz="1800" dirty="0" smtClean="0"/>
              <a:t> that contains the list of Chicago community area</a:t>
            </a:r>
            <a:r>
              <a:rPr lang="en-US" sz="1800" dirty="0" smtClean="0"/>
              <a:t>.</a:t>
            </a:r>
          </a:p>
          <a:p>
            <a:pPr>
              <a:buNone/>
            </a:pPr>
            <a:endParaRPr lang="en-US" sz="1800" dirty="0" smtClean="0"/>
          </a:p>
          <a:p>
            <a:r>
              <a:rPr lang="en-US" sz="1800" dirty="0" smtClean="0"/>
              <a:t>      </a:t>
            </a:r>
            <a:r>
              <a:rPr lang="en-US" sz="1800" dirty="0" smtClean="0"/>
              <a:t>The second data source of the project uses a </a:t>
            </a:r>
            <a:r>
              <a:rPr lang="en-US" sz="1800" u="sng" dirty="0" smtClean="0">
                <a:hlinkClick r:id="rId3"/>
              </a:rPr>
              <a:t>Chicago crime data</a:t>
            </a:r>
            <a:r>
              <a:rPr lang="en-US" sz="1800" dirty="0" smtClean="0"/>
              <a:t> that shows the crime per community area in Chicago. </a:t>
            </a:r>
            <a:endParaRPr lang="en-US" sz="1800" dirty="0" smtClean="0"/>
          </a:p>
          <a:p>
            <a:endParaRPr lang="en-US" sz="1800" dirty="0" smtClean="0"/>
          </a:p>
          <a:p>
            <a:r>
              <a:rPr lang="en-US" sz="1800" dirty="0" smtClean="0"/>
              <a:t> Third data source is </a:t>
            </a:r>
            <a:r>
              <a:rPr lang="en-US" sz="1800" u="sng" dirty="0" smtClean="0">
                <a:hlinkClick r:id="rId4"/>
              </a:rPr>
              <a:t>Chicago Census Data - Selected socioeconomic indicators in Chicago, 2008 – 2012</a:t>
            </a:r>
            <a:r>
              <a:rPr lang="en-US" sz="1800" dirty="0" smtClean="0"/>
              <a:t>. This dataset contains a selection of six socioeconomic indicators of public health significance and a “hardship index,” for each Chicago community area, for the years 2008 – 2012 </a:t>
            </a:r>
            <a:endParaRPr 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normAutofit/>
          </a:bodyPr>
          <a:lstStyle/>
          <a:p>
            <a:pPr>
              <a:buNone/>
            </a:pPr>
            <a:r>
              <a:rPr lang="en-US" sz="1800" b="1" dirty="0" smtClean="0"/>
              <a:t>Data cleaning and </a:t>
            </a:r>
            <a:r>
              <a:rPr lang="en-US" sz="1800" b="1" dirty="0" smtClean="0"/>
              <a:t>processing</a:t>
            </a:r>
          </a:p>
          <a:p>
            <a:pPr>
              <a:buNone/>
            </a:pPr>
            <a:r>
              <a:rPr lang="en-US" sz="1800" dirty="0" smtClean="0"/>
              <a:t>The data cleaning for each of the three sources of data is done separately. </a:t>
            </a:r>
          </a:p>
          <a:p>
            <a:pPr>
              <a:buNone/>
            </a:pPr>
            <a:endParaRPr lang="en-US" sz="1800" dirty="0" smtClean="0"/>
          </a:p>
          <a:p>
            <a:r>
              <a:rPr lang="en-US" sz="1800" dirty="0" smtClean="0"/>
              <a:t>The First data is scraped from a </a:t>
            </a:r>
            <a:r>
              <a:rPr lang="en-US" sz="1800" u="sng" dirty="0" smtClean="0">
                <a:hlinkClick r:id="rId2"/>
              </a:rPr>
              <a:t>Wikipedia page</a:t>
            </a:r>
            <a:r>
              <a:rPr lang="en-US" sz="1800" dirty="0" smtClean="0"/>
              <a:t> using the Beautiful Soup </a:t>
            </a:r>
            <a:r>
              <a:rPr lang="en-US" sz="1800" dirty="0" smtClean="0"/>
              <a:t>library in </a:t>
            </a:r>
            <a:r>
              <a:rPr lang="en-US" sz="1800" dirty="0" smtClean="0"/>
              <a:t>python. Using this library we can extract the data in the tabular format as shown in the </a:t>
            </a:r>
            <a:r>
              <a:rPr lang="en-US" sz="1800" dirty="0" smtClean="0"/>
              <a:t>website</a:t>
            </a:r>
          </a:p>
          <a:p>
            <a:pPr>
              <a:buNone/>
            </a:pPr>
            <a:endParaRPr lang="en-US" sz="1800" dirty="0" smtClean="0"/>
          </a:p>
          <a:p>
            <a:r>
              <a:rPr lang="en-US" sz="1800" dirty="0" smtClean="0"/>
              <a:t>The second data from the </a:t>
            </a:r>
            <a:r>
              <a:rPr lang="en-US" sz="1800" u="sng" dirty="0" smtClean="0">
                <a:hlinkClick r:id="rId3"/>
              </a:rPr>
              <a:t>Chicago crime data</a:t>
            </a:r>
            <a:r>
              <a:rPr lang="en-US" sz="1800" dirty="0" smtClean="0"/>
              <a:t>, the crimes during the most recent year (2020) are only selected. The major categories of crime are segregated group by community area code to get the total crimes per the community </a:t>
            </a:r>
            <a:r>
              <a:rPr lang="en-US" sz="1800" dirty="0" smtClean="0"/>
              <a:t>area</a:t>
            </a:r>
          </a:p>
          <a:p>
            <a:pPr>
              <a:buNone/>
            </a:pPr>
            <a:endParaRPr lang="en-US" sz="1800" dirty="0" smtClean="0"/>
          </a:p>
          <a:p>
            <a:r>
              <a:rPr lang="en-US" sz="1800" dirty="0" smtClean="0"/>
              <a:t>The </a:t>
            </a:r>
            <a:r>
              <a:rPr lang="en-US" sz="1800" dirty="0" smtClean="0"/>
              <a:t>third dataset </a:t>
            </a:r>
            <a:r>
              <a:rPr lang="en-US" sz="1800" u="sng" dirty="0" smtClean="0">
                <a:hlinkClick r:id="rId4"/>
              </a:rPr>
              <a:t>Chicago Census Data - Selected socioeconomic indicators in Chicago, 2008 – 2012</a:t>
            </a:r>
            <a:endParaRPr lang="en-US" sz="1800" dirty="0" smtClean="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228600" y="762000"/>
            <a:ext cx="8686800" cy="5291138"/>
          </a:xfrm>
        </p:spPr>
        <p:txBody>
          <a:bodyPr/>
          <a:lstStyle/>
          <a:p>
            <a:pPr>
              <a:buNone/>
            </a:pPr>
            <a:endParaRPr lang="en-US" sz="2800" b="1" dirty="0" smtClean="0"/>
          </a:p>
          <a:p>
            <a:r>
              <a:rPr lang="en-US" sz="1800" dirty="0" smtClean="0"/>
              <a:t>The two datasets are merged on the Community area names to form a new dataset that combines the necessary information in one dataset </a:t>
            </a:r>
            <a:endParaRPr lang="en-US" sz="1800" dirty="0" smtClean="0"/>
          </a:p>
          <a:p>
            <a:pPr>
              <a:buNone/>
            </a:pPr>
            <a:endParaRPr lang="en-US" sz="1800" dirty="0" smtClean="0"/>
          </a:p>
          <a:p>
            <a:r>
              <a:rPr lang="en-US" sz="1800" dirty="0" smtClean="0"/>
              <a:t>The coordinates of the neighborhoods is be fetched using Open Cage </a:t>
            </a:r>
            <a:r>
              <a:rPr lang="en-US" sz="1800" dirty="0" err="1" smtClean="0"/>
              <a:t>Geocoder</a:t>
            </a:r>
            <a:r>
              <a:rPr lang="en-US" sz="1800" i="1" dirty="0" smtClean="0"/>
              <a:t> </a:t>
            </a:r>
            <a:r>
              <a:rPr lang="en-US" sz="1800" dirty="0" smtClean="0"/>
              <a:t> to create a final consolidated dataset of the Neighborhoods, along with their boroughs, crime data and the respective Neighborhood’s co-ordinates</a:t>
            </a:r>
            <a:endParaRPr lang="en-US" sz="1800" dirty="0" smtClean="0"/>
          </a:p>
          <a:p>
            <a:endParaRPr lang="en-US" sz="1800" dirty="0"/>
          </a:p>
        </p:txBody>
      </p:sp>
      <p:sp>
        <p:nvSpPr>
          <p:cNvPr id="6" name="TextBox 5"/>
          <p:cNvSpPr txBox="1"/>
          <p:nvPr/>
        </p:nvSpPr>
        <p:spPr>
          <a:xfrm>
            <a:off x="228600" y="381000"/>
            <a:ext cx="8763000" cy="369332"/>
          </a:xfrm>
          <a:prstGeom prst="rect">
            <a:avLst/>
          </a:prstGeom>
          <a:noFill/>
        </p:spPr>
        <p:txBody>
          <a:bodyPr wrap="square" rtlCol="0">
            <a:spAutoFit/>
          </a:bodyPr>
          <a:lstStyle/>
          <a:p>
            <a:r>
              <a:rPr lang="en-US" b="1" dirty="0" smtClean="0"/>
              <a:t>Data cleaning and processing(Cont.)</a:t>
            </a:r>
          </a:p>
        </p:txBody>
      </p:sp>
      <p:pic>
        <p:nvPicPr>
          <p:cNvPr id="13" name="Picture 12" descr="Screenshot (311).png"/>
          <p:cNvPicPr>
            <a:picLocks noChangeAspect="1"/>
          </p:cNvPicPr>
          <p:nvPr/>
        </p:nvPicPr>
        <p:blipFill>
          <a:blip r:embed="rId2"/>
          <a:stretch>
            <a:fillRect/>
          </a:stretch>
        </p:blipFill>
        <p:spPr>
          <a:xfrm>
            <a:off x="609600" y="3505200"/>
            <a:ext cx="8139023" cy="2057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306).png"/>
          <p:cNvPicPr>
            <a:picLocks noChangeAspect="1"/>
          </p:cNvPicPr>
          <p:nvPr/>
        </p:nvPicPr>
        <p:blipFill>
          <a:blip r:embed="rId2"/>
          <a:srcRect l="17143" t="10398" r="-3810"/>
          <a:stretch>
            <a:fillRect/>
          </a:stretch>
        </p:blipFill>
        <p:spPr>
          <a:xfrm>
            <a:off x="838200" y="1066800"/>
            <a:ext cx="6934200" cy="3939746"/>
          </a:xfrm>
          <a:prstGeom prst="rect">
            <a:avLst/>
          </a:prstGeom>
        </p:spPr>
      </p:pic>
      <p:sp>
        <p:nvSpPr>
          <p:cNvPr id="5" name="TextBox 4"/>
          <p:cNvSpPr txBox="1"/>
          <p:nvPr/>
        </p:nvSpPr>
        <p:spPr>
          <a:xfrm>
            <a:off x="381000" y="304800"/>
            <a:ext cx="8001000" cy="369332"/>
          </a:xfrm>
          <a:prstGeom prst="rect">
            <a:avLst/>
          </a:prstGeom>
          <a:noFill/>
        </p:spPr>
        <p:txBody>
          <a:bodyPr wrap="square" rtlCol="0">
            <a:spAutoFit/>
          </a:bodyPr>
          <a:lstStyle/>
          <a:p>
            <a:pPr algn="ctr"/>
            <a:r>
              <a:rPr lang="en-US" dirty="0" smtClean="0"/>
              <a:t>Neighborhood in Chicago</a:t>
            </a:r>
            <a:endParaRPr lang="en-US" dirty="0"/>
          </a:p>
        </p:txBody>
      </p:sp>
      <p:sp>
        <p:nvSpPr>
          <p:cNvPr id="6" name="TextBox 5"/>
          <p:cNvSpPr txBox="1"/>
          <p:nvPr/>
        </p:nvSpPr>
        <p:spPr>
          <a:xfrm>
            <a:off x="304800" y="5257800"/>
            <a:ext cx="8534400" cy="923330"/>
          </a:xfrm>
          <a:prstGeom prst="rect">
            <a:avLst/>
          </a:prstGeom>
          <a:noFill/>
        </p:spPr>
        <p:txBody>
          <a:bodyPr wrap="square" rtlCol="0">
            <a:spAutoFit/>
          </a:bodyPr>
          <a:lstStyle/>
          <a:p>
            <a:r>
              <a:rPr lang="en-US" dirty="0" smtClean="0"/>
              <a:t> Neighborhoods with high per capita income and lowest crime rate were selected. There are 35 neighborhoods which has been selected with above criteria, they are visualized on a map using folium on python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92668"/>
            <a:ext cx="4953000" cy="369332"/>
          </a:xfrm>
          <a:prstGeom prst="rect">
            <a:avLst/>
          </a:prstGeom>
          <a:noFill/>
        </p:spPr>
        <p:txBody>
          <a:bodyPr wrap="square" rtlCol="0">
            <a:spAutoFit/>
          </a:bodyPr>
          <a:lstStyle/>
          <a:p>
            <a:r>
              <a:rPr lang="en-US" b="1" dirty="0" smtClean="0"/>
              <a:t>Modeling</a:t>
            </a:r>
            <a:endParaRPr lang="en-US" b="1" dirty="0"/>
          </a:p>
        </p:txBody>
      </p:sp>
      <p:sp>
        <p:nvSpPr>
          <p:cNvPr id="4" name="TextBox 3"/>
          <p:cNvSpPr txBox="1"/>
          <p:nvPr/>
        </p:nvSpPr>
        <p:spPr>
          <a:xfrm>
            <a:off x="152400" y="905470"/>
            <a:ext cx="8839200" cy="923330"/>
          </a:xfrm>
          <a:prstGeom prst="rect">
            <a:avLst/>
          </a:prstGeom>
          <a:noFill/>
        </p:spPr>
        <p:txBody>
          <a:bodyPr wrap="square" rtlCol="0">
            <a:spAutoFit/>
          </a:bodyPr>
          <a:lstStyle/>
          <a:p>
            <a:pPr>
              <a:buFont typeface="Arial" pitchFamily="34" charset="0"/>
              <a:buChar char="•"/>
            </a:pPr>
            <a:r>
              <a:rPr lang="en-US" dirty="0" smtClean="0"/>
              <a:t> Using the final dataset containing the selected neighborhoods along with the </a:t>
            </a:r>
            <a:r>
              <a:rPr lang="en-US" dirty="0" smtClean="0"/>
              <a:t>          latitude </a:t>
            </a:r>
            <a:r>
              <a:rPr lang="en-US" dirty="0" smtClean="0"/>
              <a:t>and longitude, we can find all the venues within a 500 meter radius of each </a:t>
            </a:r>
            <a:r>
              <a:rPr lang="en-US" dirty="0" smtClean="0"/>
              <a:t> neighborhood </a:t>
            </a:r>
            <a:r>
              <a:rPr lang="en-US" dirty="0" smtClean="0"/>
              <a:t>by connecting to the Foursquare API</a:t>
            </a:r>
            <a:endParaRPr lang="en-US" dirty="0"/>
          </a:p>
        </p:txBody>
      </p:sp>
      <p:pic>
        <p:nvPicPr>
          <p:cNvPr id="5" name="Picture 4" descr="Screenshot (312).png"/>
          <p:cNvPicPr>
            <a:picLocks noChangeAspect="1"/>
          </p:cNvPicPr>
          <p:nvPr/>
        </p:nvPicPr>
        <p:blipFill>
          <a:blip r:embed="rId2"/>
          <a:stretch>
            <a:fillRect/>
          </a:stretch>
        </p:blipFill>
        <p:spPr>
          <a:xfrm>
            <a:off x="152400" y="1981200"/>
            <a:ext cx="8839200" cy="1781175"/>
          </a:xfrm>
          <a:prstGeom prst="rect">
            <a:avLst/>
          </a:prstGeom>
        </p:spPr>
      </p:pic>
      <p:sp>
        <p:nvSpPr>
          <p:cNvPr id="6" name="TextBox 5"/>
          <p:cNvSpPr txBox="1"/>
          <p:nvPr/>
        </p:nvSpPr>
        <p:spPr>
          <a:xfrm>
            <a:off x="152400" y="3801070"/>
            <a:ext cx="8915400" cy="923330"/>
          </a:xfrm>
          <a:prstGeom prst="rect">
            <a:avLst/>
          </a:prstGeom>
          <a:noFill/>
        </p:spPr>
        <p:txBody>
          <a:bodyPr wrap="square" rtlCol="0">
            <a:spAutoFit/>
          </a:bodyPr>
          <a:lstStyle/>
          <a:p>
            <a:pPr>
              <a:buFont typeface="Arial" pitchFamily="34" charset="0"/>
              <a:buChar char="•"/>
            </a:pPr>
            <a:r>
              <a:rPr lang="en-US" dirty="0" smtClean="0"/>
              <a:t> One hot encoding is done on the venues </a:t>
            </a:r>
            <a:r>
              <a:rPr lang="en-US" dirty="0" smtClean="0"/>
              <a:t>data. The </a:t>
            </a:r>
            <a:r>
              <a:rPr lang="en-US" dirty="0" smtClean="0"/>
              <a:t>Venues data is then grouped by the Neighborhood and the mean of the venues are calculated, finally the 10 common venues are calculated for each of the neighborhoods</a:t>
            </a:r>
            <a:endParaRPr lang="en-US" dirty="0"/>
          </a:p>
        </p:txBody>
      </p:sp>
      <p:pic>
        <p:nvPicPr>
          <p:cNvPr id="1026" name="Picture 2" descr="C:\Users\abc\Desktop\capston pic\Capture1.JPG"/>
          <p:cNvPicPr>
            <a:picLocks noChangeAspect="1" noChangeArrowheads="1"/>
          </p:cNvPicPr>
          <p:nvPr/>
        </p:nvPicPr>
        <p:blipFill>
          <a:blip r:embed="rId3"/>
          <a:srcRect/>
          <a:stretch>
            <a:fillRect/>
          </a:stretch>
        </p:blipFill>
        <p:spPr bwMode="auto">
          <a:xfrm>
            <a:off x="152400" y="4724400"/>
            <a:ext cx="8839200" cy="1981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TextBox 4"/>
          <p:cNvSpPr txBox="1"/>
          <p:nvPr/>
        </p:nvSpPr>
        <p:spPr>
          <a:xfrm>
            <a:off x="304800" y="1524000"/>
            <a:ext cx="8839200" cy="923330"/>
          </a:xfrm>
          <a:prstGeom prst="rect">
            <a:avLst/>
          </a:prstGeom>
          <a:noFill/>
        </p:spPr>
        <p:txBody>
          <a:bodyPr wrap="square" rtlCol="0">
            <a:spAutoFit/>
          </a:bodyPr>
          <a:lstStyle/>
          <a:p>
            <a:r>
              <a:rPr lang="en-US" dirty="0" smtClean="0"/>
              <a:t>After running the K-means clustering we can access each cluster created to see which neighborhoods were assigned to each of the five </a:t>
            </a:r>
            <a:r>
              <a:rPr lang="en-US" dirty="0" smtClean="0"/>
              <a:t>clusters.</a:t>
            </a:r>
            <a:r>
              <a:rPr lang="en-US" dirty="0" smtClean="0"/>
              <a:t> Visualizing the clustered neighborhoods on a map using the folium library </a:t>
            </a:r>
            <a:endParaRPr lang="en-US" dirty="0"/>
          </a:p>
        </p:txBody>
      </p:sp>
      <p:pic>
        <p:nvPicPr>
          <p:cNvPr id="6" name="Picture 5" descr="Screenshot (309).png"/>
          <p:cNvPicPr>
            <a:picLocks noChangeAspect="1"/>
          </p:cNvPicPr>
          <p:nvPr/>
        </p:nvPicPr>
        <p:blipFill>
          <a:blip r:embed="rId2"/>
          <a:srcRect l="32138" b="10526"/>
          <a:stretch>
            <a:fillRect/>
          </a:stretch>
        </p:blipFill>
        <p:spPr>
          <a:xfrm>
            <a:off x="1524000" y="2438400"/>
            <a:ext cx="6629400" cy="3352800"/>
          </a:xfrm>
          <a:prstGeom prst="rect">
            <a:avLst/>
          </a:prstGeom>
        </p:spPr>
      </p:pic>
      <p:sp>
        <p:nvSpPr>
          <p:cNvPr id="7" name="TextBox 6"/>
          <p:cNvSpPr txBox="1"/>
          <p:nvPr/>
        </p:nvSpPr>
        <p:spPr>
          <a:xfrm>
            <a:off x="228600" y="5867400"/>
            <a:ext cx="5729454" cy="369332"/>
          </a:xfrm>
          <a:prstGeom prst="rect">
            <a:avLst/>
          </a:prstGeom>
          <a:noFill/>
        </p:spPr>
        <p:txBody>
          <a:bodyPr wrap="none" rtlCol="0">
            <a:spAutoFit/>
          </a:bodyPr>
          <a:lstStyle/>
          <a:p>
            <a:r>
              <a:rPr lang="en-US" dirty="0" smtClean="0"/>
              <a:t>Each cluster is color coded for the ease of presentation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92668"/>
            <a:ext cx="8610600" cy="1477328"/>
          </a:xfrm>
          <a:prstGeom prst="rect">
            <a:avLst/>
          </a:prstGeom>
          <a:noFill/>
        </p:spPr>
        <p:txBody>
          <a:bodyPr wrap="square" rtlCol="0">
            <a:spAutoFit/>
          </a:bodyPr>
          <a:lstStyle/>
          <a:p>
            <a:r>
              <a:rPr lang="en-US" b="1" dirty="0" smtClean="0"/>
              <a:t>Cluster 1</a:t>
            </a:r>
            <a:r>
              <a:rPr lang="en-US" dirty="0" smtClean="0"/>
              <a:t>: Looking </a:t>
            </a:r>
            <a:r>
              <a:rPr lang="en-US" dirty="0" smtClean="0"/>
              <a:t>into the neighborhoods in the first </a:t>
            </a:r>
            <a:r>
              <a:rPr lang="en-US" dirty="0" smtClean="0"/>
              <a:t>cluster. </a:t>
            </a:r>
            <a:r>
              <a:rPr lang="en-US" dirty="0" smtClean="0"/>
              <a:t>Upon closely examining these neighborhoods we can see that the most </a:t>
            </a:r>
            <a:r>
              <a:rPr lang="en-US" dirty="0" smtClean="0"/>
              <a:t>common </a:t>
            </a:r>
            <a:r>
              <a:rPr lang="en-US" dirty="0" smtClean="0"/>
              <a:t>venues in these neighborhoods are Cosmetic Shop, Grocery Store, Parks, </a:t>
            </a:r>
            <a:r>
              <a:rPr lang="en-US" dirty="0" smtClean="0"/>
              <a:t>Bakery</a:t>
            </a:r>
            <a:r>
              <a:rPr lang="en-US" dirty="0" smtClean="0"/>
              <a:t>, </a:t>
            </a:r>
            <a:r>
              <a:rPr lang="en-US" dirty="0" smtClean="0"/>
              <a:t>Restaurant and </a:t>
            </a:r>
            <a:r>
              <a:rPr lang="en-US" dirty="0" smtClean="0"/>
              <a:t>stadium</a:t>
            </a:r>
          </a:p>
          <a:p>
            <a:r>
              <a:rPr lang="en-US" dirty="0" smtClean="0"/>
              <a:t> </a:t>
            </a:r>
            <a:endParaRPr lang="en-US" dirty="0"/>
          </a:p>
        </p:txBody>
      </p:sp>
      <p:pic>
        <p:nvPicPr>
          <p:cNvPr id="5" name="Picture 4" descr="Screenshot (313).png"/>
          <p:cNvPicPr>
            <a:picLocks noChangeAspect="1"/>
          </p:cNvPicPr>
          <p:nvPr/>
        </p:nvPicPr>
        <p:blipFill>
          <a:blip r:embed="rId2"/>
          <a:stretch>
            <a:fillRect/>
          </a:stretch>
        </p:blipFill>
        <p:spPr>
          <a:xfrm>
            <a:off x="152400" y="1524000"/>
            <a:ext cx="8839200" cy="1828800"/>
          </a:xfrm>
          <a:prstGeom prst="rect">
            <a:avLst/>
          </a:prstGeom>
        </p:spPr>
      </p:pic>
      <p:sp>
        <p:nvSpPr>
          <p:cNvPr id="7" name="TextBox 6"/>
          <p:cNvSpPr txBox="1"/>
          <p:nvPr/>
        </p:nvSpPr>
        <p:spPr>
          <a:xfrm>
            <a:off x="152401" y="3429000"/>
            <a:ext cx="8763000" cy="923330"/>
          </a:xfrm>
          <a:prstGeom prst="rect">
            <a:avLst/>
          </a:prstGeom>
          <a:noFill/>
        </p:spPr>
        <p:txBody>
          <a:bodyPr wrap="square" rtlCol="0">
            <a:spAutoFit/>
          </a:bodyPr>
          <a:lstStyle/>
          <a:p>
            <a:r>
              <a:rPr lang="en-US" b="1" dirty="0" smtClean="0"/>
              <a:t>Cluster </a:t>
            </a:r>
            <a:r>
              <a:rPr lang="en-US" b="1" dirty="0" smtClean="0"/>
              <a:t>2</a:t>
            </a:r>
            <a:r>
              <a:rPr lang="en-US" dirty="0" smtClean="0"/>
              <a:t> Looking into the neighborhoods in the second cluster clustered from, Forest glen, Calumet Heights, Near South Side which consist of venue such as Bus Station, Park, Nature Preserve</a:t>
            </a:r>
            <a:endParaRPr lang="en-US" dirty="0"/>
          </a:p>
        </p:txBody>
      </p:sp>
      <p:pic>
        <p:nvPicPr>
          <p:cNvPr id="2050" name="Picture 2" descr="C:\Users\abc\Desktop\capston pic\Screenshot (314).png"/>
          <p:cNvPicPr>
            <a:picLocks noChangeAspect="1" noChangeArrowheads="1"/>
          </p:cNvPicPr>
          <p:nvPr/>
        </p:nvPicPr>
        <p:blipFill>
          <a:blip r:embed="rId3"/>
          <a:srcRect/>
          <a:stretch>
            <a:fillRect/>
          </a:stretch>
        </p:blipFill>
        <p:spPr bwMode="auto">
          <a:xfrm>
            <a:off x="152400" y="4343400"/>
            <a:ext cx="8839200" cy="1905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494</TotalTime>
  <Words>1005</Words>
  <Application>Microsoft Office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Capstone Project-The Battle of Neighborhoods</vt:lpstr>
      <vt:lpstr>Introduction</vt:lpstr>
      <vt:lpstr>Methodology</vt:lpstr>
      <vt:lpstr>Methodology</vt:lpstr>
      <vt:lpstr>Slide 5</vt:lpstr>
      <vt:lpstr>Slide 6</vt:lpstr>
      <vt:lpstr>Slide 7</vt:lpstr>
      <vt:lpstr>Results</vt:lpstr>
      <vt:lpstr>Slide 9</vt:lpstr>
      <vt:lpstr>Slide 10</vt:lpstr>
      <vt:lpstr>Slide 11</vt:lpstr>
      <vt:lpstr>Results and Discussion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Project-The Battle of Neighborhoods</dc:title>
  <dc:creator>piyush</dc:creator>
  <cp:lastModifiedBy>abc</cp:lastModifiedBy>
  <cp:revision>33</cp:revision>
  <dcterms:created xsi:type="dcterms:W3CDTF">2006-08-16T00:00:00Z</dcterms:created>
  <dcterms:modified xsi:type="dcterms:W3CDTF">2020-05-12T18:27:52Z</dcterms:modified>
</cp:coreProperties>
</file>