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1">
  <p:sldMasterIdLst>
    <p:sldMasterId id="2147483732" r:id="rId1"/>
  </p:sldMasterIdLst>
  <p:sldIdLst>
    <p:sldId id="256" r:id="rId2"/>
    <p:sldId id="257" r:id="rId3"/>
    <p:sldId id="258" r:id="rId4"/>
    <p:sldId id="259" r:id="rId5"/>
    <p:sldId id="263" r:id="rId6"/>
    <p:sldId id="264" r:id="rId7"/>
    <p:sldId id="267"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3D2D2A3-9664-48CA-A137-8B4C4286373E}" type="datetimeFigureOut">
              <a:rPr lang="en-US" smtClean="0"/>
              <a:pPr/>
              <a:t>2/11/2021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FEB46CE-6ADB-45B6-AC70-D7CA515885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D2D2A3-9664-48CA-A137-8B4C4286373E}"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46CE-6ADB-45B6-AC70-D7CA515885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3D2D2A3-9664-48CA-A137-8B4C4286373E}" type="datetimeFigureOut">
              <a:rPr lang="en-US" smtClean="0"/>
              <a:pPr/>
              <a:t>2/11/2021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FEB46CE-6ADB-45B6-AC70-D7CA515885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D2D2A3-9664-48CA-A137-8B4C4286373E}"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FEB46CE-6ADB-45B6-AC70-D7CA5158855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3D2D2A3-9664-48CA-A137-8B4C4286373E}" type="datetimeFigureOut">
              <a:rPr lang="en-US" smtClean="0"/>
              <a:pPr/>
              <a:t>2/11/2021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FEB46CE-6ADB-45B6-AC70-D7CA5158855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3D2D2A3-9664-48CA-A137-8B4C4286373E}" type="datetimeFigureOut">
              <a:rPr lang="en-US" smtClean="0"/>
              <a:pPr/>
              <a:t>2/11/2021</a:t>
            </a:fld>
            <a:endParaRPr lang="en-US"/>
          </a:p>
        </p:txBody>
      </p:sp>
      <p:sp>
        <p:nvSpPr>
          <p:cNvPr id="10" name="Slide Number Placeholder 9"/>
          <p:cNvSpPr>
            <a:spLocks noGrp="1"/>
          </p:cNvSpPr>
          <p:nvPr>
            <p:ph type="sldNum" sz="quarter" idx="16"/>
          </p:nvPr>
        </p:nvSpPr>
        <p:spPr/>
        <p:txBody>
          <a:bodyPr rtlCol="0"/>
          <a:lstStyle/>
          <a:p>
            <a:fld id="{3FEB46CE-6ADB-45B6-AC70-D7CA5158855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3D2D2A3-9664-48CA-A137-8B4C4286373E}" type="datetimeFigureOut">
              <a:rPr lang="en-US" smtClean="0"/>
              <a:pPr/>
              <a:t>2/11/2021</a:t>
            </a:fld>
            <a:endParaRPr lang="en-US"/>
          </a:p>
        </p:txBody>
      </p:sp>
      <p:sp>
        <p:nvSpPr>
          <p:cNvPr id="12" name="Slide Number Placeholder 11"/>
          <p:cNvSpPr>
            <a:spLocks noGrp="1"/>
          </p:cNvSpPr>
          <p:nvPr>
            <p:ph type="sldNum" sz="quarter" idx="16"/>
          </p:nvPr>
        </p:nvSpPr>
        <p:spPr/>
        <p:txBody>
          <a:bodyPr rtlCol="0"/>
          <a:lstStyle/>
          <a:p>
            <a:fld id="{3FEB46CE-6ADB-45B6-AC70-D7CA5158855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D2D2A3-9664-48CA-A137-8B4C4286373E}" type="datetimeFigureOut">
              <a:rPr lang="en-US" smtClean="0"/>
              <a:pPr/>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FEB46CE-6ADB-45B6-AC70-D7CA515885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2D2A3-9664-48CA-A137-8B4C4286373E}" type="datetimeFigureOut">
              <a:rPr lang="en-US" smtClean="0"/>
              <a:pPr/>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FEB46CE-6ADB-45B6-AC70-D7CA515885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3D2D2A3-9664-48CA-A137-8B4C4286373E}" type="datetimeFigureOut">
              <a:rPr lang="en-US" smtClean="0"/>
              <a:pPr/>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FEB46CE-6ADB-45B6-AC70-D7CA5158855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3D2D2A3-9664-48CA-A137-8B4C4286373E}" type="datetimeFigureOut">
              <a:rPr lang="en-US" smtClean="0"/>
              <a:pPr/>
              <a:t>2/11/2021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FEB46CE-6ADB-45B6-AC70-D7CA5158855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3D2D2A3-9664-48CA-A137-8B4C4286373E}" type="datetimeFigureOut">
              <a:rPr lang="en-US" smtClean="0"/>
              <a:pPr/>
              <a:t>2/11/2021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FEB46CE-6ADB-45B6-AC70-D7CA515885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b="1" dirty="0" smtClean="0">
                <a:solidFill>
                  <a:schemeClr val="tx1"/>
                </a:solidFill>
                <a:effectLst>
                  <a:outerShdw blurRad="38100" dist="38100" dir="2700000" algn="tl">
                    <a:srgbClr val="000000">
                      <a:alpha val="43137"/>
                    </a:srgbClr>
                  </a:outerShdw>
                </a:effectLst>
                <a:latin typeface="+mn-lt"/>
              </a:rPr>
              <a:t/>
            </a:r>
            <a:br>
              <a:rPr lang="en-US" sz="3200" b="1" dirty="0" smtClean="0">
                <a:solidFill>
                  <a:schemeClr val="tx1"/>
                </a:solidFill>
                <a:effectLst>
                  <a:outerShdw blurRad="38100" dist="38100" dir="2700000" algn="tl">
                    <a:srgbClr val="000000">
                      <a:alpha val="43137"/>
                    </a:srgbClr>
                  </a:outerShdw>
                </a:effectLst>
                <a:latin typeface="+mn-lt"/>
              </a:rPr>
            </a:br>
            <a:r>
              <a:rPr lang="en-US" sz="3200" b="1" dirty="0" smtClean="0">
                <a:solidFill>
                  <a:schemeClr val="tx1"/>
                </a:solidFill>
                <a:effectLst>
                  <a:outerShdw blurRad="38100" dist="38100" dir="2700000" algn="tl">
                    <a:srgbClr val="000000">
                      <a:alpha val="43137"/>
                    </a:srgbClr>
                  </a:outerShdw>
                </a:effectLst>
                <a:latin typeface="+mn-lt"/>
              </a:rPr>
              <a:t>Perception of students towards online classes during pandemic/covid-19</a:t>
            </a:r>
            <a:r>
              <a:rPr lang="en-US" sz="3600" b="1" dirty="0" smtClean="0">
                <a:solidFill>
                  <a:schemeClr val="tx1"/>
                </a:solidFill>
                <a:effectLst>
                  <a:outerShdw blurRad="38100" dist="38100" dir="2700000" algn="tl">
                    <a:srgbClr val="000000">
                      <a:alpha val="43137"/>
                    </a:srgbClr>
                  </a:outerShdw>
                </a:effectLst>
                <a:latin typeface="+mn-lt"/>
              </a:rPr>
              <a:t/>
            </a:r>
            <a:br>
              <a:rPr lang="en-US" sz="3600" b="1" dirty="0" smtClean="0">
                <a:solidFill>
                  <a:schemeClr val="tx1"/>
                </a:solidFill>
                <a:effectLst>
                  <a:outerShdw blurRad="38100" dist="38100" dir="2700000" algn="tl">
                    <a:srgbClr val="000000">
                      <a:alpha val="43137"/>
                    </a:srgbClr>
                  </a:outerShdw>
                </a:effectLst>
                <a:latin typeface="+mn-lt"/>
              </a:rPr>
            </a:br>
            <a:endParaRPr lang="en-US" sz="3600" dirty="0">
              <a:solidFill>
                <a:schemeClr val="tx1"/>
              </a:solidFill>
              <a:effectLst>
                <a:outerShdw blurRad="38100" dist="38100" dir="2700000" algn="tl">
                  <a:srgbClr val="000000">
                    <a:alpha val="43137"/>
                  </a:srgbClr>
                </a:outerShdw>
              </a:effectLst>
              <a:latin typeface="+mn-lt"/>
            </a:endParaRPr>
          </a:p>
        </p:txBody>
      </p:sp>
      <p:sp>
        <p:nvSpPr>
          <p:cNvPr id="7" name="Text Placeholder 6"/>
          <p:cNvSpPr>
            <a:spLocks noGrp="1"/>
          </p:cNvSpPr>
          <p:nvPr>
            <p:ph type="body" idx="1"/>
          </p:nvPr>
        </p:nvSpPr>
        <p:spPr>
          <a:xfrm>
            <a:off x="142844" y="3000372"/>
            <a:ext cx="8001056" cy="3543320"/>
          </a:xfrm>
        </p:spPr>
        <p:txBody>
          <a:bodyPr>
            <a:noAutofit/>
          </a:bodyPr>
          <a:lstStyle/>
          <a:p>
            <a:endParaRPr lang="en-US" sz="2000" b="1" dirty="0" smtClean="0">
              <a:latin typeface="Felix Titling" pitchFamily="82" charset="0"/>
            </a:endParaRPr>
          </a:p>
          <a:p>
            <a:endParaRPr lang="en-US" sz="2000" b="1" dirty="0" smtClean="0">
              <a:latin typeface="Felix Titling" pitchFamily="82" charset="0"/>
            </a:endParaRPr>
          </a:p>
          <a:p>
            <a:r>
              <a:rPr lang="en-US" sz="2000" b="1" dirty="0" smtClean="0">
                <a:latin typeface="Felix Titling" pitchFamily="82" charset="0"/>
              </a:rPr>
              <a:t>Presented By :-</a:t>
            </a:r>
          </a:p>
          <a:p>
            <a:endParaRPr lang="en-US" sz="2000" b="1" dirty="0" smtClean="0">
              <a:latin typeface="Felix Titling" pitchFamily="82" charset="0"/>
            </a:endParaRPr>
          </a:p>
          <a:p>
            <a:pPr algn="ctr"/>
            <a:r>
              <a:rPr lang="en-US" sz="2000" b="1" dirty="0" smtClean="0">
                <a:latin typeface="Felix Titling" pitchFamily="82" charset="0"/>
              </a:rPr>
              <a:t>Aashika Jain</a:t>
            </a:r>
          </a:p>
          <a:p>
            <a:pPr algn="ctr"/>
            <a:r>
              <a:rPr lang="en-US" sz="2000" b="1" dirty="0" smtClean="0">
                <a:latin typeface="Felix Titling" pitchFamily="82" charset="0"/>
              </a:rPr>
              <a:t>Manvi Upadhyay</a:t>
            </a:r>
          </a:p>
          <a:p>
            <a:pPr algn="ctr"/>
            <a:r>
              <a:rPr lang="en-US" sz="2000" b="1" dirty="0" smtClean="0">
                <a:latin typeface="Felix Titling" pitchFamily="82" charset="0"/>
              </a:rPr>
              <a:t>Sadgi Agrawal </a:t>
            </a:r>
          </a:p>
          <a:p>
            <a:pPr algn="ctr"/>
            <a:r>
              <a:rPr lang="en-US" sz="2000" b="1" dirty="0" smtClean="0">
                <a:latin typeface="Felix Titling" pitchFamily="82" charset="0"/>
              </a:rPr>
              <a:t>Vedika  Jain</a:t>
            </a:r>
          </a:p>
          <a:p>
            <a:endParaRPr lang="en-US" sz="2000" b="1" dirty="0" smtClean="0">
              <a:latin typeface="Felix Titling" pitchFamily="82" charset="0"/>
            </a:endParaRPr>
          </a:p>
          <a:p>
            <a:endParaRPr lang="en-US" sz="2000" dirty="0"/>
          </a:p>
        </p:txBody>
      </p:sp>
      <p:pic>
        <p:nvPicPr>
          <p:cNvPr id="20482" name="Picture 2" descr="Image result for research paper"/>
          <p:cNvPicPr>
            <a:picLocks noChangeAspect="1" noChangeArrowheads="1"/>
          </p:cNvPicPr>
          <p:nvPr/>
        </p:nvPicPr>
        <p:blipFill>
          <a:blip r:embed="rId2"/>
          <a:srcRect/>
          <a:stretch>
            <a:fillRect/>
          </a:stretch>
        </p:blipFill>
        <p:spPr bwMode="auto">
          <a:xfrm>
            <a:off x="5929322" y="142852"/>
            <a:ext cx="2927503" cy="135729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Colonna MT" pitchFamily="82" charset="0"/>
              </a:rPr>
              <a:t>Tools for Data Collection</a:t>
            </a:r>
            <a:endParaRPr lang="en-US" b="1" dirty="0">
              <a:latin typeface="Colonna MT" pitchFamily="82" charset="0"/>
            </a:endParaRPr>
          </a:p>
        </p:txBody>
      </p:sp>
      <p:sp>
        <p:nvSpPr>
          <p:cNvPr id="3" name="Content Placeholder 2"/>
          <p:cNvSpPr>
            <a:spLocks noGrp="1"/>
          </p:cNvSpPr>
          <p:nvPr>
            <p:ph sz="quarter" idx="1"/>
          </p:nvPr>
        </p:nvSpPr>
        <p:spPr>
          <a:xfrm>
            <a:off x="571472" y="1928802"/>
            <a:ext cx="8153400" cy="4495800"/>
          </a:xfrm>
        </p:spPr>
        <p:txBody>
          <a:bodyPr>
            <a:normAutofit/>
          </a:bodyPr>
          <a:lstStyle/>
          <a:p>
            <a:pPr>
              <a:buFont typeface="Wingdings" pitchFamily="2" charset="2"/>
              <a:buChar char="q"/>
            </a:pPr>
            <a:r>
              <a:rPr lang="en-IN" sz="1800" dirty="0" smtClean="0"/>
              <a:t>Tools for Data Collection</a:t>
            </a:r>
            <a:endParaRPr lang="en-US" sz="1800" dirty="0" smtClean="0"/>
          </a:p>
          <a:p>
            <a:pPr lvl="0">
              <a:buFont typeface="Wingdings" pitchFamily="2" charset="2"/>
              <a:buChar char="q"/>
            </a:pPr>
            <a:r>
              <a:rPr lang="en-US" sz="1800" dirty="0" smtClean="0"/>
              <a:t>Present study was conducted by means of survey research using a self-structured questionnaire.</a:t>
            </a:r>
          </a:p>
          <a:p>
            <a:pPr lvl="0">
              <a:buFont typeface="Wingdings" pitchFamily="2" charset="2"/>
              <a:buChar char="q"/>
            </a:pPr>
            <a:r>
              <a:rPr lang="en-US" sz="1800" dirty="0" smtClean="0"/>
              <a:t>The primary research involved students of school and colleges taking online classes. </a:t>
            </a:r>
          </a:p>
          <a:p>
            <a:pPr lvl="0">
              <a:buFont typeface="Wingdings" pitchFamily="2" charset="2"/>
              <a:buChar char="q"/>
            </a:pPr>
            <a:r>
              <a:rPr lang="en-US" sz="1800" dirty="0" smtClean="0"/>
              <a:t>The questionnaire was designed into two parts. </a:t>
            </a:r>
          </a:p>
          <a:p>
            <a:pPr lvl="0">
              <a:buFont typeface="Wingdings" pitchFamily="2" charset="2"/>
              <a:buChar char="q"/>
            </a:pPr>
            <a:r>
              <a:rPr lang="en-US" sz="1800" dirty="0" smtClean="0"/>
              <a:t>The first part was based on personal profile of the respondents and the second part was based on five-point Likert scale (Strongly Agree – 5 to Strongly Disagree – 1). </a:t>
            </a:r>
          </a:p>
          <a:p>
            <a:pPr>
              <a:buFont typeface="Wingdings" pitchFamily="2" charset="2"/>
              <a:buChar char="q"/>
            </a:pPr>
            <a:endParaRPr lang="en-US" sz="1800" dirty="0"/>
          </a:p>
        </p:txBody>
      </p:sp>
      <p:pic>
        <p:nvPicPr>
          <p:cNvPr id="11266" name="Picture 2" descr="Image result for likert scale"/>
          <p:cNvPicPr>
            <a:picLocks noChangeAspect="1" noChangeArrowheads="1"/>
          </p:cNvPicPr>
          <p:nvPr/>
        </p:nvPicPr>
        <p:blipFill>
          <a:blip r:embed="rId2"/>
          <a:srcRect t="3969" b="8718"/>
          <a:stretch>
            <a:fillRect/>
          </a:stretch>
        </p:blipFill>
        <p:spPr bwMode="auto">
          <a:xfrm>
            <a:off x="3139372" y="4643446"/>
            <a:ext cx="5018181" cy="164307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latin typeface="Colonna MT" pitchFamily="82" charset="0"/>
              </a:rPr>
              <a:t/>
            </a:r>
            <a:br>
              <a:rPr lang="en-IN" b="1" dirty="0" smtClean="0">
                <a:latin typeface="Colonna MT" pitchFamily="82" charset="0"/>
              </a:rPr>
            </a:br>
            <a:r>
              <a:rPr lang="en-IN" b="1" dirty="0" smtClean="0">
                <a:latin typeface="Colonna MT" pitchFamily="82" charset="0"/>
              </a:rPr>
              <a:t>Tools for Data Analysis</a:t>
            </a:r>
            <a:r>
              <a:rPr lang="en-US" b="1" dirty="0" smtClean="0">
                <a:latin typeface="Colonna MT" pitchFamily="82" charset="0"/>
              </a:rPr>
              <a:t/>
            </a:r>
            <a:br>
              <a:rPr lang="en-US" b="1" dirty="0" smtClean="0">
                <a:latin typeface="Colonna MT" pitchFamily="82" charset="0"/>
              </a:rPr>
            </a:br>
            <a:endParaRPr lang="en-US" b="1" dirty="0">
              <a:latin typeface="Colonna MT" pitchFamily="82" charset="0"/>
            </a:endParaRPr>
          </a:p>
        </p:txBody>
      </p:sp>
      <p:sp>
        <p:nvSpPr>
          <p:cNvPr id="3" name="Content Placeholder 2"/>
          <p:cNvSpPr>
            <a:spLocks noGrp="1"/>
          </p:cNvSpPr>
          <p:nvPr>
            <p:ph sz="quarter" idx="1"/>
          </p:nvPr>
        </p:nvSpPr>
        <p:spPr>
          <a:xfrm>
            <a:off x="571472" y="1857364"/>
            <a:ext cx="8153400" cy="4495800"/>
          </a:xfrm>
        </p:spPr>
        <p:txBody>
          <a:bodyPr>
            <a:normAutofit/>
          </a:bodyPr>
          <a:lstStyle/>
          <a:p>
            <a:pPr lvl="0">
              <a:buFont typeface="Wingdings" pitchFamily="2" charset="2"/>
              <a:buChar char="q"/>
            </a:pPr>
            <a:r>
              <a:rPr lang="en-IN" sz="1800" dirty="0" smtClean="0"/>
              <a:t>Factor Analysis, </a:t>
            </a:r>
            <a:r>
              <a:rPr lang="en-IN" sz="1800" dirty="0" smtClean="0"/>
              <a:t>Kaiser-Meyer Olkin  </a:t>
            </a:r>
            <a:r>
              <a:rPr lang="en-IN" sz="1800" dirty="0" smtClean="0"/>
              <a:t>(KMO), Bartlett’s test was used to analyse the data. The data was analysed using window based statistical package of social science (SPSS-23.)</a:t>
            </a:r>
            <a:endParaRPr lang="en-US" sz="1800" dirty="0" smtClean="0"/>
          </a:p>
          <a:p>
            <a:pPr lvl="0">
              <a:buFont typeface="Wingdings" pitchFamily="2" charset="2"/>
              <a:buChar char="q"/>
            </a:pPr>
            <a:r>
              <a:rPr lang="en-US" sz="1800" dirty="0" smtClean="0"/>
              <a:t>The data was subjected to Principal Component Method of Factor Analysis using Varimax Rotation. As a result of factor analysis, 5 factors were extracted namely: Communication and Technological </a:t>
            </a:r>
            <a:r>
              <a:rPr lang="en-US" sz="1800" dirty="0" smtClean="0"/>
              <a:t>issues, Lack </a:t>
            </a:r>
            <a:r>
              <a:rPr lang="en-US" sz="1800" dirty="0" smtClean="0"/>
              <a:t>of collaboration and interaction among </a:t>
            </a:r>
            <a:r>
              <a:rPr lang="en-US" sz="1800" dirty="0" smtClean="0"/>
              <a:t>students, Institutional </a:t>
            </a:r>
            <a:r>
              <a:rPr lang="en-US" sz="1800" dirty="0" smtClean="0"/>
              <a:t>support, Flexibility in Time and Space and Ease and convenience.</a:t>
            </a:r>
          </a:p>
          <a:p>
            <a:pPr>
              <a:buFont typeface="Wingdings" pitchFamily="2" charset="2"/>
              <a:buChar char="q"/>
            </a:pPr>
            <a:endParaRPr lang="en-US" sz="1800" dirty="0"/>
          </a:p>
        </p:txBody>
      </p:sp>
      <p:pic>
        <p:nvPicPr>
          <p:cNvPr id="10242" name="Picture 2" descr="Image result for spss"/>
          <p:cNvPicPr>
            <a:picLocks noChangeAspect="1" noChangeArrowheads="1"/>
          </p:cNvPicPr>
          <p:nvPr/>
        </p:nvPicPr>
        <p:blipFill>
          <a:blip r:embed="rId2"/>
          <a:srcRect/>
          <a:stretch>
            <a:fillRect/>
          </a:stretch>
        </p:blipFill>
        <p:spPr bwMode="auto">
          <a:xfrm>
            <a:off x="4000496" y="4429132"/>
            <a:ext cx="4410000" cy="1800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latin typeface="Colonna MT" pitchFamily="82" charset="0"/>
              </a:rPr>
              <a:t/>
            </a:r>
            <a:br>
              <a:rPr lang="en-IN" b="1" dirty="0" smtClean="0">
                <a:latin typeface="Colonna MT" pitchFamily="82" charset="0"/>
              </a:rPr>
            </a:br>
            <a:r>
              <a:rPr lang="en-IN" b="1" dirty="0" smtClean="0">
                <a:latin typeface="Colonna MT" pitchFamily="82" charset="0"/>
              </a:rPr>
              <a:t>Result</a:t>
            </a:r>
            <a:r>
              <a:rPr lang="en-US" b="1" dirty="0" smtClean="0">
                <a:latin typeface="Colonna MT" pitchFamily="82" charset="0"/>
              </a:rPr>
              <a:t/>
            </a:r>
            <a:br>
              <a:rPr lang="en-US" b="1" dirty="0" smtClean="0">
                <a:latin typeface="Colonna MT" pitchFamily="82" charset="0"/>
              </a:rPr>
            </a:br>
            <a:endParaRPr lang="en-US" b="1" dirty="0">
              <a:latin typeface="Colonna MT" pitchFamily="82" charset="0"/>
            </a:endParaRPr>
          </a:p>
        </p:txBody>
      </p:sp>
      <p:sp>
        <p:nvSpPr>
          <p:cNvPr id="3" name="Content Placeholder 2"/>
          <p:cNvSpPr>
            <a:spLocks noGrp="1"/>
          </p:cNvSpPr>
          <p:nvPr>
            <p:ph sz="quarter" idx="1"/>
          </p:nvPr>
        </p:nvSpPr>
        <p:spPr>
          <a:xfrm>
            <a:off x="285720" y="1571612"/>
            <a:ext cx="8153400" cy="4495800"/>
          </a:xfrm>
        </p:spPr>
        <p:txBody>
          <a:bodyPr>
            <a:normAutofit/>
          </a:bodyPr>
          <a:lstStyle/>
          <a:p>
            <a:pPr>
              <a:buNone/>
            </a:pPr>
            <a:r>
              <a:rPr lang="en-US" sz="1800" dirty="0" smtClean="0"/>
              <a:t>To test the correlation among all the variable in the population under study, </a:t>
            </a:r>
            <a:r>
              <a:rPr lang="en-US" sz="1800" dirty="0" smtClean="0"/>
              <a:t>Kaiser-Meyer Olkin </a:t>
            </a:r>
            <a:r>
              <a:rPr lang="en-US" sz="1800" dirty="0" smtClean="0"/>
              <a:t>(KMO) measure of sampling adequacy and the Bartlett’s test of sphericity were performed and to test the significance of variance and understand inter-level difference between and within the group treatments. As indicated in Table 2:  High value of KMO i.e., 0.774 which is greater than 0.5 indicate that sample is sufficient for factor </a:t>
            </a:r>
            <a:r>
              <a:rPr lang="en-US" sz="1800" dirty="0" smtClean="0"/>
              <a:t>analysis. The </a:t>
            </a:r>
            <a:r>
              <a:rPr lang="en-US" sz="1800" dirty="0" smtClean="0"/>
              <a:t>Bartlett’s test of sphericity is .000 which is less than .05 indicating that there exists significant relationship among the variable.</a:t>
            </a:r>
          </a:p>
          <a:p>
            <a:pPr>
              <a:buNone/>
            </a:pPr>
            <a:r>
              <a:rPr lang="en-IN" sz="1800" b="1" dirty="0" smtClean="0"/>
              <a:t> </a:t>
            </a:r>
            <a:endParaRPr lang="en-US" sz="1800" dirty="0" smtClean="0"/>
          </a:p>
          <a:p>
            <a:pPr>
              <a:buNone/>
            </a:pPr>
            <a:endParaRPr lang="en-US" sz="1800" dirty="0"/>
          </a:p>
        </p:txBody>
      </p:sp>
      <p:graphicFrame>
        <p:nvGraphicFramePr>
          <p:cNvPr id="11" name="Table 10"/>
          <p:cNvGraphicFramePr>
            <a:graphicFrameLocks noGrp="1"/>
          </p:cNvGraphicFramePr>
          <p:nvPr/>
        </p:nvGraphicFramePr>
        <p:xfrm>
          <a:off x="642910" y="3786189"/>
          <a:ext cx="7786742" cy="2428892"/>
        </p:xfrm>
        <a:graphic>
          <a:graphicData uri="http://schemas.openxmlformats.org/drawingml/2006/table">
            <a:tbl>
              <a:tblPr/>
              <a:tblGrid>
                <a:gridCol w="3085782"/>
                <a:gridCol w="2486382"/>
                <a:gridCol w="2214578"/>
              </a:tblGrid>
              <a:tr h="773946">
                <a:tc gridSpan="3">
                  <a:txBody>
                    <a:bodyPr/>
                    <a:lstStyle/>
                    <a:p>
                      <a:pPr>
                        <a:lnSpc>
                          <a:spcPct val="115000"/>
                        </a:lnSpc>
                        <a:spcAft>
                          <a:spcPts val="1000"/>
                        </a:spcAft>
                      </a:pPr>
                      <a:endParaRPr lang="en-US" sz="1800" dirty="0">
                        <a:latin typeface="+mn-lt"/>
                        <a:ea typeface="Calibri"/>
                        <a:cs typeface="Times New Roman"/>
                      </a:endParaRPr>
                    </a:p>
                    <a:p>
                      <a:pPr>
                        <a:lnSpc>
                          <a:spcPct val="115000"/>
                        </a:lnSpc>
                        <a:spcAft>
                          <a:spcPts val="1000"/>
                        </a:spcAft>
                      </a:pPr>
                      <a:r>
                        <a:rPr lang="en-IN" sz="1800" b="1" dirty="0">
                          <a:latin typeface="+mn-lt"/>
                          <a:ea typeface="Calibri"/>
                          <a:cs typeface="Times New Roman"/>
                        </a:rPr>
                        <a:t>Table 2: Result of KMO and Bartlett's Test</a:t>
                      </a:r>
                      <a:endParaRPr lang="en-US" sz="1800" dirty="0">
                        <a:latin typeface="+mn-lt"/>
                        <a:ea typeface="Calibri"/>
                        <a:cs typeface="Times New Roman"/>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575055">
                <a:tc gridSpan="2">
                  <a:txBody>
                    <a:bodyPr/>
                    <a:lstStyle/>
                    <a:p>
                      <a:pPr>
                        <a:lnSpc>
                          <a:spcPct val="115000"/>
                        </a:lnSpc>
                        <a:spcAft>
                          <a:spcPts val="1000"/>
                        </a:spcAft>
                      </a:pPr>
                      <a:r>
                        <a:rPr lang="en-US" sz="1800" dirty="0" smtClean="0">
                          <a:solidFill>
                            <a:srgbClr val="000000"/>
                          </a:solidFill>
                          <a:latin typeface="+mn-lt"/>
                          <a:ea typeface="Calibri"/>
                          <a:cs typeface="Arial"/>
                        </a:rPr>
                        <a:t>Kaiser-Meyer</a:t>
                      </a:r>
                      <a:r>
                        <a:rPr lang="en-US" sz="1800" baseline="0" dirty="0" smtClean="0">
                          <a:solidFill>
                            <a:srgbClr val="000000"/>
                          </a:solidFill>
                          <a:latin typeface="+mn-lt"/>
                          <a:ea typeface="Calibri"/>
                          <a:cs typeface="Arial"/>
                        </a:rPr>
                        <a:t> </a:t>
                      </a:r>
                      <a:r>
                        <a:rPr lang="en-US" sz="1800" dirty="0" smtClean="0">
                          <a:solidFill>
                            <a:srgbClr val="000000"/>
                          </a:solidFill>
                          <a:latin typeface="+mn-lt"/>
                          <a:ea typeface="Calibri"/>
                          <a:cs typeface="Arial"/>
                        </a:rPr>
                        <a:t>Olkin </a:t>
                      </a:r>
                      <a:r>
                        <a:rPr lang="en-US" sz="1800" dirty="0">
                          <a:solidFill>
                            <a:srgbClr val="000000"/>
                          </a:solidFill>
                          <a:latin typeface="+mn-lt"/>
                          <a:ea typeface="Calibri"/>
                          <a:cs typeface="Arial"/>
                        </a:rPr>
                        <a:t>Measure of Sampling Adequacy.</a:t>
                      </a:r>
                      <a:endParaRPr lang="en-US" sz="1800" dirty="0">
                        <a:latin typeface="+mn-lt"/>
                        <a:ea typeface="Calibri"/>
                        <a:cs typeface="Times New Roman"/>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a:txBody>
                    <a:bodyPr/>
                    <a:lstStyle/>
                    <a:p>
                      <a:pPr>
                        <a:lnSpc>
                          <a:spcPct val="115000"/>
                        </a:lnSpc>
                        <a:spcAft>
                          <a:spcPts val="1000"/>
                        </a:spcAft>
                      </a:pPr>
                      <a:r>
                        <a:rPr lang="en-US" sz="1800">
                          <a:solidFill>
                            <a:srgbClr val="000000"/>
                          </a:solidFill>
                          <a:latin typeface="+mn-lt"/>
                          <a:ea typeface="Calibri"/>
                          <a:cs typeface="Arial"/>
                        </a:rPr>
                        <a:t>.774</a:t>
                      </a:r>
                      <a:endParaRPr lang="en-US" sz="1800">
                        <a:latin typeface="+mn-lt"/>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322132">
                <a:tc rowSpan="3">
                  <a:txBody>
                    <a:bodyPr/>
                    <a:lstStyle/>
                    <a:p>
                      <a:pPr>
                        <a:lnSpc>
                          <a:spcPct val="115000"/>
                        </a:lnSpc>
                        <a:spcAft>
                          <a:spcPts val="1000"/>
                        </a:spcAft>
                      </a:pPr>
                      <a:r>
                        <a:rPr lang="en-US" sz="1800" dirty="0">
                          <a:solidFill>
                            <a:srgbClr val="000000"/>
                          </a:solidFill>
                          <a:latin typeface="+mn-lt"/>
                          <a:ea typeface="Calibri"/>
                          <a:cs typeface="Arial"/>
                        </a:rPr>
                        <a:t>Bartlett's Test of Sphericity</a:t>
                      </a:r>
                      <a:endParaRPr lang="en-US" sz="1800" dirty="0">
                        <a:latin typeface="+mn-lt"/>
                        <a:ea typeface="Calibri"/>
                        <a:cs typeface="Times New Roman"/>
                      </a:endParaRPr>
                    </a:p>
                    <a:p>
                      <a:pPr>
                        <a:lnSpc>
                          <a:spcPct val="115000"/>
                        </a:lnSpc>
                        <a:spcAft>
                          <a:spcPts val="1000"/>
                        </a:spcAft>
                        <a:tabLst>
                          <a:tab pos="603250" algn="l"/>
                        </a:tabLst>
                      </a:pPr>
                      <a:r>
                        <a:rPr lang="en-US" sz="1800" dirty="0">
                          <a:latin typeface="+mn-lt"/>
                          <a:ea typeface="Calibri"/>
                          <a:cs typeface="Arial"/>
                        </a:rPr>
                        <a:t>	</a:t>
                      </a:r>
                      <a:endParaRPr lang="en-US" sz="1800" dirty="0">
                        <a:latin typeface="+mn-lt"/>
                        <a:ea typeface="Calibri"/>
                        <a:cs typeface="Times New Roman"/>
                      </a:endParaRPr>
                    </a:p>
                  </a:txBody>
                  <a:tcPr marL="0" marR="0" marT="0" marB="0">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1000"/>
                        </a:spcAft>
                      </a:pPr>
                      <a:r>
                        <a:rPr lang="en-US" sz="1800">
                          <a:solidFill>
                            <a:srgbClr val="000000"/>
                          </a:solidFill>
                          <a:latin typeface="+mn-lt"/>
                          <a:ea typeface="Calibri"/>
                          <a:cs typeface="Arial"/>
                        </a:rPr>
                        <a:t>Approx. Chi-Square</a:t>
                      </a:r>
                      <a:endParaRPr lang="en-US" sz="1800">
                        <a:latin typeface="+mn-lt"/>
                        <a:ea typeface="Calibri"/>
                        <a:cs typeface="Times New Roman"/>
                      </a:endParaRPr>
                    </a:p>
                  </a:txBody>
                  <a:tcPr marL="0" marR="0" marT="0" marB="0">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15000"/>
                        </a:lnSpc>
                        <a:spcAft>
                          <a:spcPts val="1000"/>
                        </a:spcAft>
                      </a:pPr>
                      <a:r>
                        <a:rPr lang="en-US" sz="1800">
                          <a:solidFill>
                            <a:srgbClr val="000000"/>
                          </a:solidFill>
                          <a:latin typeface="+mn-lt"/>
                          <a:ea typeface="Calibri"/>
                          <a:cs typeface="Arial"/>
                        </a:rPr>
                        <a:t>892.114</a:t>
                      </a:r>
                      <a:endParaRPr lang="en-US" sz="1800">
                        <a:latin typeface="+mn-lt"/>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322132">
                <a:tc vMerge="1">
                  <a:txBody>
                    <a:bodyPr/>
                    <a:lstStyle/>
                    <a:p>
                      <a:endParaRPr lang="en-US"/>
                    </a:p>
                  </a:txBody>
                  <a:tcPr/>
                </a:tc>
                <a:tc>
                  <a:txBody>
                    <a:bodyPr/>
                    <a:lstStyle/>
                    <a:p>
                      <a:pPr>
                        <a:lnSpc>
                          <a:spcPct val="115000"/>
                        </a:lnSpc>
                        <a:spcAft>
                          <a:spcPts val="1000"/>
                        </a:spcAft>
                      </a:pPr>
                      <a:r>
                        <a:rPr lang="en-US" sz="1800">
                          <a:solidFill>
                            <a:srgbClr val="000000"/>
                          </a:solidFill>
                          <a:latin typeface="+mn-lt"/>
                          <a:ea typeface="Calibri"/>
                          <a:cs typeface="Arial"/>
                        </a:rPr>
                        <a:t>Df</a:t>
                      </a:r>
                      <a:endParaRPr lang="en-US" sz="1800">
                        <a:latin typeface="+mn-lt"/>
                        <a:ea typeface="Calibri"/>
                        <a:cs typeface="Times New Roman"/>
                      </a:endParaRPr>
                    </a:p>
                  </a:txBody>
                  <a:tcPr marL="0" marR="0" marT="0" marB="0">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15000"/>
                        </a:lnSpc>
                        <a:spcAft>
                          <a:spcPts val="1000"/>
                        </a:spcAft>
                      </a:pPr>
                      <a:r>
                        <a:rPr lang="en-US" sz="1800">
                          <a:solidFill>
                            <a:srgbClr val="000000"/>
                          </a:solidFill>
                          <a:latin typeface="+mn-lt"/>
                          <a:ea typeface="Calibri"/>
                          <a:cs typeface="Arial"/>
                        </a:rPr>
                        <a:t>171</a:t>
                      </a:r>
                      <a:endParaRPr lang="en-US" sz="1800">
                        <a:latin typeface="+mn-lt"/>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35627">
                <a:tc vMerge="1">
                  <a:txBody>
                    <a:bodyPr/>
                    <a:lstStyle/>
                    <a:p>
                      <a:endParaRPr lang="en-US"/>
                    </a:p>
                  </a:txBody>
                  <a:tcPr/>
                </a:tc>
                <a:tc>
                  <a:txBody>
                    <a:bodyPr/>
                    <a:lstStyle/>
                    <a:p>
                      <a:pPr>
                        <a:lnSpc>
                          <a:spcPct val="115000"/>
                        </a:lnSpc>
                        <a:spcAft>
                          <a:spcPts val="1000"/>
                        </a:spcAft>
                      </a:pPr>
                      <a:r>
                        <a:rPr lang="en-US" sz="1800">
                          <a:solidFill>
                            <a:srgbClr val="000000"/>
                          </a:solidFill>
                          <a:latin typeface="+mn-lt"/>
                          <a:ea typeface="Calibri"/>
                          <a:cs typeface="Arial"/>
                        </a:rPr>
                        <a:t>Sig.</a:t>
                      </a:r>
                      <a:endParaRPr lang="en-US" sz="1800">
                        <a:latin typeface="+mn-lt"/>
                        <a:ea typeface="Calibri"/>
                        <a:cs typeface="Times New Roman"/>
                      </a:endParaRPr>
                    </a:p>
                  </a:txBody>
                  <a:tcPr marL="0" marR="0" marT="0" marB="0">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1000"/>
                        </a:spcAft>
                      </a:pPr>
                      <a:r>
                        <a:rPr lang="en-US" sz="1800" dirty="0">
                          <a:solidFill>
                            <a:srgbClr val="000000"/>
                          </a:solidFill>
                          <a:latin typeface="+mn-lt"/>
                          <a:ea typeface="Calibri"/>
                          <a:cs typeface="Arial"/>
                        </a:rPr>
                        <a:t>.000</a:t>
                      </a:r>
                      <a:endParaRPr lang="en-US" sz="1800" dirty="0">
                        <a:latin typeface="+mn-lt"/>
                        <a:ea typeface="Calibri"/>
                        <a:cs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latin typeface="Colonna MT" pitchFamily="82" charset="0"/>
              </a:rPr>
              <a:t>FACTOR ANALYSIS</a:t>
            </a:r>
            <a:endParaRPr lang="en-US" b="1" dirty="0">
              <a:latin typeface="Colonna MT" pitchFamily="82" charset="0"/>
            </a:endParaRPr>
          </a:p>
        </p:txBody>
      </p:sp>
      <p:sp>
        <p:nvSpPr>
          <p:cNvPr id="6" name="Content Placeholder 5"/>
          <p:cNvSpPr>
            <a:spLocks noGrp="1"/>
          </p:cNvSpPr>
          <p:nvPr>
            <p:ph sz="quarter" idx="1"/>
          </p:nvPr>
        </p:nvSpPr>
        <p:spPr>
          <a:xfrm>
            <a:off x="428596" y="1785926"/>
            <a:ext cx="8153400" cy="4495800"/>
          </a:xfrm>
        </p:spPr>
        <p:txBody>
          <a:bodyPr>
            <a:normAutofit fontScale="62500" lnSpcReduction="20000"/>
          </a:bodyPr>
          <a:lstStyle/>
          <a:p>
            <a:pPr>
              <a:buNone/>
            </a:pPr>
            <a:r>
              <a:rPr lang="en-US" dirty="0" smtClean="0"/>
              <a:t>     The factor analysis was carried out on 20 significant items that resulted into 5 factors  that Communication and Technological </a:t>
            </a:r>
            <a:r>
              <a:rPr lang="en-US" dirty="0" smtClean="0"/>
              <a:t>issues, Lack </a:t>
            </a:r>
            <a:r>
              <a:rPr lang="en-US" dirty="0" smtClean="0"/>
              <a:t>of collaboration and interaction among </a:t>
            </a:r>
            <a:r>
              <a:rPr lang="en-US" dirty="0" smtClean="0"/>
              <a:t>students, Institutional </a:t>
            </a:r>
            <a:r>
              <a:rPr lang="en-US" dirty="0" smtClean="0"/>
              <a:t>support, Flexibility in Time and Space and Ease and convenience. The total percent of variance for all the factors was 60.167% and the Eigen value for each factor was more than 1.The details of these factors, with their item loads, </a:t>
            </a:r>
            <a:r>
              <a:rPr lang="en-US" dirty="0" smtClean="0"/>
              <a:t>Eigen </a:t>
            </a:r>
            <a:r>
              <a:rPr lang="en-US" dirty="0" smtClean="0"/>
              <a:t>values and percent of variances are tabularized and shown in Table 3. The factors extracted are discussed in detail below.</a:t>
            </a:r>
          </a:p>
          <a:p>
            <a:pPr>
              <a:buNone/>
            </a:pPr>
            <a:r>
              <a:rPr lang="en-US" b="1" dirty="0" smtClean="0"/>
              <a:t>      Factor 1- Communication and Technological issues.</a:t>
            </a:r>
            <a:endParaRPr lang="en-US" dirty="0" smtClean="0"/>
          </a:p>
          <a:p>
            <a:pPr>
              <a:buNone/>
            </a:pPr>
            <a:r>
              <a:rPr lang="en-US" dirty="0" smtClean="0"/>
              <a:t>     Communication and Technological issues emerged as first factor with highest factor load. It comprises of 5 items which were related to Internet connectivity issues were faced during classes, use of technology has increased, many technical problems are facing by the </a:t>
            </a:r>
            <a:r>
              <a:rPr lang="en-US" dirty="0" smtClean="0"/>
              <a:t>students, Co-curricular </a:t>
            </a:r>
            <a:r>
              <a:rPr lang="en-US" dirty="0" smtClean="0"/>
              <a:t>activities are missing and lack of personal teacher student </a:t>
            </a:r>
            <a:r>
              <a:rPr lang="en-US" dirty="0" smtClean="0"/>
              <a:t>relationship. The </a:t>
            </a:r>
            <a:r>
              <a:rPr lang="en-US" dirty="0" smtClean="0"/>
              <a:t>total load of this factor is 3.119 and explains 13.959% of variance. Here communication and technological issue is interdependent terms. As it might be the reason that communication is weak because of lack of technology. Or many students face network issue through which communication become weak.</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85720" y="428604"/>
            <a:ext cx="8715436"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ea typeface="Calibri" pitchFamily="34" charset="0"/>
                <a:cs typeface="Arial" pitchFamily="34" charset="0"/>
              </a:rPr>
              <a:t>Factor 2 -</a:t>
            </a:r>
            <a:r>
              <a:rPr kumimoji="0" lang="en-US" b="0" i="0" u="none" strike="noStrike" cap="none" normalizeH="0" baseline="0" dirty="0" smtClean="0">
                <a:ln>
                  <a:noFill/>
                </a:ln>
                <a:solidFill>
                  <a:schemeClr val="tx1"/>
                </a:solidFill>
                <a:effectLst/>
                <a:ea typeface="Calibri" pitchFamily="34" charset="0"/>
                <a:cs typeface="Times New Roman" pitchFamily="18" charset="0"/>
              </a:rPr>
              <a:t>.</a:t>
            </a:r>
            <a:r>
              <a:rPr kumimoji="0" lang="en-US" b="1" i="0" u="none" strike="noStrike" cap="none" normalizeH="0" baseline="0" dirty="0" smtClean="0">
                <a:ln>
                  <a:noFill/>
                </a:ln>
                <a:solidFill>
                  <a:schemeClr val="tx1"/>
                </a:solidFill>
                <a:effectLst/>
                <a:ea typeface="Calibri" pitchFamily="34" charset="0"/>
                <a:cs typeface="Arial" pitchFamily="34" charset="0"/>
              </a:rPr>
              <a:t>Lack of collaboration and interaction among students.</a:t>
            </a:r>
            <a:endParaRPr kumimoji="0" lang="en-US"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Arial" pitchFamily="34" charset="0"/>
              </a:rPr>
              <a:t>Lack of collaboration and interaction among students evolved as second factor. It comprises of four items which are: Personal attention of faculty towards students is missing, students did not feel as part of the class, it’s also harder for me to connect with my classmates and online learning create confusions. The total load of this factor is 2.783 and explains 13.832% of variance. Here the term collaboration and interactions define inter connection among the faculties and the students and cooperation among the students is missing out as compare to offline classes.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ea typeface="Calibri" pitchFamily="34" charset="0"/>
                <a:cs typeface="Arial" pitchFamily="34" charset="0"/>
              </a:rPr>
              <a:t>Factor3 - Institutional support.</a:t>
            </a:r>
            <a:endParaRPr kumimoji="0" lang="en-US"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Arial" pitchFamily="34" charset="0"/>
              </a:rPr>
              <a:t>Institutional support emerged as third important factor that influence Perception of students towards online classes during pandemic/covid-19.It comprises of four items as the classes were well planned, the time table of online classes was convenient   for me to follow, instructor was available to respond to questions through chat box and the Course material was provided on time. The total load of this factor is 2.674 and explains 12.019% of variance. Here institutional support refers to course material, doubt clarification part, syllabus that is provided by institution through online mode may not be on</a:t>
            </a:r>
            <a:r>
              <a:rPr kumimoji="0" lang="en-US" b="0" i="0" u="none" strike="noStrike" cap="none" normalizeH="0" dirty="0" smtClean="0">
                <a:ln>
                  <a:noFill/>
                </a:ln>
                <a:solidFill>
                  <a:schemeClr val="tx1"/>
                </a:solidFill>
                <a:effectLst/>
                <a:ea typeface="Calibri" pitchFamily="34" charset="0"/>
                <a:cs typeface="Arial" pitchFamily="34" charset="0"/>
              </a:rPr>
              <a:t> </a:t>
            </a:r>
            <a:r>
              <a:rPr kumimoji="0" lang="en-US" b="0" i="0" u="none" strike="noStrike" cap="none" normalizeH="0" baseline="0" dirty="0" smtClean="0">
                <a:ln>
                  <a:noFill/>
                </a:ln>
                <a:solidFill>
                  <a:schemeClr val="tx1"/>
                </a:solidFill>
                <a:effectLst/>
                <a:ea typeface="Calibri" pitchFamily="34" charset="0"/>
                <a:cs typeface="Arial" pitchFamily="34" charset="0"/>
              </a:rPr>
              <a:t>time, convenient and clear to students.  </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285720" y="428604"/>
            <a:ext cx="857256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ea typeface="Calibri" pitchFamily="34" charset="0"/>
                <a:cs typeface="Arial" pitchFamily="34" charset="0"/>
              </a:rPr>
              <a:t>Factor4 - Flexibility in Time and Space.</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Arial" pitchFamily="34" charset="0"/>
              </a:rPr>
              <a:t>Flexibility in Time and Space evolved as forth factor. It comprises of three items which are internet classes saves time of travelling, the online classes allow me to take additional courses/ classes that would not have fit into my schedule with offline classes and students really enjoyed the online classes conducted by college/school . The total load of this factor is 2.038 and explains 10.794 % of variance. The flexibility in time and space means that students get more time and can take additional course and get some personal space and feel more confident and productive.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ea typeface="Calibri" pitchFamily="34" charset="0"/>
                <a:cs typeface="Arial" pitchFamily="34" charset="0"/>
              </a:rPr>
              <a:t>Factor5</a:t>
            </a:r>
            <a:r>
              <a:rPr kumimoji="0" lang="en-US" b="1" i="0" u="none" strike="noStrike" cap="none" normalizeH="0" dirty="0" smtClean="0">
                <a:ln>
                  <a:noFill/>
                </a:ln>
                <a:solidFill>
                  <a:schemeClr val="tx1"/>
                </a:solidFill>
                <a:effectLst/>
                <a:ea typeface="Calibri" pitchFamily="34" charset="0"/>
                <a:cs typeface="Arial" pitchFamily="34" charset="0"/>
              </a:rPr>
              <a:t> - </a:t>
            </a:r>
            <a:r>
              <a:rPr kumimoji="0" lang="en-US" b="1" i="0" u="none" strike="noStrike" cap="none" normalizeH="0" baseline="0" dirty="0" smtClean="0">
                <a:ln>
                  <a:noFill/>
                </a:ln>
                <a:solidFill>
                  <a:schemeClr val="tx1"/>
                </a:solidFill>
                <a:effectLst/>
                <a:ea typeface="Calibri" pitchFamily="34" charset="0"/>
                <a:cs typeface="Arial" pitchFamily="34" charset="0"/>
              </a:rPr>
              <a:t>Ease and convenience.</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Arial" pitchFamily="34" charset="0"/>
              </a:rPr>
              <a:t>Ease and convenience emerged as last and fifth factor. It consisted of three items which are students feel comfortable to respond in online classes, video recording of lectures is available to students, and can be used as per the convenience and learning is more in online classes as compared</a:t>
            </a:r>
            <a:r>
              <a:rPr kumimoji="0" lang="en-US" b="0" i="0" u="none" strike="noStrike" cap="none" normalizeH="0" dirty="0" smtClean="0">
                <a:ln>
                  <a:noFill/>
                </a:ln>
                <a:solidFill>
                  <a:schemeClr val="tx1"/>
                </a:solidFill>
                <a:effectLst/>
                <a:ea typeface="Calibri" pitchFamily="34" charset="0"/>
                <a:cs typeface="Arial" pitchFamily="34" charset="0"/>
              </a:rPr>
              <a:t> </a:t>
            </a:r>
            <a:r>
              <a:rPr kumimoji="0" lang="en-US" b="0" i="0" u="none" strike="noStrike" cap="none" normalizeH="0" baseline="0" dirty="0" smtClean="0">
                <a:ln>
                  <a:noFill/>
                </a:ln>
                <a:solidFill>
                  <a:schemeClr val="tx1"/>
                </a:solidFill>
                <a:effectLst/>
                <a:ea typeface="Calibri" pitchFamily="34" charset="0"/>
                <a:cs typeface="Arial" pitchFamily="34" charset="0"/>
              </a:rPr>
              <a:t>to traditional classes. The total load of this factor is 1.886 and explains 9.563% of variance. Here ease and convenience mean student feels convenience to give response and it is ease as they provided with recorded videos for revision. This built confidence under students’ mind.</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4" y="642918"/>
          <a:ext cx="8858310" cy="5888736"/>
        </p:xfrm>
        <a:graphic>
          <a:graphicData uri="http://schemas.openxmlformats.org/drawingml/2006/table">
            <a:tbl>
              <a:tblPr/>
              <a:tblGrid>
                <a:gridCol w="2937258"/>
                <a:gridCol w="2706374"/>
                <a:gridCol w="1063350"/>
                <a:gridCol w="1079790"/>
                <a:gridCol w="1071538"/>
              </a:tblGrid>
              <a:tr h="824421">
                <a:tc>
                  <a:txBody>
                    <a:bodyPr/>
                    <a:lstStyle/>
                    <a:p>
                      <a:pPr algn="just">
                        <a:lnSpc>
                          <a:spcPct val="115000"/>
                        </a:lnSpc>
                        <a:spcAft>
                          <a:spcPts val="0"/>
                        </a:spcAft>
                      </a:pPr>
                      <a:endParaRPr lang="en-IN" sz="1600" dirty="0" smtClean="0">
                        <a:solidFill>
                          <a:srgbClr val="000000"/>
                        </a:solidFill>
                        <a:latin typeface="Tw Cen MT"/>
                        <a:ea typeface="Times New Roman"/>
                        <a:cs typeface="Times New Roman"/>
                      </a:endParaRPr>
                    </a:p>
                    <a:p>
                      <a:pPr algn="just">
                        <a:lnSpc>
                          <a:spcPct val="115000"/>
                        </a:lnSpc>
                        <a:spcAft>
                          <a:spcPts val="0"/>
                        </a:spcAft>
                      </a:pPr>
                      <a:r>
                        <a:rPr lang="en-IN" sz="1600" dirty="0" smtClean="0">
                          <a:solidFill>
                            <a:srgbClr val="000000"/>
                          </a:solidFill>
                          <a:latin typeface="Tw Cen MT"/>
                          <a:ea typeface="Times New Roman"/>
                          <a:cs typeface="Times New Roman"/>
                        </a:rPr>
                        <a:t>FACTOR</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just">
                        <a:lnSpc>
                          <a:spcPct val="115000"/>
                        </a:lnSpc>
                        <a:spcAft>
                          <a:spcPts val="0"/>
                        </a:spcAft>
                      </a:pPr>
                      <a:endParaRPr lang="en-IN" sz="1600" dirty="0" smtClean="0">
                        <a:solidFill>
                          <a:srgbClr val="000000"/>
                        </a:solidFill>
                        <a:latin typeface="Tw Cen MT"/>
                        <a:ea typeface="Times New Roman"/>
                        <a:cs typeface="Times New Roman"/>
                      </a:endParaRPr>
                    </a:p>
                    <a:p>
                      <a:pPr algn="just">
                        <a:lnSpc>
                          <a:spcPct val="115000"/>
                        </a:lnSpc>
                        <a:spcAft>
                          <a:spcPts val="0"/>
                        </a:spcAft>
                      </a:pPr>
                      <a:r>
                        <a:rPr lang="en-IN" sz="1600" dirty="0" smtClean="0">
                          <a:solidFill>
                            <a:srgbClr val="000000"/>
                          </a:solidFill>
                          <a:latin typeface="Tw Cen MT"/>
                          <a:ea typeface="Times New Roman"/>
                          <a:cs typeface="Times New Roman"/>
                        </a:rPr>
                        <a:t>ITEMS</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just">
                        <a:lnSpc>
                          <a:spcPct val="115000"/>
                        </a:lnSpc>
                        <a:spcAft>
                          <a:spcPts val="0"/>
                        </a:spcAft>
                      </a:pPr>
                      <a:endParaRPr lang="en-IN" sz="1600" dirty="0" smtClean="0">
                        <a:solidFill>
                          <a:srgbClr val="000000"/>
                        </a:solidFill>
                        <a:latin typeface="Tw Cen MT"/>
                        <a:ea typeface="Times New Roman"/>
                        <a:cs typeface="Times New Roman"/>
                      </a:endParaRPr>
                    </a:p>
                    <a:p>
                      <a:pPr algn="just">
                        <a:lnSpc>
                          <a:spcPct val="115000"/>
                        </a:lnSpc>
                        <a:spcAft>
                          <a:spcPts val="0"/>
                        </a:spcAft>
                      </a:pPr>
                      <a:r>
                        <a:rPr lang="en-IN" sz="1600" dirty="0" smtClean="0">
                          <a:solidFill>
                            <a:srgbClr val="000000"/>
                          </a:solidFill>
                          <a:latin typeface="Tw Cen MT"/>
                          <a:ea typeface="Times New Roman"/>
                          <a:cs typeface="Times New Roman"/>
                        </a:rPr>
                        <a:t>FACTOR </a:t>
                      </a:r>
                      <a:r>
                        <a:rPr lang="en-IN" sz="1600" dirty="0">
                          <a:solidFill>
                            <a:srgbClr val="000000"/>
                          </a:solidFill>
                          <a:latin typeface="Tw Cen MT"/>
                          <a:ea typeface="Times New Roman"/>
                          <a:cs typeface="Times New Roman"/>
                        </a:rPr>
                        <a:t>LOAD</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just">
                        <a:lnSpc>
                          <a:spcPct val="115000"/>
                        </a:lnSpc>
                        <a:spcAft>
                          <a:spcPts val="0"/>
                        </a:spcAft>
                      </a:pPr>
                      <a:r>
                        <a:rPr lang="en-IN" sz="1600" dirty="0" smtClean="0">
                          <a:solidFill>
                            <a:srgbClr val="000000"/>
                          </a:solidFill>
                          <a:latin typeface="Tw Cen MT"/>
                          <a:ea typeface="Times New Roman"/>
                          <a:cs typeface="Times New Roman"/>
                        </a:rPr>
                        <a:t>INITIAL</a:t>
                      </a:r>
                    </a:p>
                    <a:p>
                      <a:pPr algn="just">
                        <a:lnSpc>
                          <a:spcPct val="115000"/>
                        </a:lnSpc>
                        <a:spcAft>
                          <a:spcPts val="0"/>
                        </a:spcAft>
                      </a:pPr>
                      <a:r>
                        <a:rPr lang="en-IN" sz="1600" dirty="0" smtClean="0">
                          <a:solidFill>
                            <a:srgbClr val="000000"/>
                          </a:solidFill>
                          <a:latin typeface="Tw Cen MT"/>
                          <a:ea typeface="Times New Roman"/>
                          <a:cs typeface="Times New Roman"/>
                        </a:rPr>
                        <a:t>EIGN </a:t>
                      </a:r>
                      <a:r>
                        <a:rPr lang="en-IN" sz="1600" dirty="0">
                          <a:solidFill>
                            <a:srgbClr val="000000"/>
                          </a:solidFill>
                          <a:latin typeface="Tw Cen MT"/>
                          <a:ea typeface="Times New Roman"/>
                          <a:cs typeface="Times New Roman"/>
                        </a:rPr>
                        <a:t>VALUES</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just">
                        <a:lnSpc>
                          <a:spcPct val="115000"/>
                        </a:lnSpc>
                        <a:spcAft>
                          <a:spcPts val="0"/>
                        </a:spcAft>
                      </a:pPr>
                      <a:r>
                        <a:rPr lang="en-IN" sz="1600" dirty="0">
                          <a:solidFill>
                            <a:srgbClr val="000000"/>
                          </a:solidFill>
                          <a:latin typeface="Tw Cen MT"/>
                          <a:ea typeface="Times New Roman"/>
                          <a:cs typeface="Times New Roman"/>
                        </a:rPr>
                        <a:t>%OF VARIANCE</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306163">
                <a:tc rowSpan="5">
                  <a:txBody>
                    <a:bodyPr/>
                    <a:lstStyle/>
                    <a:p>
                      <a:pPr algn="ctr">
                        <a:lnSpc>
                          <a:spcPct val="115000"/>
                        </a:lnSpc>
                        <a:spcAft>
                          <a:spcPts val="0"/>
                        </a:spcAft>
                      </a:pPr>
                      <a:r>
                        <a:rPr lang="en-IN" sz="1600" dirty="0">
                          <a:solidFill>
                            <a:srgbClr val="000000"/>
                          </a:solidFill>
                          <a:latin typeface="Tw Cen MT"/>
                          <a:ea typeface="Times New Roman"/>
                          <a:cs typeface="Times New Roman"/>
                        </a:rPr>
                        <a:t>Communication and Technological issues</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15000"/>
                        </a:lnSpc>
                        <a:spcAft>
                          <a:spcPts val="0"/>
                        </a:spcAft>
                      </a:pPr>
                      <a:r>
                        <a:rPr lang="en-IN" sz="1600">
                          <a:solidFill>
                            <a:srgbClr val="000000"/>
                          </a:solidFill>
                          <a:latin typeface="Tw Cen MT"/>
                          <a:ea typeface="Times New Roman"/>
                          <a:cs typeface="Times New Roman"/>
                        </a:rPr>
                        <a:t>I miss the personal teacher student relationship.</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.741</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5">
                  <a:txBody>
                    <a:bodyPr/>
                    <a:lstStyle/>
                    <a:p>
                      <a:pPr algn="ctr">
                        <a:lnSpc>
                          <a:spcPct val="115000"/>
                        </a:lnSpc>
                        <a:spcAft>
                          <a:spcPts val="0"/>
                        </a:spcAft>
                      </a:pPr>
                      <a:r>
                        <a:rPr lang="en-IN" sz="1600">
                          <a:solidFill>
                            <a:srgbClr val="000000"/>
                          </a:solidFill>
                          <a:latin typeface="Tw Cen MT"/>
                          <a:ea typeface="Times New Roman"/>
                          <a:cs typeface="Times New Roman"/>
                        </a:rPr>
                        <a:t>4.013</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5">
                  <a:txBody>
                    <a:bodyPr/>
                    <a:lstStyle/>
                    <a:p>
                      <a:pPr algn="ctr">
                        <a:lnSpc>
                          <a:spcPct val="115000"/>
                        </a:lnSpc>
                        <a:spcAft>
                          <a:spcPts val="0"/>
                        </a:spcAft>
                      </a:pPr>
                      <a:r>
                        <a:rPr lang="en-IN" sz="1600">
                          <a:solidFill>
                            <a:srgbClr val="000000"/>
                          </a:solidFill>
                          <a:latin typeface="Tw Cen MT"/>
                          <a:ea typeface="Times New Roman"/>
                          <a:cs typeface="Arial"/>
                        </a:rPr>
                        <a:t>21.122</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306163">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Internet connectivity issues were faced during classes.</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.645</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04109">
                <a:tc vMerge="1">
                  <a:txBody>
                    <a:bodyPr/>
                    <a:lstStyle/>
                    <a:p>
                      <a:endParaRPr lang="en-US"/>
                    </a:p>
                  </a:txBody>
                  <a:tcPr/>
                </a:tc>
                <a:tc>
                  <a:txBody>
                    <a:bodyPr/>
                    <a:lstStyle/>
                    <a:p>
                      <a:pPr algn="l">
                        <a:lnSpc>
                          <a:spcPct val="115000"/>
                        </a:lnSpc>
                        <a:spcAft>
                          <a:spcPts val="0"/>
                        </a:spcAft>
                      </a:pPr>
                      <a:r>
                        <a:rPr lang="en-IN" sz="1600" dirty="0">
                          <a:solidFill>
                            <a:srgbClr val="000000"/>
                          </a:solidFill>
                          <a:latin typeface="Tw Cen MT"/>
                          <a:ea typeface="Times New Roman"/>
                          <a:cs typeface="Times New Roman"/>
                        </a:rPr>
                        <a:t>Use of technology has increased.</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.633</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408217">
                <a:tc vMerge="1">
                  <a:txBody>
                    <a:bodyPr/>
                    <a:lstStyle/>
                    <a:p>
                      <a:endParaRPr lang="en-US"/>
                    </a:p>
                  </a:txBody>
                  <a:tcPr/>
                </a:tc>
                <a:tc>
                  <a:txBody>
                    <a:bodyPr/>
                    <a:lstStyle/>
                    <a:p>
                      <a:pPr algn="l">
                        <a:lnSpc>
                          <a:spcPct val="115000"/>
                        </a:lnSpc>
                        <a:spcAft>
                          <a:spcPts val="0"/>
                        </a:spcAft>
                      </a:pPr>
                      <a:r>
                        <a:rPr lang="en-IN" sz="1600" dirty="0">
                          <a:solidFill>
                            <a:srgbClr val="000000"/>
                          </a:solidFill>
                          <a:latin typeface="Tw Cen MT"/>
                          <a:ea typeface="Times New Roman"/>
                          <a:cs typeface="Times New Roman"/>
                        </a:rPr>
                        <a:t>Many technical </a:t>
                      </a:r>
                      <a:r>
                        <a:rPr lang="en-IN" sz="1600" dirty="0" smtClean="0">
                          <a:solidFill>
                            <a:srgbClr val="000000"/>
                          </a:solidFill>
                          <a:latin typeface="Tw Cen MT"/>
                          <a:ea typeface="Times New Roman"/>
                          <a:cs typeface="Times New Roman"/>
                        </a:rPr>
                        <a:t>problems are </a:t>
                      </a:r>
                      <a:r>
                        <a:rPr lang="en-IN" sz="1600" dirty="0">
                          <a:solidFill>
                            <a:srgbClr val="000000"/>
                          </a:solidFill>
                          <a:latin typeface="Tw Cen MT"/>
                          <a:ea typeface="Times New Roman"/>
                          <a:cs typeface="Times New Roman"/>
                        </a:rPr>
                        <a:t>faced due to ERP system of schools or colleges.</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.558</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04109">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Co-curricular activities are missing.</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.542</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04109">
                <a:tc rowSpan="4">
                  <a:txBody>
                    <a:bodyPr/>
                    <a:lstStyle/>
                    <a:p>
                      <a:pPr algn="ctr">
                        <a:lnSpc>
                          <a:spcPct val="115000"/>
                        </a:lnSpc>
                        <a:spcAft>
                          <a:spcPts val="0"/>
                        </a:spcAft>
                      </a:pPr>
                      <a:r>
                        <a:rPr lang="en-IN" sz="1600">
                          <a:solidFill>
                            <a:srgbClr val="000000"/>
                          </a:solidFill>
                          <a:latin typeface="Tw Cen MT"/>
                          <a:ea typeface="Times New Roman"/>
                          <a:cs typeface="Times New Roman"/>
                        </a:rPr>
                        <a:t>Lack of collaboration and interaction among students</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15000"/>
                        </a:lnSpc>
                        <a:spcAft>
                          <a:spcPts val="0"/>
                        </a:spcAft>
                      </a:pPr>
                      <a:r>
                        <a:rPr lang="en-IN" sz="1600">
                          <a:solidFill>
                            <a:srgbClr val="000000"/>
                          </a:solidFill>
                          <a:latin typeface="Tw Cen MT"/>
                          <a:ea typeface="Times New Roman"/>
                          <a:cs typeface="Times New Roman"/>
                        </a:rPr>
                        <a:t>Online learning creates confusions.</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.799</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4">
                  <a:txBody>
                    <a:bodyPr/>
                    <a:lstStyle/>
                    <a:p>
                      <a:pPr algn="ctr">
                        <a:lnSpc>
                          <a:spcPct val="115000"/>
                        </a:lnSpc>
                        <a:spcAft>
                          <a:spcPts val="0"/>
                        </a:spcAft>
                      </a:pPr>
                      <a:r>
                        <a:rPr lang="en-IN" sz="1600" dirty="0">
                          <a:solidFill>
                            <a:srgbClr val="000000"/>
                          </a:solidFill>
                          <a:latin typeface="Tw Cen MT"/>
                          <a:ea typeface="Times New Roman"/>
                          <a:cs typeface="Times New Roman"/>
                        </a:rPr>
                        <a:t>3.42</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4">
                  <a:txBody>
                    <a:bodyPr/>
                    <a:lstStyle/>
                    <a:p>
                      <a:pPr algn="ctr">
                        <a:lnSpc>
                          <a:spcPct val="115000"/>
                        </a:lnSpc>
                        <a:spcAft>
                          <a:spcPts val="0"/>
                        </a:spcAft>
                      </a:pPr>
                      <a:r>
                        <a:rPr lang="en-IN" sz="1600" dirty="0">
                          <a:solidFill>
                            <a:srgbClr val="000000"/>
                          </a:solidFill>
                          <a:latin typeface="Tw Cen MT"/>
                          <a:ea typeface="Times New Roman"/>
                          <a:cs typeface="Times New Roman"/>
                        </a:rPr>
                        <a:t>17.999</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204109">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 I did not feel as part of the class.</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.699</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306163">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Personal attention of faculty towards students is missing.</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.647</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306163">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 It’s also harder for me to connect with my classmates.</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.638</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
        <p:nvSpPr>
          <p:cNvPr id="4" name="Rectangle 3"/>
          <p:cNvSpPr/>
          <p:nvPr/>
        </p:nvSpPr>
        <p:spPr>
          <a:xfrm>
            <a:off x="285720" y="142852"/>
            <a:ext cx="4286280" cy="400110"/>
          </a:xfrm>
          <a:prstGeom prst="rect">
            <a:avLst/>
          </a:prstGeom>
        </p:spPr>
        <p:txBody>
          <a:bodyPr wrap="square">
            <a:spAutoFit/>
          </a:bodyPr>
          <a:lstStyle/>
          <a:p>
            <a:r>
              <a:rPr lang="en-US" sz="2000" b="1" dirty="0" smtClean="0">
                <a:latin typeface="Colonna MT" pitchFamily="82" charset="0"/>
              </a:rPr>
              <a:t>Table </a:t>
            </a:r>
            <a:r>
              <a:rPr lang="en-US" sz="2000" b="1" dirty="0" smtClean="0"/>
              <a:t>3</a:t>
            </a:r>
            <a:r>
              <a:rPr lang="en-US" sz="2000" b="1" dirty="0" smtClean="0">
                <a:latin typeface="Colonna MT" pitchFamily="82" charset="0"/>
              </a:rPr>
              <a:t>:   Details of Factor Analysis</a:t>
            </a:r>
            <a:endParaRPr lang="en-US" sz="2000" dirty="0">
              <a:latin typeface="Colonna MT"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4" y="214290"/>
          <a:ext cx="8858311" cy="6169152"/>
        </p:xfrm>
        <a:graphic>
          <a:graphicData uri="http://schemas.openxmlformats.org/drawingml/2006/table">
            <a:tbl>
              <a:tblPr/>
              <a:tblGrid>
                <a:gridCol w="2937258"/>
                <a:gridCol w="2937258"/>
                <a:gridCol w="832466"/>
                <a:gridCol w="823016"/>
                <a:gridCol w="1328313"/>
              </a:tblGrid>
              <a:tr h="238487">
                <a:tc rowSpan="4">
                  <a:txBody>
                    <a:bodyPr/>
                    <a:lstStyle/>
                    <a:p>
                      <a:pPr algn="ctr">
                        <a:lnSpc>
                          <a:spcPct val="115000"/>
                        </a:lnSpc>
                        <a:spcAft>
                          <a:spcPts val="0"/>
                        </a:spcAft>
                      </a:pPr>
                      <a:r>
                        <a:rPr lang="en-IN" sz="1600" dirty="0">
                          <a:solidFill>
                            <a:srgbClr val="000000"/>
                          </a:solidFill>
                          <a:latin typeface="Tw Cen MT"/>
                          <a:ea typeface="Times New Roman"/>
                          <a:cs typeface="Times New Roman"/>
                        </a:rPr>
                        <a:t>Institutional support</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15000"/>
                        </a:lnSpc>
                        <a:spcAft>
                          <a:spcPts val="0"/>
                        </a:spcAft>
                      </a:pPr>
                      <a:r>
                        <a:rPr lang="en-IN" sz="1600">
                          <a:solidFill>
                            <a:srgbClr val="000000"/>
                          </a:solidFill>
                          <a:latin typeface="Tw Cen MT"/>
                          <a:ea typeface="Times New Roman"/>
                          <a:cs typeface="Times New Roman"/>
                        </a:rPr>
                        <a:t>The classes were well planned.</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.779</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4">
                  <a:txBody>
                    <a:bodyPr/>
                    <a:lstStyle/>
                    <a:p>
                      <a:pPr algn="ctr">
                        <a:lnSpc>
                          <a:spcPct val="115000"/>
                        </a:lnSpc>
                        <a:spcAft>
                          <a:spcPts val="0"/>
                        </a:spcAft>
                      </a:pPr>
                      <a:r>
                        <a:rPr lang="en-IN" sz="1600">
                          <a:solidFill>
                            <a:srgbClr val="000000"/>
                          </a:solidFill>
                          <a:latin typeface="Tw Cen MT"/>
                          <a:ea typeface="Times New Roman"/>
                          <a:cs typeface="Times New Roman"/>
                        </a:rPr>
                        <a:t>1.627</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4">
                  <a:txBody>
                    <a:bodyPr/>
                    <a:lstStyle/>
                    <a:p>
                      <a:pPr algn="ctr">
                        <a:lnSpc>
                          <a:spcPct val="115000"/>
                        </a:lnSpc>
                        <a:spcAft>
                          <a:spcPts val="0"/>
                        </a:spcAft>
                      </a:pPr>
                      <a:r>
                        <a:rPr lang="en-IN" sz="1600">
                          <a:solidFill>
                            <a:srgbClr val="000000"/>
                          </a:solidFill>
                          <a:latin typeface="Tw Cen MT"/>
                          <a:ea typeface="Times New Roman"/>
                          <a:cs typeface="Times New Roman"/>
                        </a:rPr>
                        <a:t>8.564</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476974">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The time table of online classes was convenient   for me to follow.</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.680</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476974">
                <a:tc vMerge="1">
                  <a:txBody>
                    <a:bodyPr/>
                    <a:lstStyle/>
                    <a:p>
                      <a:endParaRPr lang="en-US"/>
                    </a:p>
                  </a:txBody>
                  <a:tcPr/>
                </a:tc>
                <a:tc>
                  <a:txBody>
                    <a:bodyPr/>
                    <a:lstStyle/>
                    <a:p>
                      <a:pPr algn="l">
                        <a:lnSpc>
                          <a:spcPct val="115000"/>
                        </a:lnSpc>
                        <a:spcAft>
                          <a:spcPts val="0"/>
                        </a:spcAft>
                      </a:pPr>
                      <a:r>
                        <a:rPr lang="en-IN" sz="1600" dirty="0">
                          <a:solidFill>
                            <a:srgbClr val="000000"/>
                          </a:solidFill>
                          <a:latin typeface="Tw Cen MT"/>
                          <a:ea typeface="Times New Roman"/>
                          <a:cs typeface="Times New Roman"/>
                        </a:rPr>
                        <a:t>Instructor was available to respond to questions through chat box</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.629</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476974">
                <a:tc vMerge="1">
                  <a:txBody>
                    <a:bodyPr/>
                    <a:lstStyle/>
                    <a:p>
                      <a:endParaRPr lang="en-US"/>
                    </a:p>
                  </a:txBody>
                  <a:tcPr/>
                </a:tc>
                <a:tc>
                  <a:txBody>
                    <a:bodyPr/>
                    <a:lstStyle/>
                    <a:p>
                      <a:pPr algn="l">
                        <a:lnSpc>
                          <a:spcPct val="115000"/>
                        </a:lnSpc>
                        <a:spcAft>
                          <a:spcPts val="0"/>
                        </a:spcAft>
                      </a:pPr>
                      <a:r>
                        <a:rPr lang="en-IN" sz="1600" dirty="0">
                          <a:solidFill>
                            <a:srgbClr val="000000"/>
                          </a:solidFill>
                          <a:latin typeface="Tw Cen MT"/>
                          <a:ea typeface="Times New Roman"/>
                          <a:cs typeface="Times New Roman"/>
                        </a:rPr>
                        <a:t>The Course material was provided on time.</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.595</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476974">
                <a:tc rowSpan="3">
                  <a:txBody>
                    <a:bodyPr/>
                    <a:lstStyle/>
                    <a:p>
                      <a:pPr algn="ctr">
                        <a:lnSpc>
                          <a:spcPct val="115000"/>
                        </a:lnSpc>
                        <a:spcAft>
                          <a:spcPts val="0"/>
                        </a:spcAft>
                      </a:pPr>
                      <a:r>
                        <a:rPr lang="en-IN" sz="1600" dirty="0">
                          <a:solidFill>
                            <a:srgbClr val="000000"/>
                          </a:solidFill>
                          <a:latin typeface="Tw Cen MT"/>
                          <a:ea typeface="Times New Roman"/>
                          <a:cs typeface="Times New Roman"/>
                        </a:rPr>
                        <a:t>Flexibility in Time and Space</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15000"/>
                        </a:lnSpc>
                        <a:spcAft>
                          <a:spcPts val="0"/>
                        </a:spcAft>
                      </a:pPr>
                      <a:r>
                        <a:rPr lang="en-IN" sz="1600" dirty="0">
                          <a:solidFill>
                            <a:srgbClr val="000000"/>
                          </a:solidFill>
                          <a:latin typeface="Tw Cen MT"/>
                          <a:ea typeface="Times New Roman"/>
                          <a:cs typeface="Times New Roman"/>
                        </a:rPr>
                        <a:t> I really enjoyed the online classes conducted by college/school.</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.781</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3">
                  <a:txBody>
                    <a:bodyPr/>
                    <a:lstStyle/>
                    <a:p>
                      <a:pPr algn="ctr">
                        <a:lnSpc>
                          <a:spcPct val="115000"/>
                        </a:lnSpc>
                        <a:spcAft>
                          <a:spcPts val="0"/>
                        </a:spcAft>
                      </a:pPr>
                      <a:r>
                        <a:rPr lang="en-IN" sz="1600" dirty="0">
                          <a:solidFill>
                            <a:srgbClr val="000000"/>
                          </a:solidFill>
                          <a:latin typeface="Tw Cen MT"/>
                          <a:ea typeface="Times New Roman"/>
                          <a:cs typeface="Times New Roman"/>
                        </a:rPr>
                        <a:t>1.302</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3">
                  <a:txBody>
                    <a:bodyPr/>
                    <a:lstStyle/>
                    <a:p>
                      <a:pPr algn="ctr">
                        <a:lnSpc>
                          <a:spcPct val="115000"/>
                        </a:lnSpc>
                        <a:spcAft>
                          <a:spcPts val="0"/>
                        </a:spcAft>
                      </a:pPr>
                      <a:r>
                        <a:rPr lang="en-IN" sz="1600" dirty="0">
                          <a:solidFill>
                            <a:srgbClr val="000000"/>
                          </a:solidFill>
                          <a:latin typeface="Tw Cen MT"/>
                          <a:ea typeface="Times New Roman"/>
                          <a:cs typeface="Times New Roman"/>
                        </a:rPr>
                        <a:t>6.854</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476974">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Internet classes saves time of travelling.</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.642</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953947">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The online classes allow me to take additional courses/ classes that would not have fit into my schedule with offline classes</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.615</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476974">
                <a:tc rowSpan="3">
                  <a:txBody>
                    <a:bodyPr/>
                    <a:lstStyle/>
                    <a:p>
                      <a:pPr algn="ctr">
                        <a:lnSpc>
                          <a:spcPct val="115000"/>
                        </a:lnSpc>
                        <a:spcAft>
                          <a:spcPts val="0"/>
                        </a:spcAft>
                      </a:pPr>
                      <a:r>
                        <a:rPr lang="en-IN" sz="1600">
                          <a:solidFill>
                            <a:srgbClr val="000000"/>
                          </a:solidFill>
                          <a:latin typeface="Tw Cen MT"/>
                          <a:ea typeface="Times New Roman"/>
                          <a:cs typeface="Times New Roman"/>
                        </a:rPr>
                        <a:t>Ease and convenience</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15000"/>
                        </a:lnSpc>
                        <a:spcAft>
                          <a:spcPts val="0"/>
                        </a:spcAft>
                      </a:pPr>
                      <a:r>
                        <a:rPr lang="en-IN" sz="1600">
                          <a:solidFill>
                            <a:srgbClr val="000000"/>
                          </a:solidFill>
                          <a:latin typeface="Tw Cen MT"/>
                          <a:ea typeface="Times New Roman"/>
                          <a:cs typeface="Times New Roman"/>
                        </a:rPr>
                        <a:t>Students feel comfortable to respond in online classes.</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a:solidFill>
                            <a:srgbClr val="000000"/>
                          </a:solidFill>
                          <a:latin typeface="Tw Cen MT"/>
                          <a:ea typeface="Times New Roman"/>
                          <a:cs typeface="Times New Roman"/>
                        </a:rPr>
                        <a:t>.743</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3">
                  <a:txBody>
                    <a:bodyPr/>
                    <a:lstStyle/>
                    <a:p>
                      <a:pPr algn="ctr">
                        <a:lnSpc>
                          <a:spcPct val="115000"/>
                        </a:lnSpc>
                        <a:spcAft>
                          <a:spcPts val="0"/>
                        </a:spcAft>
                      </a:pPr>
                      <a:r>
                        <a:rPr lang="en-IN" sz="1600">
                          <a:solidFill>
                            <a:srgbClr val="000000"/>
                          </a:solidFill>
                          <a:latin typeface="Tw Cen MT"/>
                          <a:ea typeface="Times New Roman"/>
                          <a:cs typeface="Times New Roman"/>
                        </a:rPr>
                        <a:t>1.069</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rowSpan="3">
                  <a:txBody>
                    <a:bodyPr/>
                    <a:lstStyle/>
                    <a:p>
                      <a:pPr algn="ctr">
                        <a:lnSpc>
                          <a:spcPct val="115000"/>
                        </a:lnSpc>
                        <a:spcAft>
                          <a:spcPts val="0"/>
                        </a:spcAft>
                      </a:pPr>
                      <a:r>
                        <a:rPr lang="en-IN" sz="1600" dirty="0">
                          <a:solidFill>
                            <a:srgbClr val="000000"/>
                          </a:solidFill>
                          <a:latin typeface="Tw Cen MT"/>
                          <a:ea typeface="Times New Roman"/>
                          <a:cs typeface="Times New Roman"/>
                        </a:rPr>
                        <a:t>5.628</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715460">
                <a:tc vMerge="1">
                  <a:txBody>
                    <a:bodyPr/>
                    <a:lstStyle/>
                    <a:p>
                      <a:endParaRPr lang="en-US"/>
                    </a:p>
                  </a:txBody>
                  <a:tcPr/>
                </a:tc>
                <a:tc>
                  <a:txBody>
                    <a:bodyPr/>
                    <a:lstStyle/>
                    <a:p>
                      <a:pPr algn="l">
                        <a:lnSpc>
                          <a:spcPct val="115000"/>
                        </a:lnSpc>
                        <a:spcAft>
                          <a:spcPts val="0"/>
                        </a:spcAft>
                      </a:pPr>
                      <a:r>
                        <a:rPr lang="en-IN" sz="1600">
                          <a:solidFill>
                            <a:srgbClr val="000000"/>
                          </a:solidFill>
                          <a:latin typeface="Tw Cen MT"/>
                          <a:ea typeface="Times New Roman"/>
                          <a:cs typeface="Times New Roman"/>
                        </a:rPr>
                        <a:t>Video recording of lectures is available to students, and can be used as per the convenience.</a:t>
                      </a:r>
                      <a:endParaRPr lang="en-US" sz="160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.592</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476974">
                <a:tc vMerge="1">
                  <a:txBody>
                    <a:bodyPr/>
                    <a:lstStyle/>
                    <a:p>
                      <a:endParaRPr lang="en-US"/>
                    </a:p>
                  </a:txBody>
                  <a:tcPr/>
                </a:tc>
                <a:tc>
                  <a:txBody>
                    <a:bodyPr/>
                    <a:lstStyle/>
                    <a:p>
                      <a:pPr algn="l">
                        <a:lnSpc>
                          <a:spcPct val="115000"/>
                        </a:lnSpc>
                        <a:spcAft>
                          <a:spcPts val="0"/>
                        </a:spcAft>
                      </a:pPr>
                      <a:r>
                        <a:rPr lang="en-IN" sz="1600" dirty="0">
                          <a:solidFill>
                            <a:srgbClr val="000000"/>
                          </a:solidFill>
                          <a:latin typeface="Tw Cen MT"/>
                          <a:ea typeface="Times New Roman"/>
                          <a:cs typeface="Times New Roman"/>
                        </a:rPr>
                        <a:t>Learning is more in online classes as compared to traditional classes. </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n-IN" sz="1600" dirty="0">
                          <a:solidFill>
                            <a:srgbClr val="000000"/>
                          </a:solidFill>
                          <a:latin typeface="Tw Cen MT"/>
                          <a:ea typeface="Times New Roman"/>
                          <a:cs typeface="Times New Roman"/>
                        </a:rPr>
                        <a:t>.551</a:t>
                      </a:r>
                      <a:endParaRPr lang="en-US" sz="1600" dirty="0">
                        <a:latin typeface="Calibri"/>
                        <a:ea typeface="Calibri"/>
                        <a:cs typeface="Times New Roman"/>
                      </a:endParaRPr>
                    </a:p>
                  </a:txBody>
                  <a:tcPr marL="14023" marR="1402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latin typeface="Colonna MT" pitchFamily="82" charset="0"/>
              </a:rPr>
              <a:t/>
            </a:r>
            <a:br>
              <a:rPr lang="en-IN" b="1" dirty="0" smtClean="0">
                <a:latin typeface="Colonna MT" pitchFamily="82" charset="0"/>
              </a:rPr>
            </a:br>
            <a:r>
              <a:rPr lang="en-IN" b="1" dirty="0" smtClean="0">
                <a:latin typeface="Colonna MT" pitchFamily="82" charset="0"/>
              </a:rPr>
              <a:t>  CONCLUSION</a:t>
            </a:r>
            <a:r>
              <a:rPr lang="en-US" b="1" dirty="0" smtClean="0">
                <a:latin typeface="Colonna MT" pitchFamily="82" charset="0"/>
              </a:rPr>
              <a:t/>
            </a:r>
            <a:br>
              <a:rPr lang="en-US" b="1" dirty="0" smtClean="0">
                <a:latin typeface="Colonna MT" pitchFamily="82" charset="0"/>
              </a:rPr>
            </a:br>
            <a:endParaRPr lang="en-US" b="1" dirty="0">
              <a:latin typeface="Colonna MT" pitchFamily="82" charset="0"/>
            </a:endParaRPr>
          </a:p>
        </p:txBody>
      </p:sp>
      <p:sp>
        <p:nvSpPr>
          <p:cNvPr id="3" name="Content Placeholder 2"/>
          <p:cNvSpPr>
            <a:spLocks noGrp="1"/>
          </p:cNvSpPr>
          <p:nvPr>
            <p:ph sz="quarter" idx="1"/>
          </p:nvPr>
        </p:nvSpPr>
        <p:spPr>
          <a:xfrm>
            <a:off x="500034" y="1785926"/>
            <a:ext cx="8153400" cy="4495800"/>
          </a:xfrm>
        </p:spPr>
        <p:txBody>
          <a:bodyPr numCol="1">
            <a:normAutofit fontScale="62500" lnSpcReduction="20000"/>
          </a:bodyPr>
          <a:lstStyle/>
          <a:p>
            <a:pPr>
              <a:buNone/>
            </a:pPr>
            <a:r>
              <a:rPr lang="en-US" dirty="0" smtClean="0"/>
              <a:t>    With efforts to prevent the spread of the corona virus infection, the shape of education system is changing from offline mode to online mode. Online mode becoming the primary means of education. School, Universities and institutions are shifting to online platforms to catch up with the curriculum. The findings of this study indicated that many of the students show a positive attitude towards online classes. The online learning was found to be advantageous as it provided flexibility and convenience for the students. Students preferred well-structured content with recorded videos uploaded by colleges/schools. They also indicated the ease and space for learning as due to online, students get more time which can be utilize in additional course and get personal space this build more confidence in students’ mind. However, most students also reported that online classes could be more challenging as compare to traditional classroom because of the technological constraints, network issues, delayed feedback, lack of interaction and connection among students and teachers. Therefore, all these factors should be considered while developing an online course to make it more effective and productive for the students. It’s possible that once the COVID-19 pandemic settles down, we may see a continued increase in education systems using online platforms for study aids, albeit in a hybrid mode in combination with regular classes. Hence this study will prove useful for reimagining and redesigning the education with components involving online mode.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lonna MT" pitchFamily="82" charset="0"/>
              </a:rPr>
              <a:t> LIMITATIONS</a:t>
            </a:r>
            <a:endParaRPr lang="en-US" b="1" dirty="0">
              <a:latin typeface="Colonna MT" pitchFamily="82" charset="0"/>
            </a:endParaRPr>
          </a:p>
        </p:txBody>
      </p:sp>
      <p:sp>
        <p:nvSpPr>
          <p:cNvPr id="3" name="Content Placeholder 2"/>
          <p:cNvSpPr>
            <a:spLocks noGrp="1"/>
          </p:cNvSpPr>
          <p:nvPr>
            <p:ph sz="quarter" idx="1"/>
          </p:nvPr>
        </p:nvSpPr>
        <p:spPr>
          <a:xfrm>
            <a:off x="500034" y="2000240"/>
            <a:ext cx="8153400" cy="4495800"/>
          </a:xfrm>
        </p:spPr>
        <p:txBody>
          <a:bodyPr>
            <a:normAutofit/>
          </a:bodyPr>
          <a:lstStyle/>
          <a:p>
            <a:pPr>
              <a:buNone/>
            </a:pPr>
            <a:r>
              <a:rPr lang="en-US" sz="1800" dirty="0" smtClean="0"/>
              <a:t>    This research has also some limitations over its advantages. Clarifying these limitations will benefit future studies when used as guidance. First, the number of respondents was only 153 which is very small as compared to world population. If the number of respondents   increases then there may come some variations in the result of factor analysis. Second, this research had some geographical limits as the responses were collected only from the people of India. Geographical factor had become a main limitation as responses may vary for different geographical areas. Also, people from different locality may have different mindset and the conditions of their locality may be different. </a:t>
            </a:r>
          </a:p>
          <a:p>
            <a:pPr>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1714488"/>
            <a:ext cx="8715372"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mj-lt"/>
              <a:ea typeface="Times New Roman" pitchFamily="18" charset="0"/>
              <a:cs typeface="Times New Roman" pitchFamily="18" charset="0"/>
            </a:endParaRPr>
          </a:p>
          <a:p>
            <a:r>
              <a:rPr lang="en-US" dirty="0" smtClean="0"/>
              <a:t>Educational institutes across the world have closed due to the COVID-19 pandemic. Most educational institutes have shifted to online learning platforms to keep the academic activities going. However, the questions about the preparedness, designing, behavior of users and effectiveness of online classes is still not an easy task, particularly for a developing country like India, where the technological issues like availability of devices and network issue poses a serious challenge. Online learning is a virtual learning system that nowadays become bridge between teachers and students. This system has become a solution for the continuity of teaching and learning process during Covid-19 pandemic. Thus, this study is an in-depth analysis of </a:t>
            </a:r>
            <a:r>
              <a:rPr lang="en-US" b="1" dirty="0" smtClean="0"/>
              <a:t>“Perception of students towards online classes during pandemic/covid-19”</a:t>
            </a:r>
            <a:r>
              <a:rPr lang="en-US" dirty="0" smtClean="0"/>
              <a:t>. This study focuses mainly on how students of all the field get effected by the change in way of learning from face-to-face interaction to online platform.</a:t>
            </a:r>
          </a:p>
          <a:p>
            <a:r>
              <a:rPr lang="en-US" dirty="0" smtClean="0"/>
              <a:t> </a:t>
            </a:r>
          </a:p>
          <a:p>
            <a:r>
              <a:rPr lang="en-US" b="1" dirty="0" smtClean="0"/>
              <a:t>Keywords</a:t>
            </a:r>
            <a:r>
              <a:rPr lang="en-US" dirty="0" smtClean="0"/>
              <a:t>: COVID-19 pandemic, Online learning, Virtual learning, Technological issues, Learning process.</a:t>
            </a:r>
          </a:p>
        </p:txBody>
      </p:sp>
      <p:sp>
        <p:nvSpPr>
          <p:cNvPr id="3" name="Title 2"/>
          <p:cNvSpPr>
            <a:spLocks noGrp="1"/>
          </p:cNvSpPr>
          <p:nvPr>
            <p:ph type="title"/>
          </p:nvPr>
        </p:nvSpPr>
        <p:spPr/>
        <p:txBody>
          <a:bodyPr>
            <a:normAutofit fontScale="90000"/>
          </a:bodyPr>
          <a:lstStyle/>
          <a:p>
            <a:pPr lvl="0"/>
            <a:r>
              <a:rPr kumimoji="0" lang="en-US" b="1" i="0" u="none" strike="noStrike" cap="none" normalizeH="0" baseline="0" dirty="0" smtClean="0">
                <a:ln>
                  <a:noFill/>
                </a:ln>
                <a:solidFill>
                  <a:srgbClr val="000000"/>
                </a:solidFill>
                <a:effectLst/>
                <a:latin typeface="Colonna MT" pitchFamily="82" charset="0"/>
                <a:ea typeface="Times New Roman" pitchFamily="18" charset="0"/>
                <a:cs typeface="Times New Roman" pitchFamily="18" charset="0"/>
              </a:rPr>
              <a:t/>
            </a:r>
            <a:br>
              <a:rPr kumimoji="0" lang="en-US" b="1" i="0" u="none" strike="noStrike" cap="none" normalizeH="0" baseline="0" dirty="0" smtClean="0">
                <a:ln>
                  <a:noFill/>
                </a:ln>
                <a:solidFill>
                  <a:srgbClr val="000000"/>
                </a:solidFill>
                <a:effectLst/>
                <a:latin typeface="Colonna MT" pitchFamily="82" charset="0"/>
                <a:ea typeface="Times New Roman" pitchFamily="18" charset="0"/>
                <a:cs typeface="Times New Roman" pitchFamily="18" charset="0"/>
              </a:rPr>
            </a:br>
            <a:r>
              <a:rPr kumimoji="0" lang="en-US" b="1" i="0" u="none" strike="noStrike" cap="none" normalizeH="0" baseline="0" dirty="0" smtClean="0">
                <a:ln>
                  <a:noFill/>
                </a:ln>
                <a:solidFill>
                  <a:srgbClr val="000000"/>
                </a:solidFill>
                <a:effectLst/>
                <a:latin typeface="Colonna MT" pitchFamily="82" charset="0"/>
                <a:ea typeface="Times New Roman" pitchFamily="18" charset="0"/>
                <a:cs typeface="Times New Roman" pitchFamily="18" charset="0"/>
              </a:rPr>
              <a:t>ABSTRACT</a:t>
            </a:r>
            <a:br>
              <a:rPr kumimoji="0" lang="en-US" b="1" i="0" u="none" strike="noStrike" cap="none" normalizeH="0" baseline="0" dirty="0" smtClean="0">
                <a:ln>
                  <a:noFill/>
                </a:ln>
                <a:solidFill>
                  <a:srgbClr val="000000"/>
                </a:solidFill>
                <a:effectLst/>
                <a:latin typeface="Colonna MT" pitchFamily="82" charset="0"/>
                <a:ea typeface="Times New Roman" pitchFamily="18" charset="0"/>
                <a:cs typeface="Times New Roman" pitchFamily="18" charset="0"/>
              </a:rPr>
            </a:br>
            <a:endParaRPr lang="en-US" b="1" dirty="0">
              <a:latin typeface="Colonna MT"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latin typeface="Colonna MT" pitchFamily="82" charset="0"/>
              </a:rPr>
              <a:t> REFERENCES</a:t>
            </a:r>
            <a:endParaRPr lang="en-US" b="1" dirty="0">
              <a:latin typeface="Colonna MT" pitchFamily="82" charset="0"/>
            </a:endParaRPr>
          </a:p>
        </p:txBody>
      </p:sp>
      <p:sp>
        <p:nvSpPr>
          <p:cNvPr id="5" name="Content Placeholder 4"/>
          <p:cNvSpPr>
            <a:spLocks noGrp="1"/>
          </p:cNvSpPr>
          <p:nvPr>
            <p:ph sz="quarter" idx="1"/>
          </p:nvPr>
        </p:nvSpPr>
        <p:spPr>
          <a:xfrm>
            <a:off x="0" y="1571612"/>
            <a:ext cx="9001156" cy="5286388"/>
          </a:xfrm>
        </p:spPr>
        <p:txBody>
          <a:bodyPr>
            <a:noAutofit/>
          </a:bodyPr>
          <a:lstStyle/>
          <a:p>
            <a:r>
              <a:rPr lang="en-IN" sz="1800" dirty="0" smtClean="0"/>
              <a:t>   </a:t>
            </a:r>
            <a:r>
              <a:rPr lang="en-US" sz="1800" dirty="0" err="1" smtClean="0"/>
              <a:t>Zayabalaradjane</a:t>
            </a:r>
            <a:r>
              <a:rPr lang="en-US" sz="1800" dirty="0" smtClean="0"/>
              <a:t>, Z. COVID-19: Strategies for Online Engagement of Remote Learners.       F1000Research 2020, 9, 246.</a:t>
            </a:r>
          </a:p>
          <a:p>
            <a:pPr lvl="0"/>
            <a:r>
              <a:rPr lang="en-US" sz="1800" dirty="0" smtClean="0"/>
              <a:t> </a:t>
            </a:r>
            <a:r>
              <a:rPr lang="en-US" sz="1800" dirty="0" err="1" smtClean="0"/>
              <a:t>Muzaffar</a:t>
            </a:r>
            <a:r>
              <a:rPr lang="en-US" sz="1800" dirty="0" smtClean="0"/>
              <a:t>, A.W.; </a:t>
            </a:r>
            <a:r>
              <a:rPr lang="en-US" sz="1800" dirty="0" err="1" smtClean="0"/>
              <a:t>Tahir</a:t>
            </a:r>
            <a:r>
              <a:rPr lang="en-US" sz="1800" dirty="0" smtClean="0"/>
              <a:t>, M.; Anwar, M.W.; </a:t>
            </a:r>
            <a:r>
              <a:rPr lang="en-US" sz="1800" dirty="0" err="1" smtClean="0"/>
              <a:t>Chaudry</a:t>
            </a:r>
            <a:r>
              <a:rPr lang="en-US" sz="1800" dirty="0" smtClean="0"/>
              <a:t>, Q.; Mir, S.R.; </a:t>
            </a:r>
            <a:r>
              <a:rPr lang="en-US" sz="1800" dirty="0" err="1" smtClean="0"/>
              <a:t>Rasheed</a:t>
            </a:r>
            <a:r>
              <a:rPr lang="en-US" sz="1800" dirty="0" smtClean="0"/>
              <a:t>, Y. A Systematic Review of Online Exams Solutions in</a:t>
            </a:r>
          </a:p>
          <a:p>
            <a:pPr lvl="0"/>
            <a:r>
              <a:rPr lang="en-US" sz="1800" dirty="0" smtClean="0"/>
              <a:t>E-learning: Techniques, Tools, and Global Adoption. </a:t>
            </a:r>
            <a:r>
              <a:rPr lang="en-US" sz="1800" dirty="0" err="1" smtClean="0"/>
              <a:t>arXiv</a:t>
            </a:r>
            <a:r>
              <a:rPr lang="en-US" sz="1800" dirty="0" smtClean="0"/>
              <a:t> 2020, arXiv:2010.07086.</a:t>
            </a:r>
          </a:p>
          <a:p>
            <a:pPr lvl="0"/>
            <a:r>
              <a:rPr lang="en-US" sz="1800" dirty="0" smtClean="0"/>
              <a:t> Henderson, D.; Woodcock, H.; Mehta, J.; Khan, N.; </a:t>
            </a:r>
            <a:r>
              <a:rPr lang="en-US" sz="1800" dirty="0" err="1" smtClean="0"/>
              <a:t>Shivji</a:t>
            </a:r>
            <a:r>
              <a:rPr lang="en-US" sz="1800" dirty="0" smtClean="0"/>
              <a:t>, V.; Richardson, C.; </a:t>
            </a:r>
            <a:r>
              <a:rPr lang="en-US" sz="1800" dirty="0" err="1" smtClean="0"/>
              <a:t>Aya</a:t>
            </a:r>
            <a:r>
              <a:rPr lang="en-US" sz="1800" dirty="0" smtClean="0"/>
              <a:t>, H.; </a:t>
            </a:r>
            <a:r>
              <a:rPr lang="en-US" sz="1800" dirty="0" err="1" smtClean="0"/>
              <a:t>Ziser</a:t>
            </a:r>
            <a:r>
              <a:rPr lang="en-US" sz="1800" dirty="0" smtClean="0"/>
              <a:t>, S.; </a:t>
            </a:r>
            <a:r>
              <a:rPr lang="en-US" sz="1800" dirty="0" err="1" smtClean="0"/>
              <a:t>Pollara</a:t>
            </a:r>
            <a:r>
              <a:rPr lang="en-US" sz="1800" dirty="0" smtClean="0"/>
              <a:t>, G.; Burns, A. Keep</a:t>
            </a:r>
          </a:p>
          <a:p>
            <a:pPr lvl="0"/>
            <a:r>
              <a:rPr lang="en-US" sz="1800" dirty="0" smtClean="0"/>
              <a:t>calm and carry-on learning: using Microsoft teams to deliver a medical education programme during the COVID-19 pandemic.</a:t>
            </a:r>
          </a:p>
          <a:p>
            <a:pPr lvl="0"/>
            <a:r>
              <a:rPr lang="en-US" sz="1800" dirty="0" smtClean="0"/>
              <a:t>Future </a:t>
            </a:r>
            <a:r>
              <a:rPr lang="en-US" sz="1800" dirty="0" err="1" smtClean="0"/>
              <a:t>Healthc</a:t>
            </a:r>
            <a:r>
              <a:rPr lang="en-US" sz="1800" dirty="0" smtClean="0"/>
              <a:t>. J. 2020, 7, e67. [</a:t>
            </a:r>
            <a:r>
              <a:rPr lang="en-US" sz="1800" dirty="0" err="1" smtClean="0"/>
              <a:t>CrossRef</a:t>
            </a:r>
            <a:r>
              <a:rPr lang="en-US" sz="1800" dirty="0" smtClean="0"/>
              <a:t>] [</a:t>
            </a:r>
            <a:r>
              <a:rPr lang="en-US" sz="1800" dirty="0" err="1" smtClean="0"/>
              <a:t>PubMed</a:t>
            </a:r>
            <a:r>
              <a:rPr lang="en-US" sz="1800" dirty="0" smtClean="0"/>
              <a:t>]</a:t>
            </a:r>
            <a:r>
              <a:rPr lang="en-US" sz="1800" dirty="0" err="1" smtClean="0"/>
              <a:t>Sá</a:t>
            </a:r>
            <a:r>
              <a:rPr lang="en-US" sz="1800" dirty="0" smtClean="0"/>
              <a:t>, M.J.; </a:t>
            </a:r>
            <a:r>
              <a:rPr lang="en-US" sz="1800" dirty="0" err="1" smtClean="0"/>
              <a:t>Serpa</a:t>
            </a:r>
            <a:r>
              <a:rPr lang="en-US" sz="1800" dirty="0" smtClean="0"/>
              <a:t>, S. The COVID-19 Pandemic as an Opportunity to Foster the Sustainable Development of Teaching in Higher</a:t>
            </a:r>
          </a:p>
          <a:p>
            <a:pPr lvl="0"/>
            <a:r>
              <a:rPr lang="en-US" sz="1800" dirty="0" smtClean="0"/>
              <a:t>Education. Sustainability 2020, 12, 8525. [</a:t>
            </a:r>
            <a:r>
              <a:rPr lang="en-US" sz="1800" dirty="0" err="1" smtClean="0"/>
              <a:t>CrossRef</a:t>
            </a:r>
            <a:r>
              <a:rPr lang="en-US" sz="1800" dirty="0" smtClean="0"/>
              <a:t>]</a:t>
            </a:r>
          </a:p>
          <a:p>
            <a:pPr lvl="0"/>
            <a:r>
              <a:rPr lang="en-US" sz="1800" dirty="0" err="1" smtClean="0"/>
              <a:t>Mahajan</a:t>
            </a:r>
            <a:r>
              <a:rPr lang="en-US" sz="1800" dirty="0" smtClean="0"/>
              <a:t>, M.V. A study of </a:t>
            </a:r>
            <a:r>
              <a:rPr lang="en-US" sz="1800" dirty="0" err="1" smtClean="0"/>
              <a:t>studentsâ</a:t>
            </a:r>
            <a:r>
              <a:rPr lang="en-US" sz="1800" dirty="0" smtClean="0"/>
              <a:t>€™ perception about e-learning. Indian J. </a:t>
            </a:r>
            <a:r>
              <a:rPr lang="en-US" sz="1800" dirty="0" err="1" smtClean="0"/>
              <a:t>Clin</a:t>
            </a:r>
            <a:r>
              <a:rPr lang="en-US" sz="1800" dirty="0" smtClean="0"/>
              <a:t>. Anat. Physiol. 2018, 5. [</a:t>
            </a:r>
            <a:r>
              <a:rPr lang="en-US" sz="1800" dirty="0" err="1" smtClean="0"/>
              <a:t>CrossRef</a:t>
            </a:r>
            <a:r>
              <a:rPr lang="en-US" sz="1800" dirty="0" smtClean="0"/>
              <a:t>]</a:t>
            </a:r>
          </a:p>
          <a:p>
            <a:r>
              <a:rPr lang="en-US" sz="1800" dirty="0" err="1" smtClean="0"/>
              <a:t>Nassoura</a:t>
            </a:r>
            <a:r>
              <a:rPr lang="en-US" sz="1800" dirty="0" smtClean="0"/>
              <a:t>, A.B. Measuring Students’ Perceptions of Online Learning in Higher Education. Int. J. Sci. Technol. Res. 2020.  </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srcRect/>
          <a:stretch>
            <a:fillRect/>
          </a:stretch>
        </p:blipFill>
        <p:spPr bwMode="auto">
          <a:xfrm>
            <a:off x="2285984" y="2214554"/>
            <a:ext cx="3929090" cy="392909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lonna MT" pitchFamily="82" charset="0"/>
              </a:rPr>
              <a:t>INTRODUCTION</a:t>
            </a:r>
            <a:endParaRPr lang="en-US" b="1" dirty="0">
              <a:latin typeface="Colonna MT" pitchFamily="82" charset="0"/>
            </a:endParaRPr>
          </a:p>
        </p:txBody>
      </p:sp>
      <p:sp>
        <p:nvSpPr>
          <p:cNvPr id="3" name="Rectangle 2"/>
          <p:cNvSpPr/>
          <p:nvPr/>
        </p:nvSpPr>
        <p:spPr>
          <a:xfrm>
            <a:off x="357158" y="1714488"/>
            <a:ext cx="8429684" cy="4801314"/>
          </a:xfrm>
          <a:prstGeom prst="rect">
            <a:avLst/>
          </a:prstGeom>
        </p:spPr>
        <p:txBody>
          <a:bodyPr wrap="square">
            <a:spAutoFit/>
          </a:bodyPr>
          <a:lstStyle/>
          <a:p>
            <a:pPr lvl="0">
              <a:buFont typeface="Arial" pitchFamily="34" charset="0"/>
              <a:buChar char="•"/>
            </a:pPr>
            <a:r>
              <a:rPr lang="en-US" dirty="0" smtClean="0"/>
              <a:t>The COVID-19 is a highly infectious disease or illness caused by severe acute respiratory syndrome corona virus 2 (SARS-CoV-2), originated in Wuhan city of China, has already taken on pandemic proportions, affecting across all the continents, mostly spread among individuals during close contact now resulting in millions of deaths.</a:t>
            </a:r>
          </a:p>
          <a:p>
            <a:endParaRPr lang="en-US" dirty="0" smtClean="0"/>
          </a:p>
          <a:p>
            <a:pPr lvl="0">
              <a:buFont typeface="Arial" pitchFamily="34" charset="0"/>
              <a:buChar char="•"/>
            </a:pPr>
            <a:r>
              <a:rPr lang="en-US" dirty="0" smtClean="0"/>
              <a:t>The onset of the novel corona virus made everything from world economies to social rituals devastated. Nowadays lockdown is a common buzzword that has been mulled over by the people.</a:t>
            </a:r>
          </a:p>
          <a:p>
            <a:endParaRPr lang="en-US" dirty="0" smtClean="0"/>
          </a:p>
          <a:p>
            <a:pPr lvl="0">
              <a:buFont typeface="Arial" pitchFamily="34" charset="0"/>
              <a:buChar char="•"/>
            </a:pPr>
            <a:r>
              <a:rPr lang="en-US" dirty="0" smtClean="0"/>
              <a:t>Approximately 264 million children and adolescents are not in school (UNESCO, 2017), and this pandemic made this situation further worst. As the COVID-19 pandemic spreads, there has been an increasing move towards teaching online because of shutting down of schools, colleges and universities for an indefinite time as the only option left. Online education became a pedagogical shift from traditional method to the modern approach of teaching-learning from classroom to Zoom, from personal to virtual and from seminars to webinars.</a:t>
            </a:r>
          </a:p>
          <a:p>
            <a:pPr>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642918"/>
            <a:ext cx="857256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buFont typeface="Arial" pitchFamily="34" charset="0"/>
              <a:buChar char="•"/>
            </a:pPr>
            <a:r>
              <a:rPr lang="en-US" dirty="0" smtClean="0"/>
              <a:t>Accordingly, various stakeholders such as government and private organizations are trying their best to assist each other by sprucing up their existing online platforms, apps and providing training to teachers to use these apps and platforms to the optimum level. Making a continuous effort to provide customized teaching-learning material suitable for online classes is another way of facilitating the schooling of children. The Central government has recently launched the PM e-VIDYA platform, with 12 new DTH channels, one for each class to reach out to all strata of society. These efforts have proved beneficial to a sizable chunk of the educational organizations.</a:t>
            </a:r>
          </a:p>
          <a:p>
            <a:pPr marL="342900" lvl="0" indent="-342900"/>
            <a:r>
              <a:rPr lang="en-US" dirty="0" smtClean="0"/>
              <a:t> </a:t>
            </a:r>
          </a:p>
          <a:p>
            <a:pPr marL="342900" lvl="0" indent="-342900">
              <a:buFont typeface="Arial" pitchFamily="34" charset="0"/>
              <a:buChar char="•"/>
            </a:pPr>
            <a:r>
              <a:rPr lang="en-US" dirty="0" smtClean="0"/>
              <a:t>The present study was therefore designed to understand the student’s perspective, attitudes, and readiness about online classes, An Observational, Descriptive study was conducted. The data was collected using a Questionnaire.</a:t>
            </a:r>
          </a:p>
          <a:p>
            <a:pPr marL="342900" lvl="0" indent="-342900" fontAlgn="base">
              <a:spcBef>
                <a:spcPct val="0"/>
              </a:spcBef>
              <a:spcAft>
                <a:spcPct val="0"/>
              </a:spcAft>
            </a:pP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rgbClr val="000000"/>
                </a:solidFill>
                <a:latin typeface="Colonna MT" pitchFamily="82" charset="0"/>
                <a:ea typeface="Calibri" pitchFamily="34" charset="0"/>
                <a:cs typeface="Arial" pitchFamily="34" charset="0"/>
              </a:rPr>
              <a:t/>
            </a:r>
            <a:br>
              <a:rPr lang="en-US" b="1" dirty="0" smtClean="0">
                <a:solidFill>
                  <a:srgbClr val="000000"/>
                </a:solidFill>
                <a:latin typeface="Colonna MT" pitchFamily="82" charset="0"/>
                <a:ea typeface="Calibri" pitchFamily="34" charset="0"/>
                <a:cs typeface="Arial" pitchFamily="34" charset="0"/>
              </a:rPr>
            </a:br>
            <a:r>
              <a:rPr lang="en-US" b="1" dirty="0" smtClean="0">
                <a:solidFill>
                  <a:srgbClr val="000000"/>
                </a:solidFill>
                <a:latin typeface="Colonna MT" pitchFamily="82" charset="0"/>
                <a:ea typeface="Calibri" pitchFamily="34" charset="0"/>
                <a:cs typeface="Arial" pitchFamily="34" charset="0"/>
              </a:rPr>
              <a:t>OBJECTIVE</a:t>
            </a:r>
            <a:r>
              <a:rPr lang="en-US" sz="800" b="1" dirty="0" smtClean="0">
                <a:latin typeface="Colonna MT" pitchFamily="82" charset="0"/>
                <a:cs typeface="Arial" pitchFamily="34" charset="0"/>
              </a:rPr>
              <a:t/>
            </a:r>
            <a:br>
              <a:rPr lang="en-US" sz="800" b="1" dirty="0" smtClean="0">
                <a:latin typeface="Colonna MT" pitchFamily="82" charset="0"/>
                <a:cs typeface="Arial" pitchFamily="34" charset="0"/>
              </a:rPr>
            </a:br>
            <a:endParaRPr lang="en-US" b="1" dirty="0">
              <a:latin typeface="Colonna MT" pitchFamily="82" charset="0"/>
            </a:endParaRPr>
          </a:p>
        </p:txBody>
      </p:sp>
      <p:sp>
        <p:nvSpPr>
          <p:cNvPr id="17409" name="Rectangle 1"/>
          <p:cNvSpPr>
            <a:spLocks noChangeArrowheads="1"/>
          </p:cNvSpPr>
          <p:nvPr/>
        </p:nvSpPr>
        <p:spPr bwMode="auto">
          <a:xfrm>
            <a:off x="214282" y="1714488"/>
            <a:ext cx="771533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ea typeface="Calibri" pitchFamily="34" charset="0"/>
                <a:cs typeface="Arial" pitchFamily="34" charset="0"/>
              </a:rPr>
              <a:t>The main objective of the research is to know the student’s perception of online classes as a learning tool during COVID-19.</a:t>
            </a:r>
            <a:endParaRPr kumimoji="0" lang="en-US" i="0" u="none" strike="noStrike" cap="none" normalizeH="0" baseline="0" dirty="0" smtClean="0">
              <a:ln>
                <a:noFill/>
              </a:ln>
              <a:solidFill>
                <a:schemeClr val="tx1"/>
              </a:solidFill>
              <a:effectLst/>
              <a:cs typeface="Arial" pitchFamily="34" charset="0"/>
            </a:endParaRPr>
          </a:p>
        </p:txBody>
      </p:sp>
      <p:pic>
        <p:nvPicPr>
          <p:cNvPr id="16386" name="Picture 2" descr="Image result for objective"/>
          <p:cNvPicPr>
            <a:picLocks noChangeAspect="1" noChangeArrowheads="1"/>
          </p:cNvPicPr>
          <p:nvPr/>
        </p:nvPicPr>
        <p:blipFill>
          <a:blip r:embed="rId2"/>
          <a:srcRect/>
          <a:stretch>
            <a:fillRect/>
          </a:stretch>
        </p:blipFill>
        <p:spPr bwMode="auto">
          <a:xfrm>
            <a:off x="3857620" y="2857496"/>
            <a:ext cx="4876800" cy="35337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lonna MT" pitchFamily="82" charset="0"/>
              </a:rPr>
              <a:t>LITERATURE REVIEW</a:t>
            </a:r>
            <a:endParaRPr lang="en-US" b="1" dirty="0">
              <a:latin typeface="Colonna MT" pitchFamily="82" charset="0"/>
            </a:endParaRPr>
          </a:p>
        </p:txBody>
      </p:sp>
      <p:sp>
        <p:nvSpPr>
          <p:cNvPr id="21505" name="Rectangle 1"/>
          <p:cNvSpPr>
            <a:spLocks noChangeArrowheads="1"/>
          </p:cNvSpPr>
          <p:nvPr/>
        </p:nvSpPr>
        <p:spPr bwMode="auto">
          <a:xfrm>
            <a:off x="214281" y="1571612"/>
            <a:ext cx="8786875"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Arial" pitchFamily="34" charset="0"/>
              <a:buChar char="•"/>
            </a:pPr>
            <a:r>
              <a:rPr lang="en-IN" dirty="0" smtClean="0"/>
              <a:t>Numerous studies have demonstrated that a student’s active involvement in the learning process enhances learning, a process often referred to as active learning (</a:t>
            </a:r>
            <a:r>
              <a:rPr lang="en-IN" dirty="0" err="1" smtClean="0"/>
              <a:t>Benek</a:t>
            </a:r>
            <a:r>
              <a:rPr lang="en-IN" dirty="0" smtClean="0"/>
              <a:t>-Rivera &amp; Matthews, 2004; Sarason &amp; Banbury, 2004).  Interactive instruction or “learning by doing” has been found to result in positive learning outcomes (Picciano, 2002; Watkins, 2005).  Because many new technologies and web-based activities are interactive, online coursework has the potential to create environments where students actively engage with material and refining their understanding as they build new knowledge (Johnston, Killion &amp; Omomen, 2005; Pallof &amp; Pratt, 2003).</a:t>
            </a:r>
          </a:p>
          <a:p>
            <a:pPr lvl="0"/>
            <a:endParaRPr lang="en-US" dirty="0" smtClean="0"/>
          </a:p>
          <a:p>
            <a:pPr lvl="0">
              <a:buFont typeface="Arial" pitchFamily="34" charset="0"/>
              <a:buChar char="•"/>
            </a:pPr>
            <a:r>
              <a:rPr lang="en-IN" dirty="0" smtClean="0"/>
              <a:t>Online instruction can potentially enhance learning compared to what can be accomplished using a classroom-only approach (McEwen, 1997). Online education has been used to reduce costs and to provide an efficient, standardized way to “E-learning,” 2003.</a:t>
            </a:r>
          </a:p>
          <a:p>
            <a:pPr lvl="0">
              <a:buFont typeface="Arial" pitchFamily="34" charset="0"/>
              <a:buChar char="•"/>
            </a:pPr>
            <a:endParaRPr lang="en-IN" dirty="0" smtClean="0"/>
          </a:p>
          <a:p>
            <a:pPr>
              <a:buFont typeface="Arial" pitchFamily="34" charset="0"/>
              <a:buChar char="•"/>
            </a:pPr>
            <a:r>
              <a:rPr lang="en-IN" dirty="0" smtClean="0"/>
              <a:t>Online instruction, such as a simulation, thrusts learners into a learning experience, increasing engagement and providing activities that actively engage learners to analyses, synthesize, and evaluate information while constructing knowledge (Driscoll &amp; </a:t>
            </a:r>
            <a:r>
              <a:rPr lang="en-IN" dirty="0" err="1" smtClean="0"/>
              <a:t>Carliner</a:t>
            </a:r>
            <a:r>
              <a:rPr lang="en-IN" dirty="0" smtClean="0"/>
              <a:t>, 2005).</a:t>
            </a:r>
            <a:endParaRPr lang="en-US" dirty="0" smtClean="0"/>
          </a:p>
          <a:p>
            <a:pPr lvl="0"/>
            <a:endParaRPr lang="en-US" dirty="0" smtClean="0"/>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500042"/>
            <a:ext cx="8572560" cy="2031325"/>
          </a:xfrm>
          <a:prstGeom prst="rect">
            <a:avLst/>
          </a:prstGeom>
        </p:spPr>
        <p:txBody>
          <a:bodyPr wrap="square">
            <a:spAutoFit/>
          </a:bodyPr>
          <a:lstStyle/>
          <a:p>
            <a:pPr lvl="0">
              <a:buFont typeface="Arial" pitchFamily="34" charset="0"/>
              <a:buChar char="•"/>
            </a:pPr>
            <a:r>
              <a:rPr lang="en-IN" dirty="0" smtClean="0"/>
              <a:t>Potential problems of e-learning that have been identified in previous research include a sense of learner isolation (Brown, 1996); learner frustration, anxiety, and confusion (Hara &amp; Kling, 2000; Piccoli, Ahmad, &amp; Ives, 2001); higher student attrition rates (Frank ola, 2001; Laine, 2003; Ryan, 2001); the need for greater discipline, writing skills, and self-motivation; and the need for online users to make a time commitment to learning (Golladay, Prybutok, &amp; Huff, 2000; Serwatka, 2003).</a:t>
            </a:r>
            <a:endParaRPr lang="en-US" dirty="0" smtClean="0"/>
          </a:p>
          <a:p>
            <a:endParaRPr lang="en-US" dirty="0" smtClean="0">
              <a:solidFill>
                <a:srgbClr val="000000"/>
              </a:solidFill>
            </a:endParaRPr>
          </a:p>
        </p:txBody>
      </p:sp>
      <p:sp>
        <p:nvSpPr>
          <p:cNvPr id="14338" name="AutoShape 2" descr="Image result for literature re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Image result for literature re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Image result for literature re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4" name="Picture 8" descr="Image result for literature review"/>
          <p:cNvPicPr>
            <a:picLocks noChangeAspect="1" noChangeArrowheads="1"/>
          </p:cNvPicPr>
          <p:nvPr/>
        </p:nvPicPr>
        <p:blipFill>
          <a:blip r:embed="rId2"/>
          <a:srcRect t="17859" r="-1204"/>
          <a:stretch>
            <a:fillRect/>
          </a:stretch>
        </p:blipFill>
        <p:spPr bwMode="auto">
          <a:xfrm>
            <a:off x="4143372" y="3214686"/>
            <a:ext cx="4857784" cy="295705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42844" y="2143116"/>
            <a:ext cx="8429684"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Arial" pitchFamily="34" charset="0"/>
              <a:buChar char="•"/>
            </a:pPr>
            <a:r>
              <a:rPr lang="en-US" b="1" dirty="0" smtClean="0"/>
              <a:t>The Study</a:t>
            </a:r>
            <a:r>
              <a:rPr lang="en-US" dirty="0" smtClean="0"/>
              <a:t>: The study is exploratory in nature and intends to explore the Perception of students towards online classes during pandemic/covid-19.</a:t>
            </a:r>
          </a:p>
          <a:p>
            <a:pPr lvl="0"/>
            <a:endParaRPr lang="en-US" dirty="0" smtClean="0"/>
          </a:p>
          <a:p>
            <a:pPr>
              <a:buFont typeface="Arial" pitchFamily="34" charset="0"/>
              <a:buChar char="•"/>
            </a:pPr>
            <a:r>
              <a:rPr lang="en-US" b="1" dirty="0" smtClean="0"/>
              <a:t>The Sample: </a:t>
            </a:r>
            <a:r>
              <a:rPr lang="en-US" dirty="0" smtClean="0"/>
              <a:t>In present study, non-probability convenience sampling method has been used. 153 responses were received electronically.</a:t>
            </a:r>
          </a:p>
          <a:p>
            <a:endParaRPr lang="en-US" b="1" dirty="0" smtClean="0"/>
          </a:p>
          <a:p>
            <a:endParaRPr lang="en-US" dirty="0" smtClean="0"/>
          </a:p>
          <a:p>
            <a:pPr lvl="0">
              <a:buFont typeface="Arial" pitchFamily="34" charset="0"/>
              <a:buChar char="•"/>
            </a:pPr>
            <a:endParaRPr lang="en-US" dirty="0" smtClean="0"/>
          </a:p>
          <a:p>
            <a:pPr lvl="0"/>
            <a:endParaRPr lang="en-US" dirty="0" smtClean="0"/>
          </a:p>
          <a:p>
            <a:pPr lvl="0" eaLnBrk="0" fontAlgn="base" hangingPunct="0">
              <a:spcBef>
                <a:spcPct val="0"/>
              </a:spcBef>
              <a:spcAft>
                <a:spcPct val="0"/>
              </a:spcAft>
            </a:pPr>
            <a:endParaRPr kumimoji="0" lang="en-US" b="0" i="0" u="none" strike="noStrike" cap="none" normalizeH="0" baseline="0" dirty="0" smtClean="0">
              <a:ln>
                <a:noFill/>
              </a:ln>
              <a:solidFill>
                <a:schemeClr val="tx1"/>
              </a:solidFill>
              <a:effectLst/>
              <a:cs typeface="Arial" pitchFamily="34" charset="0"/>
            </a:endParaRPr>
          </a:p>
        </p:txBody>
      </p:sp>
      <p:sp>
        <p:nvSpPr>
          <p:cNvPr id="3" name="Title 2"/>
          <p:cNvSpPr>
            <a:spLocks noGrp="1"/>
          </p:cNvSpPr>
          <p:nvPr>
            <p:ph type="title"/>
          </p:nvPr>
        </p:nvSpPr>
        <p:spPr>
          <a:xfrm>
            <a:off x="571472" y="274638"/>
            <a:ext cx="8115328" cy="939784"/>
          </a:xfrm>
        </p:spPr>
        <p:txBody>
          <a:bodyPr>
            <a:normAutofit fontScale="90000"/>
          </a:bodyPr>
          <a:lstStyle/>
          <a:p>
            <a:pPr lvl="0"/>
            <a:r>
              <a:rPr lang="en-US" b="1" dirty="0" smtClean="0">
                <a:solidFill>
                  <a:srgbClr val="000000"/>
                </a:solidFill>
                <a:latin typeface="Colonna MT" pitchFamily="82" charset="0"/>
                <a:ea typeface="Calibri" pitchFamily="34" charset="0"/>
                <a:cs typeface="Arial" pitchFamily="34" charset="0"/>
              </a:rPr>
              <a:t/>
            </a:r>
            <a:br>
              <a:rPr lang="en-US" b="1" dirty="0" smtClean="0">
                <a:solidFill>
                  <a:srgbClr val="000000"/>
                </a:solidFill>
                <a:latin typeface="Colonna MT" pitchFamily="82" charset="0"/>
                <a:ea typeface="Calibri" pitchFamily="34" charset="0"/>
                <a:cs typeface="Arial" pitchFamily="34" charset="0"/>
              </a:rPr>
            </a:br>
            <a:r>
              <a:rPr lang="en-US" b="1" dirty="0" smtClean="0">
                <a:solidFill>
                  <a:srgbClr val="000000"/>
                </a:solidFill>
                <a:latin typeface="Colonna MT" pitchFamily="82" charset="0"/>
                <a:ea typeface="Calibri" pitchFamily="34" charset="0"/>
                <a:cs typeface="Arial" pitchFamily="34" charset="0"/>
              </a:rPr>
              <a:t> METHODOLOGY</a:t>
            </a:r>
            <a:r>
              <a:rPr lang="en-US" b="1" dirty="0" smtClean="0">
                <a:latin typeface="Colonna MT" pitchFamily="82" charset="0"/>
                <a:cs typeface="Arial" pitchFamily="34" charset="0"/>
              </a:rPr>
              <a:t/>
            </a:r>
            <a:br>
              <a:rPr lang="en-US" b="1" dirty="0" smtClean="0">
                <a:latin typeface="Colonna MT" pitchFamily="82" charset="0"/>
                <a:cs typeface="Arial" pitchFamily="34" charset="0"/>
              </a:rPr>
            </a:br>
            <a:endParaRPr lang="en-US" b="1" dirty="0">
              <a:latin typeface="Colonna MT" pitchFamily="82" charset="0"/>
            </a:endParaRPr>
          </a:p>
        </p:txBody>
      </p:sp>
      <p:pic>
        <p:nvPicPr>
          <p:cNvPr id="13314" name="Picture 2" descr="Image result for methodology"/>
          <p:cNvPicPr>
            <a:picLocks noChangeAspect="1" noChangeArrowheads="1"/>
          </p:cNvPicPr>
          <p:nvPr/>
        </p:nvPicPr>
        <p:blipFill>
          <a:blip r:embed="rId2"/>
          <a:srcRect l="2530" t="1856" r="1639" b="15831"/>
          <a:stretch>
            <a:fillRect/>
          </a:stretch>
        </p:blipFill>
        <p:spPr bwMode="auto">
          <a:xfrm>
            <a:off x="5572132" y="3500438"/>
            <a:ext cx="2705705" cy="316856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4294967295"/>
          </p:nvPr>
        </p:nvGraphicFramePr>
        <p:xfrm>
          <a:off x="428596" y="785794"/>
          <a:ext cx="7786744" cy="5875579"/>
        </p:xfrm>
        <a:graphic>
          <a:graphicData uri="http://schemas.openxmlformats.org/drawingml/2006/table">
            <a:tbl>
              <a:tblPr firstRow="1" bandRow="1">
                <a:tableStyleId>{073A0DAA-6AF3-43AB-8588-CEC1D06C72B9}</a:tableStyleId>
              </a:tblPr>
              <a:tblGrid>
                <a:gridCol w="1946686"/>
                <a:gridCol w="1946686"/>
                <a:gridCol w="1946686"/>
                <a:gridCol w="1946686"/>
              </a:tblGrid>
              <a:tr h="355199">
                <a:tc>
                  <a:txBody>
                    <a:bodyPr/>
                    <a:lstStyle/>
                    <a:p>
                      <a:pPr algn="ctr">
                        <a:lnSpc>
                          <a:spcPct val="115000"/>
                        </a:lnSpc>
                        <a:spcAft>
                          <a:spcPts val="0"/>
                        </a:spcAft>
                      </a:pPr>
                      <a:r>
                        <a:rPr lang="en-IN" sz="1500" dirty="0">
                          <a:latin typeface="+mn-lt"/>
                        </a:rPr>
                        <a:t>PERAMETERS</a:t>
                      </a:r>
                      <a:endParaRPr lang="en-US" sz="1500" dirty="0">
                        <a:latin typeface="+mn-lt"/>
                        <a:ea typeface="Calibri"/>
                        <a:cs typeface="Times New Roman"/>
                      </a:endParaRPr>
                    </a:p>
                  </a:txBody>
                  <a:tcPr marL="68580" marR="68580" marT="0" marB="0" anchor="b"/>
                </a:tc>
                <a:tc>
                  <a:txBody>
                    <a:bodyPr/>
                    <a:lstStyle/>
                    <a:p>
                      <a:pPr>
                        <a:lnSpc>
                          <a:spcPct val="107000"/>
                        </a:lnSpc>
                      </a:pPr>
                      <a:endParaRPr lang="en-US" sz="1500" dirty="0">
                        <a:latin typeface="+mn-lt"/>
                        <a:cs typeface="Times New Roman"/>
                      </a:endParaRPr>
                    </a:p>
                  </a:txBody>
                  <a:tcPr marL="68580" marR="68580" marT="0" marB="0" anchor="b"/>
                </a:tc>
                <a:tc>
                  <a:txBody>
                    <a:bodyPr/>
                    <a:lstStyle/>
                    <a:p>
                      <a:pPr algn="ctr">
                        <a:lnSpc>
                          <a:spcPct val="115000"/>
                        </a:lnSpc>
                        <a:spcAft>
                          <a:spcPts val="0"/>
                        </a:spcAft>
                      </a:pPr>
                      <a:r>
                        <a:rPr lang="en-IN" sz="1500">
                          <a:latin typeface="+mn-lt"/>
                        </a:rPr>
                        <a:t>FREQUENCY</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dirty="0">
                          <a:latin typeface="+mn-lt"/>
                        </a:rPr>
                        <a:t>PERCENTAGE</a:t>
                      </a:r>
                      <a:endParaRPr lang="en-US" sz="1500" dirty="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dirty="0">
                          <a:latin typeface="+mn-lt"/>
                        </a:rPr>
                        <a:t>AGE</a:t>
                      </a:r>
                      <a:endParaRPr lang="en-US" sz="1500" dirty="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16-18</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52</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34</a:t>
                      </a:r>
                      <a:endParaRPr lang="en-US" sz="1500">
                        <a:latin typeface="+mn-lt"/>
                        <a:ea typeface="Calibri"/>
                        <a:cs typeface="Times New Roman"/>
                      </a:endParaRPr>
                    </a:p>
                  </a:txBody>
                  <a:tcPr marL="68580" marR="68580" marT="0" marB="0" anchor="b"/>
                </a:tc>
              </a:tr>
              <a:tr h="293800">
                <a:tc>
                  <a:txBody>
                    <a:bodyPr/>
                    <a:lstStyle/>
                    <a:p>
                      <a:pPr>
                        <a:lnSpc>
                          <a:spcPct val="107000"/>
                        </a:lnSpc>
                      </a:pPr>
                      <a:endParaRPr lang="en-US" sz="1500">
                        <a:latin typeface="+mn-lt"/>
                        <a:cs typeface="Times New Roman"/>
                      </a:endParaRPr>
                    </a:p>
                  </a:txBody>
                  <a:tcPr marL="68580" marR="68580" marT="0" marB="0" anchor="ctr"/>
                </a:tc>
                <a:tc>
                  <a:txBody>
                    <a:bodyPr/>
                    <a:lstStyle/>
                    <a:p>
                      <a:pPr algn="ctr">
                        <a:lnSpc>
                          <a:spcPct val="115000"/>
                        </a:lnSpc>
                        <a:spcAft>
                          <a:spcPts val="0"/>
                        </a:spcAft>
                      </a:pPr>
                      <a:r>
                        <a:rPr lang="en-IN" sz="1500">
                          <a:latin typeface="+mn-lt"/>
                        </a:rPr>
                        <a:t>19-25</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93</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60.8</a:t>
                      </a:r>
                      <a:endParaRPr lang="en-US" sz="1500">
                        <a:latin typeface="+mn-lt"/>
                        <a:ea typeface="Calibri"/>
                        <a:cs typeface="Times New Roman"/>
                      </a:endParaRPr>
                    </a:p>
                  </a:txBody>
                  <a:tcPr marL="68580" marR="68580" marT="0" marB="0" anchor="b"/>
                </a:tc>
              </a:tr>
              <a:tr h="293800">
                <a:tc>
                  <a:txBody>
                    <a:bodyPr/>
                    <a:lstStyle/>
                    <a:p>
                      <a:pPr>
                        <a:lnSpc>
                          <a:spcPct val="107000"/>
                        </a:lnSpc>
                      </a:pPr>
                      <a:endParaRPr lang="en-US" sz="1500">
                        <a:latin typeface="+mn-lt"/>
                        <a:cs typeface="Times New Roman"/>
                      </a:endParaRPr>
                    </a:p>
                  </a:txBody>
                  <a:tcPr marL="68580" marR="68580" marT="0" marB="0" anchor="ctr"/>
                </a:tc>
                <a:tc>
                  <a:txBody>
                    <a:bodyPr/>
                    <a:lstStyle/>
                    <a:p>
                      <a:pPr algn="ctr">
                        <a:lnSpc>
                          <a:spcPct val="115000"/>
                        </a:lnSpc>
                        <a:spcAft>
                          <a:spcPts val="0"/>
                        </a:spcAft>
                      </a:pPr>
                      <a:r>
                        <a:rPr lang="en-IN" sz="1500">
                          <a:latin typeface="+mn-lt"/>
                        </a:rPr>
                        <a:t>26-30</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5</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3.3</a:t>
                      </a:r>
                      <a:endParaRPr lang="en-US" sz="1500">
                        <a:latin typeface="+mn-lt"/>
                        <a:ea typeface="Calibri"/>
                        <a:cs typeface="Times New Roman"/>
                      </a:endParaRPr>
                    </a:p>
                  </a:txBody>
                  <a:tcPr marL="68580" marR="68580" marT="0" marB="0" anchor="b"/>
                </a:tc>
              </a:tr>
              <a:tr h="293800">
                <a:tc>
                  <a:txBody>
                    <a:bodyPr/>
                    <a:lstStyle/>
                    <a:p>
                      <a:pPr>
                        <a:lnSpc>
                          <a:spcPct val="107000"/>
                        </a:lnSpc>
                      </a:pPr>
                      <a:endParaRPr lang="en-US" sz="1500">
                        <a:latin typeface="+mn-lt"/>
                        <a:cs typeface="Times New Roman"/>
                      </a:endParaRPr>
                    </a:p>
                  </a:txBody>
                  <a:tcPr marL="68580" marR="68580" marT="0" marB="0" anchor="ctr"/>
                </a:tc>
                <a:tc>
                  <a:txBody>
                    <a:bodyPr/>
                    <a:lstStyle/>
                    <a:p>
                      <a:pPr algn="ctr">
                        <a:lnSpc>
                          <a:spcPct val="115000"/>
                        </a:lnSpc>
                        <a:spcAft>
                          <a:spcPts val="0"/>
                        </a:spcAft>
                      </a:pPr>
                      <a:r>
                        <a:rPr lang="en-IN" sz="1500">
                          <a:latin typeface="+mn-lt"/>
                        </a:rPr>
                        <a:t>ABOVE 30</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3</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2</a:t>
                      </a:r>
                      <a:endParaRPr lang="en-US" sz="1500">
                        <a:latin typeface="+mn-lt"/>
                        <a:ea typeface="Calibri"/>
                        <a:cs typeface="Times New Roman"/>
                      </a:endParaRPr>
                    </a:p>
                  </a:txBody>
                  <a:tcPr marL="68580" marR="68580" marT="0" marB="0" anchor="b"/>
                </a:tc>
              </a:tr>
              <a:tr h="293800">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r>
              <a:tr h="293800">
                <a:tc>
                  <a:txBody>
                    <a:bodyPr/>
                    <a:lstStyle/>
                    <a:p>
                      <a:pPr algn="ctr">
                        <a:lnSpc>
                          <a:spcPct val="115000"/>
                        </a:lnSpc>
                        <a:spcAft>
                          <a:spcPts val="0"/>
                        </a:spcAft>
                      </a:pPr>
                      <a:r>
                        <a:rPr lang="en-IN" sz="1500" dirty="0">
                          <a:latin typeface="+mn-lt"/>
                        </a:rPr>
                        <a:t>GENDER</a:t>
                      </a:r>
                      <a:endParaRPr lang="en-US" sz="1500" dirty="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FEMALE</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84</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54.9</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MALE</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69</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45.1</a:t>
                      </a:r>
                      <a:endParaRPr lang="en-US" sz="1500">
                        <a:latin typeface="+mn-lt"/>
                        <a:ea typeface="Calibri"/>
                        <a:cs typeface="Times New Roman"/>
                      </a:endParaRPr>
                    </a:p>
                  </a:txBody>
                  <a:tcPr marL="68580" marR="68580" marT="0" marB="0" anchor="b"/>
                </a:tc>
              </a:tr>
              <a:tr h="293800">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GADGETS/DEVICES</a:t>
                      </a:r>
                      <a:endParaRPr lang="en-US" sz="150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SMART PHONE</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71</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46.4</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LAPTOP</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65</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42.5</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PC</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11</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7.2</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IPAD</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4</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2.6</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nchor="ctr"/>
                </a:tc>
                <a:tc>
                  <a:txBody>
                    <a:bodyPr/>
                    <a:lstStyle/>
                    <a:p>
                      <a:pPr algn="ctr">
                        <a:lnSpc>
                          <a:spcPct val="115000"/>
                        </a:lnSpc>
                        <a:spcAft>
                          <a:spcPts val="0"/>
                        </a:spcAft>
                      </a:pPr>
                      <a:r>
                        <a:rPr lang="en-IN" sz="1500">
                          <a:latin typeface="+mn-lt"/>
                        </a:rPr>
                        <a:t>SMART TV</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2</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1.3</a:t>
                      </a:r>
                      <a:endParaRPr lang="en-US" sz="1500">
                        <a:latin typeface="+mn-lt"/>
                        <a:ea typeface="Calibri"/>
                        <a:cs typeface="Times New Roman"/>
                      </a:endParaRPr>
                    </a:p>
                  </a:txBody>
                  <a:tcPr marL="68580" marR="68580" marT="0" marB="0" anchor="b"/>
                </a:tc>
              </a:tr>
              <a:tr h="293800">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c>
                  <a:txBody>
                    <a:bodyPr/>
                    <a:lstStyle/>
                    <a:p>
                      <a:pPr>
                        <a:lnSpc>
                          <a:spcPct val="107000"/>
                        </a:lnSpc>
                      </a:pPr>
                      <a:endParaRPr lang="en-US" sz="1500">
                        <a:latin typeface="+mn-lt"/>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INTERNET CONNECTIVITY</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MOBLIE DATA</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82</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53.6</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WIFI-STICK</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3</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2</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tc>
                <a:tc>
                  <a:txBody>
                    <a:bodyPr/>
                    <a:lstStyle/>
                    <a:p>
                      <a:pPr algn="ctr">
                        <a:lnSpc>
                          <a:spcPct val="115000"/>
                        </a:lnSpc>
                        <a:spcAft>
                          <a:spcPts val="0"/>
                        </a:spcAft>
                      </a:pPr>
                      <a:r>
                        <a:rPr lang="en-IN" sz="1500">
                          <a:latin typeface="+mn-lt"/>
                        </a:rPr>
                        <a:t>WI-FI</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61</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39.9</a:t>
                      </a:r>
                      <a:endParaRPr lang="en-US" sz="1500">
                        <a:latin typeface="+mn-lt"/>
                        <a:ea typeface="Calibri"/>
                        <a:cs typeface="Times New Roman"/>
                      </a:endParaRPr>
                    </a:p>
                  </a:txBody>
                  <a:tcPr marL="68580" marR="68580" marT="0" marB="0" anchor="b"/>
                </a:tc>
              </a:tr>
              <a:tr h="293800">
                <a:tc>
                  <a:txBody>
                    <a:bodyPr/>
                    <a:lstStyle/>
                    <a:p>
                      <a:pPr algn="ctr">
                        <a:lnSpc>
                          <a:spcPct val="115000"/>
                        </a:lnSpc>
                        <a:spcAft>
                          <a:spcPts val="0"/>
                        </a:spcAft>
                      </a:pPr>
                      <a:r>
                        <a:rPr lang="en-IN" sz="1500">
                          <a:latin typeface="+mn-lt"/>
                        </a:rPr>
                        <a:t> </a:t>
                      </a:r>
                      <a:endParaRPr lang="en-US" sz="1500">
                        <a:latin typeface="+mn-lt"/>
                        <a:ea typeface="Calibri"/>
                        <a:cs typeface="Times New Roman"/>
                      </a:endParaRPr>
                    </a:p>
                  </a:txBody>
                  <a:tcPr marL="68580" marR="68580" marT="0" marB="0"/>
                </a:tc>
                <a:tc>
                  <a:txBody>
                    <a:bodyPr/>
                    <a:lstStyle/>
                    <a:p>
                      <a:pPr algn="ctr">
                        <a:lnSpc>
                          <a:spcPct val="115000"/>
                        </a:lnSpc>
                        <a:spcAft>
                          <a:spcPts val="0"/>
                        </a:spcAft>
                      </a:pPr>
                      <a:r>
                        <a:rPr lang="en-IN" sz="1500">
                          <a:latin typeface="+mn-lt"/>
                        </a:rPr>
                        <a:t>BROADBAND</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a:latin typeface="+mn-lt"/>
                        </a:rPr>
                        <a:t>7</a:t>
                      </a:r>
                      <a:endParaRPr lang="en-US" sz="1500">
                        <a:latin typeface="+mn-lt"/>
                        <a:ea typeface="Calibri"/>
                        <a:cs typeface="Times New Roman"/>
                      </a:endParaRPr>
                    </a:p>
                  </a:txBody>
                  <a:tcPr marL="68580" marR="68580" marT="0" marB="0" anchor="b"/>
                </a:tc>
                <a:tc>
                  <a:txBody>
                    <a:bodyPr/>
                    <a:lstStyle/>
                    <a:p>
                      <a:pPr algn="ctr">
                        <a:lnSpc>
                          <a:spcPct val="115000"/>
                        </a:lnSpc>
                        <a:spcAft>
                          <a:spcPts val="0"/>
                        </a:spcAft>
                      </a:pPr>
                      <a:r>
                        <a:rPr lang="en-IN" sz="1500" dirty="0">
                          <a:latin typeface="+mn-lt"/>
                        </a:rPr>
                        <a:t>4.6</a:t>
                      </a:r>
                      <a:endParaRPr lang="en-US" sz="1500" dirty="0">
                        <a:latin typeface="+mn-lt"/>
                        <a:ea typeface="Calibri"/>
                        <a:cs typeface="Times New Roman"/>
                      </a:endParaRPr>
                    </a:p>
                  </a:txBody>
                  <a:tcPr marL="68580" marR="68580" marT="0" marB="0" anchor="b"/>
                </a:tc>
              </a:tr>
            </a:tbl>
          </a:graphicData>
        </a:graphic>
      </p:graphicFrame>
      <p:sp>
        <p:nvSpPr>
          <p:cNvPr id="9" name="Rectangle 8"/>
          <p:cNvSpPr/>
          <p:nvPr/>
        </p:nvSpPr>
        <p:spPr>
          <a:xfrm>
            <a:off x="142844" y="214290"/>
            <a:ext cx="8215370" cy="369332"/>
          </a:xfrm>
          <a:prstGeom prst="rect">
            <a:avLst/>
          </a:prstGeom>
        </p:spPr>
        <p:txBody>
          <a:bodyPr wrap="square">
            <a:spAutoFit/>
          </a:bodyPr>
          <a:lstStyle/>
          <a:p>
            <a:r>
              <a:rPr lang="en-US" b="1" dirty="0" smtClean="0"/>
              <a:t> The demographic profile of the respondents has been displayed in Table 1:</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1260</TotalTime>
  <Words>2742</Words>
  <Application>Microsoft Office PowerPoint</Application>
  <PresentationFormat>On-screen Show (4:3)</PresentationFormat>
  <Paragraphs>215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 Perception of students towards online classes during pandemic/covid-19 </vt:lpstr>
      <vt:lpstr> ABSTRACT </vt:lpstr>
      <vt:lpstr>INTRODUCTION</vt:lpstr>
      <vt:lpstr>Slide 4</vt:lpstr>
      <vt:lpstr> OBJECTIVE </vt:lpstr>
      <vt:lpstr>LITERATURE REVIEW</vt:lpstr>
      <vt:lpstr>Slide 7</vt:lpstr>
      <vt:lpstr>  METHODOLOGY </vt:lpstr>
      <vt:lpstr>Slide 9</vt:lpstr>
      <vt:lpstr>Tools for Data Collection</vt:lpstr>
      <vt:lpstr> Tools for Data Analysis </vt:lpstr>
      <vt:lpstr> Result </vt:lpstr>
      <vt:lpstr>FACTOR ANALYSIS</vt:lpstr>
      <vt:lpstr>Slide 14</vt:lpstr>
      <vt:lpstr>Slide 15</vt:lpstr>
      <vt:lpstr>Slide 16</vt:lpstr>
      <vt:lpstr>Slide 17</vt:lpstr>
      <vt:lpstr>   CONCLUSION </vt:lpstr>
      <vt:lpstr> LIMITATIONS</vt:lpstr>
      <vt:lpstr> 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32</cp:revision>
  <dcterms:created xsi:type="dcterms:W3CDTF">2021-02-09T06:09:17Z</dcterms:created>
  <dcterms:modified xsi:type="dcterms:W3CDTF">2021-02-11T08:49:30Z</dcterms:modified>
</cp:coreProperties>
</file>