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4"/>
  </p:sldMasterIdLst>
  <p:notesMasterIdLst>
    <p:notesMasterId r:id="rId24"/>
  </p:notesMasterIdLst>
  <p:handoutMasterIdLst>
    <p:handoutMasterId r:id="rId25"/>
  </p:handoutMasterIdLst>
  <p:sldIdLst>
    <p:sldId id="259" r:id="rId5"/>
    <p:sldId id="271" r:id="rId6"/>
    <p:sldId id="260" r:id="rId7"/>
    <p:sldId id="261" r:id="rId8"/>
    <p:sldId id="263" r:id="rId9"/>
    <p:sldId id="264" r:id="rId10"/>
    <p:sldId id="268" r:id="rId11"/>
    <p:sldId id="274" r:id="rId12"/>
    <p:sldId id="275" r:id="rId13"/>
    <p:sldId id="276" r:id="rId14"/>
    <p:sldId id="277" r:id="rId15"/>
    <p:sldId id="278" r:id="rId16"/>
    <p:sldId id="279" r:id="rId17"/>
    <p:sldId id="273" r:id="rId18"/>
    <p:sldId id="267" r:id="rId19"/>
    <p:sldId id="280" r:id="rId20"/>
    <p:sldId id="281"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D87526-5986-4805-9A0C-28DE5A6E36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A9888DD-1824-433D-93E6-107CB483B5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293149-04DB-480C-B99F-2D0FF8BD0396}" type="datetimeFigureOut">
              <a:rPr lang="en-US" smtClean="0"/>
              <a:t>3/21/2024</a:t>
            </a:fld>
            <a:endParaRPr lang="en-US"/>
          </a:p>
        </p:txBody>
      </p:sp>
      <p:sp>
        <p:nvSpPr>
          <p:cNvPr id="4" name="Footer Placeholder 3">
            <a:extLst>
              <a:ext uri="{FF2B5EF4-FFF2-40B4-BE49-F238E27FC236}">
                <a16:creationId xmlns:a16="http://schemas.microsoft.com/office/drawing/2014/main" id="{5625C994-C8B9-41AB-8285-66D0016831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906165D-EDA6-4378-9333-DCA63E4C44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31F872-3A93-40C4-8D47-FB2AF6E4D620}" type="slidenum">
              <a:rPr lang="en-US" smtClean="0"/>
              <a:t>‹#›</a:t>
            </a:fld>
            <a:endParaRPr lang="en-US"/>
          </a:p>
        </p:txBody>
      </p:sp>
    </p:spTree>
    <p:extLst>
      <p:ext uri="{BB962C8B-B14F-4D97-AF65-F5344CB8AC3E}">
        <p14:creationId xmlns:p14="http://schemas.microsoft.com/office/powerpoint/2010/main" val="26486659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6B5E7-5914-46DF-85A8-EF1878587CCC}" type="datetimeFigureOut">
              <a:rPr lang="en-US" smtClean="0"/>
              <a:t>3/21/2024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D1EDB5-B54C-40F7-AED3-6FEDBDE3068F}" type="slidenum">
              <a:rPr lang="en-US" smtClean="0"/>
              <a:t>‹#›</a:t>
            </a:fld>
            <a:endParaRPr lang="en-US"/>
          </a:p>
        </p:txBody>
      </p:sp>
    </p:spTree>
    <p:extLst>
      <p:ext uri="{BB962C8B-B14F-4D97-AF65-F5344CB8AC3E}">
        <p14:creationId xmlns:p14="http://schemas.microsoft.com/office/powerpoint/2010/main" val="2756326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13CC-7875-4F05-B815-54E7DAAA6A80}"/>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ABB25AB9-E299-4AB1-A2B0-EB80E50F95C9}"/>
              </a:ext>
            </a:extLst>
          </p:cNvPr>
          <p:cNvSpPr>
            <a:spLocks noGrp="1"/>
          </p:cNvSpPr>
          <p:nvPr>
            <p:ph idx="1"/>
          </p:nvPr>
        </p:nvSpPr>
        <p:spPr>
          <a:xfrm>
            <a:off x="838198" y="1825625"/>
            <a:ext cx="105156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8F682E1-71F1-43FC-9C45-FBCB64B57EAE}"/>
              </a:ext>
            </a:extLst>
          </p:cNvPr>
          <p:cNvSpPr>
            <a:spLocks noGrp="1"/>
          </p:cNvSpPr>
          <p:nvPr>
            <p:ph type="dt" sz="half" idx="10"/>
          </p:nvPr>
        </p:nvSpPr>
        <p:spPr/>
        <p:txBody>
          <a:bodyPr/>
          <a:lstStyle/>
          <a:p>
            <a:fld id="{A8FC353A-A497-4FE5-BFA6-2FC0A50C3DBA}" type="datetimeFigureOut">
              <a:rPr lang="en-US" noProof="0" smtClean="0"/>
              <a:t>3/21/2024</a:t>
            </a:fld>
            <a:endParaRPr lang="en-US" noProof="0"/>
          </a:p>
        </p:txBody>
      </p:sp>
      <p:sp>
        <p:nvSpPr>
          <p:cNvPr id="5" name="Footer Placeholder 4">
            <a:extLst>
              <a:ext uri="{FF2B5EF4-FFF2-40B4-BE49-F238E27FC236}">
                <a16:creationId xmlns:a16="http://schemas.microsoft.com/office/drawing/2014/main" id="{14FDD2E0-D7DC-4BEF-A3A0-6DB5E16D902A}"/>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D5251739-427E-47C0-B7B5-39F607DBFE4C}"/>
              </a:ext>
            </a:extLst>
          </p:cNvPr>
          <p:cNvSpPr>
            <a:spLocks noGrp="1"/>
          </p:cNvSpPr>
          <p:nvPr>
            <p:ph type="sldNum" sz="quarter" idx="12"/>
          </p:nvPr>
        </p:nvSpPr>
        <p:spPr/>
        <p:txBody>
          <a:bodyPr/>
          <a:lstStyle/>
          <a:p>
            <a:fld id="{C63AC632-CBE0-46E5-90EF-472F97772B7E}" type="slidenum">
              <a:rPr lang="en-US" noProof="0" smtClean="0"/>
              <a:t>‹#›</a:t>
            </a:fld>
            <a:endParaRPr lang="en-US" noProof="0" dirty="0"/>
          </a:p>
        </p:txBody>
      </p:sp>
    </p:spTree>
    <p:extLst>
      <p:ext uri="{BB962C8B-B14F-4D97-AF65-F5344CB8AC3E}">
        <p14:creationId xmlns:p14="http://schemas.microsoft.com/office/powerpoint/2010/main" val="315310146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92E8F-54AB-46D3-88CF-E717BC212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30E8A0-AA93-4D38-81C5-EC63E1EC3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4FE646-8520-427D-ACD3-69976EEBF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F822C-F838-414C-BE88-4C36BDF8A5E0}" type="datetimeFigureOut">
              <a:rPr lang="en-US" smtClean="0"/>
              <a:t>3/21/2024</a:t>
            </a:fld>
            <a:endParaRPr lang="en-US"/>
          </a:p>
        </p:txBody>
      </p:sp>
      <p:sp>
        <p:nvSpPr>
          <p:cNvPr id="5" name="Footer Placeholder 4">
            <a:extLst>
              <a:ext uri="{FF2B5EF4-FFF2-40B4-BE49-F238E27FC236}">
                <a16:creationId xmlns:a16="http://schemas.microsoft.com/office/drawing/2014/main" id="{2705FDAB-3FCC-421B-B8DF-073DEE2E26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8FBED1-D092-4841-B651-580D34D55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5DBF2-A8CF-448E-B167-C826703D0B69}" type="slidenum">
              <a:rPr lang="en-US" smtClean="0"/>
              <a:t>‹#›</a:t>
            </a:fld>
            <a:endParaRPr lang="en-US" dirty="0"/>
          </a:p>
        </p:txBody>
      </p:sp>
    </p:spTree>
    <p:extLst>
      <p:ext uri="{BB962C8B-B14F-4D97-AF65-F5344CB8AC3E}">
        <p14:creationId xmlns:p14="http://schemas.microsoft.com/office/powerpoint/2010/main" val="3983112195"/>
      </p:ext>
    </p:extLst>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ow does Amazon use sentiment analysis?">
            <a:extLst>
              <a:ext uri="{FF2B5EF4-FFF2-40B4-BE49-F238E27FC236}">
                <a16:creationId xmlns:a16="http://schemas.microsoft.com/office/drawing/2014/main" id="{71DF62A9-0559-4B3F-AAA8-EBA63B34A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146" y="0"/>
            <a:ext cx="6718854" cy="68579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21FD3D6-E12D-4B2C-8DA2-588B10491C9A}"/>
              </a:ext>
            </a:extLst>
          </p:cNvPr>
          <p:cNvSpPr txBox="1"/>
          <p:nvPr/>
        </p:nvSpPr>
        <p:spPr>
          <a:xfrm>
            <a:off x="162232" y="1882638"/>
            <a:ext cx="5250654" cy="707886"/>
          </a:xfrm>
          <a:prstGeom prst="rect">
            <a:avLst/>
          </a:prstGeom>
          <a:noFill/>
        </p:spPr>
        <p:txBody>
          <a:bodyPr wrap="square" rtlCol="0">
            <a:spAutoFit/>
          </a:bodyPr>
          <a:lstStyle/>
          <a:p>
            <a:pPr algn="ctr"/>
            <a:r>
              <a:rPr lang="en-US" sz="2000" b="1" dirty="0"/>
              <a:t>Department of Mathematics</a:t>
            </a:r>
          </a:p>
          <a:p>
            <a:pPr algn="ctr"/>
            <a:r>
              <a:rPr lang="en-US" sz="2000" b="1" dirty="0"/>
              <a:t>Sharda School of Basic Sciences and Research</a:t>
            </a:r>
            <a:endParaRPr lang="en-IN" sz="2000" b="1" dirty="0"/>
          </a:p>
        </p:txBody>
      </p:sp>
      <p:sp>
        <p:nvSpPr>
          <p:cNvPr id="11" name="TextBox 10">
            <a:extLst>
              <a:ext uri="{FF2B5EF4-FFF2-40B4-BE49-F238E27FC236}">
                <a16:creationId xmlns:a16="http://schemas.microsoft.com/office/drawing/2014/main" id="{EABE565A-01AE-4CAC-ADBC-A2D11B3E8734}"/>
              </a:ext>
            </a:extLst>
          </p:cNvPr>
          <p:cNvSpPr txBox="1"/>
          <p:nvPr/>
        </p:nvSpPr>
        <p:spPr>
          <a:xfrm>
            <a:off x="101973" y="3068611"/>
            <a:ext cx="5250654" cy="954107"/>
          </a:xfrm>
          <a:prstGeom prst="rect">
            <a:avLst/>
          </a:prstGeom>
          <a:noFill/>
        </p:spPr>
        <p:txBody>
          <a:bodyPr wrap="square">
            <a:spAutoFit/>
          </a:bodyPr>
          <a:lstStyle/>
          <a:p>
            <a:pPr algn="ctr"/>
            <a:r>
              <a:rPr lang="en-US" sz="2800" b="1" dirty="0">
                <a:solidFill>
                  <a:srgbClr val="FF0000"/>
                </a:solidFill>
                <a:latin typeface="Bahnschrift SemiBold SemiConden" panose="020B0502040204020203" pitchFamily="34" charset="0"/>
              </a:rPr>
              <a:t>Sentiment Analysis of Reviews on Amazon Alexa</a:t>
            </a:r>
            <a:endParaRPr lang="en-IN" sz="2800" b="1" dirty="0">
              <a:solidFill>
                <a:srgbClr val="FF0000"/>
              </a:solidFill>
              <a:latin typeface="Bahnschrift SemiBold SemiConden" panose="020B0502040204020203" pitchFamily="34" charset="0"/>
            </a:endParaRPr>
          </a:p>
        </p:txBody>
      </p:sp>
      <p:sp>
        <p:nvSpPr>
          <p:cNvPr id="12" name="Subtitle 2">
            <a:extLst>
              <a:ext uri="{FF2B5EF4-FFF2-40B4-BE49-F238E27FC236}">
                <a16:creationId xmlns:a16="http://schemas.microsoft.com/office/drawing/2014/main" id="{D7AE4AC1-A19B-4900-A9B5-31D30036E207}"/>
              </a:ext>
            </a:extLst>
          </p:cNvPr>
          <p:cNvSpPr txBox="1">
            <a:spLocks/>
          </p:cNvSpPr>
          <p:nvPr/>
        </p:nvSpPr>
        <p:spPr>
          <a:xfrm>
            <a:off x="222493" y="4994047"/>
            <a:ext cx="3130826" cy="1601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rgbClr val="FF0000"/>
                </a:solidFill>
              </a:rPr>
              <a:t>Submitted By:</a:t>
            </a:r>
          </a:p>
          <a:p>
            <a:pPr marL="0" indent="0">
              <a:buNone/>
            </a:pPr>
            <a:r>
              <a:rPr lang="en-US" sz="1400" dirty="0"/>
              <a:t>Manvi Sharma</a:t>
            </a:r>
          </a:p>
          <a:p>
            <a:pPr marL="0" indent="0">
              <a:buNone/>
            </a:pPr>
            <a:r>
              <a:rPr lang="en-US" sz="1400" dirty="0"/>
              <a:t>System ID: 2022307757</a:t>
            </a:r>
          </a:p>
          <a:p>
            <a:pPr marL="0" indent="0">
              <a:buNone/>
            </a:pPr>
            <a:r>
              <a:rPr lang="en-US" sz="1400" dirty="0"/>
              <a:t>Roll No.: 2207160006</a:t>
            </a:r>
          </a:p>
          <a:p>
            <a:pPr marL="0" indent="0">
              <a:buNone/>
            </a:pPr>
            <a:r>
              <a:rPr lang="en-US" sz="1400" dirty="0"/>
              <a:t>M.Sc.(Data Science &amp; Analytics)</a:t>
            </a:r>
          </a:p>
        </p:txBody>
      </p:sp>
      <p:pic>
        <p:nvPicPr>
          <p:cNvPr id="10246" name="Picture 6" descr="Alexa at five: Looking back, looking forward - Amazon Science">
            <a:extLst>
              <a:ext uri="{FF2B5EF4-FFF2-40B4-BE49-F238E27FC236}">
                <a16:creationId xmlns:a16="http://schemas.microsoft.com/office/drawing/2014/main" id="{331A57F0-5517-4BC9-A7B4-05C436161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3145" y="4914847"/>
            <a:ext cx="3254240" cy="183051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GitHub - Rutu07/NLP-Sentiment-Analysis-of-Amazon-Reviews: All projects  related to NLP. Basics starting with Amazon Echo Sentiment Analysis using  supervised text classification model">
            <a:extLst>
              <a:ext uri="{FF2B5EF4-FFF2-40B4-BE49-F238E27FC236}">
                <a16:creationId xmlns:a16="http://schemas.microsoft.com/office/drawing/2014/main" id="{B4D0AF77-2A66-4080-B9F9-2AFEF337F8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32" t="9453" r="5632" b="9503"/>
          <a:stretch/>
        </p:blipFill>
        <p:spPr bwMode="auto">
          <a:xfrm>
            <a:off x="8727385" y="-1"/>
            <a:ext cx="3464615" cy="2153283"/>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Amazon Review Data Analysis with Sentiment Mining">
            <a:extLst>
              <a:ext uri="{FF2B5EF4-FFF2-40B4-BE49-F238E27FC236}">
                <a16:creationId xmlns:a16="http://schemas.microsoft.com/office/drawing/2014/main" id="{58A46118-5622-41F9-9722-0079C53395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159" t="1760" r="11751" b="14276"/>
          <a:stretch/>
        </p:blipFill>
        <p:spPr bwMode="auto">
          <a:xfrm>
            <a:off x="5473145" y="1788"/>
            <a:ext cx="3254239" cy="21514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EB36DB8-1128-431C-82B9-725EBF0F57C3}"/>
              </a:ext>
            </a:extLst>
          </p:cNvPr>
          <p:cNvPicPr>
            <a:picLocks noChangeAspect="1"/>
          </p:cNvPicPr>
          <p:nvPr/>
        </p:nvPicPr>
        <p:blipFill>
          <a:blip r:embed="rId6"/>
          <a:stretch>
            <a:fillRect/>
          </a:stretch>
        </p:blipFill>
        <p:spPr>
          <a:xfrm>
            <a:off x="6198873" y="2236581"/>
            <a:ext cx="1605733" cy="493367"/>
          </a:xfrm>
          <a:prstGeom prst="rect">
            <a:avLst/>
          </a:prstGeom>
        </p:spPr>
      </p:pic>
      <p:pic>
        <p:nvPicPr>
          <p:cNvPr id="6" name="Picture 5">
            <a:extLst>
              <a:ext uri="{FF2B5EF4-FFF2-40B4-BE49-F238E27FC236}">
                <a16:creationId xmlns:a16="http://schemas.microsoft.com/office/drawing/2014/main" id="{066CB0B6-F8E7-4BA1-B2E8-2D0A5488BEA8}"/>
              </a:ext>
            </a:extLst>
          </p:cNvPr>
          <p:cNvPicPr>
            <a:picLocks noChangeAspect="1"/>
          </p:cNvPicPr>
          <p:nvPr/>
        </p:nvPicPr>
        <p:blipFill>
          <a:blip r:embed="rId7"/>
          <a:stretch>
            <a:fillRect/>
          </a:stretch>
        </p:blipFill>
        <p:spPr>
          <a:xfrm>
            <a:off x="8727385" y="2236581"/>
            <a:ext cx="3464615" cy="4425478"/>
          </a:xfrm>
          <a:prstGeom prst="rect">
            <a:avLst/>
          </a:prstGeom>
        </p:spPr>
      </p:pic>
      <p:pic>
        <p:nvPicPr>
          <p:cNvPr id="16" name="Picture 15" descr="A complete web enabled Education Administration Software">
            <a:extLst>
              <a:ext uri="{FF2B5EF4-FFF2-40B4-BE49-F238E27FC236}">
                <a16:creationId xmlns:a16="http://schemas.microsoft.com/office/drawing/2014/main" id="{456E8A62-1EDA-49E7-8CBC-2787CFB8464B}"/>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1132425" y="376517"/>
            <a:ext cx="3310268" cy="1267077"/>
          </a:xfrm>
          <a:prstGeom prst="rect">
            <a:avLst/>
          </a:prstGeom>
          <a:noFill/>
          <a:ln>
            <a:noFill/>
          </a:ln>
        </p:spPr>
      </p:pic>
    </p:spTree>
    <p:extLst>
      <p:ext uri="{BB962C8B-B14F-4D97-AF65-F5344CB8AC3E}">
        <p14:creationId xmlns:p14="http://schemas.microsoft.com/office/powerpoint/2010/main" val="351451061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C358E6-AA31-459D-9011-8DD68515407B}"/>
              </a:ext>
            </a:extLst>
          </p:cNvPr>
          <p:cNvSpPr txBox="1"/>
          <p:nvPr/>
        </p:nvSpPr>
        <p:spPr>
          <a:xfrm>
            <a:off x="887895" y="559978"/>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Variation Column:</a:t>
            </a:r>
          </a:p>
        </p:txBody>
      </p:sp>
      <p:pic>
        <p:nvPicPr>
          <p:cNvPr id="5122" name="Picture 2">
            <a:extLst>
              <a:ext uri="{FF2B5EF4-FFF2-40B4-BE49-F238E27FC236}">
                <a16:creationId xmlns:a16="http://schemas.microsoft.com/office/drawing/2014/main" id="{A098F3D7-7FFF-49C3-9BED-8ECB96977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95" y="1138822"/>
            <a:ext cx="8362122" cy="51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379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D2FD33-8E95-4C5B-9D08-D1BFC4B0EBC9}"/>
              </a:ext>
            </a:extLst>
          </p:cNvPr>
          <p:cNvSpPr txBox="1"/>
          <p:nvPr/>
        </p:nvSpPr>
        <p:spPr>
          <a:xfrm>
            <a:off x="874646" y="465123"/>
            <a:ext cx="353833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Length Column:</a:t>
            </a:r>
          </a:p>
        </p:txBody>
      </p:sp>
      <p:pic>
        <p:nvPicPr>
          <p:cNvPr id="6146" name="Picture 2">
            <a:extLst>
              <a:ext uri="{FF2B5EF4-FFF2-40B4-BE49-F238E27FC236}">
                <a16:creationId xmlns:a16="http://schemas.microsoft.com/office/drawing/2014/main" id="{41C1DA73-8EBD-41A6-8755-B038977AC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46" y="940040"/>
            <a:ext cx="6493564" cy="5151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27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00B437-E0BA-49D1-9792-01C052A5C46E}"/>
              </a:ext>
            </a:extLst>
          </p:cNvPr>
          <p:cNvSpPr txBox="1"/>
          <p:nvPr/>
        </p:nvSpPr>
        <p:spPr>
          <a:xfrm>
            <a:off x="887895" y="676725"/>
            <a:ext cx="359134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Length when feedback=0</a:t>
            </a:r>
          </a:p>
        </p:txBody>
      </p:sp>
      <p:sp>
        <p:nvSpPr>
          <p:cNvPr id="7" name="TextBox 6">
            <a:extLst>
              <a:ext uri="{FF2B5EF4-FFF2-40B4-BE49-F238E27FC236}">
                <a16:creationId xmlns:a16="http://schemas.microsoft.com/office/drawing/2014/main" id="{C83664C3-EED7-4266-B609-0E026984038E}"/>
              </a:ext>
            </a:extLst>
          </p:cNvPr>
          <p:cNvSpPr txBox="1"/>
          <p:nvPr/>
        </p:nvSpPr>
        <p:spPr>
          <a:xfrm>
            <a:off x="6294784" y="676725"/>
            <a:ext cx="3962399"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Length when feedback=1</a:t>
            </a:r>
          </a:p>
        </p:txBody>
      </p:sp>
      <p:pic>
        <p:nvPicPr>
          <p:cNvPr id="7170" name="Picture 2">
            <a:extLst>
              <a:ext uri="{FF2B5EF4-FFF2-40B4-BE49-F238E27FC236}">
                <a16:creationId xmlns:a16="http://schemas.microsoft.com/office/drawing/2014/main" id="{8CBCFA3B-8007-4F18-A8E5-F606ACF72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94" y="1271584"/>
            <a:ext cx="4134677" cy="43148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DFD3038D-2533-479B-84CC-5B7D02412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783" y="1271585"/>
            <a:ext cx="4134677"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33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90E9D01F-9E02-4D08-B7DB-772681ABA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52" y="1307410"/>
            <a:ext cx="8283012" cy="44440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E30B1CD-AB87-4113-BE9D-D947805D34D6}"/>
              </a:ext>
            </a:extLst>
          </p:cNvPr>
          <p:cNvSpPr txBox="1"/>
          <p:nvPr/>
        </p:nvSpPr>
        <p:spPr>
          <a:xfrm>
            <a:off x="622852" y="708991"/>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WordCloud of verified_reviews: </a:t>
            </a:r>
          </a:p>
        </p:txBody>
      </p:sp>
    </p:spTree>
    <p:extLst>
      <p:ext uri="{BB962C8B-B14F-4D97-AF65-F5344CB8AC3E}">
        <p14:creationId xmlns:p14="http://schemas.microsoft.com/office/powerpoint/2010/main" val="2420696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78D356-992E-4698-8297-7A3B8B233A84}"/>
              </a:ext>
            </a:extLst>
          </p:cNvPr>
          <p:cNvSpPr txBox="1"/>
          <p:nvPr/>
        </p:nvSpPr>
        <p:spPr>
          <a:xfrm>
            <a:off x="331304" y="1312469"/>
            <a:ext cx="10045148" cy="4432239"/>
          </a:xfrm>
          <a:prstGeom prst="rect">
            <a:avLst/>
          </a:prstGeom>
          <a:noFill/>
        </p:spPr>
        <p:txBody>
          <a:bodyPr wrap="square">
            <a:spAutoFit/>
          </a:bodyPr>
          <a:lstStyle/>
          <a:p>
            <a:pPr marL="342900" indent="-342900" algn="just">
              <a:lnSpc>
                <a:spcPct val="107000"/>
              </a:lnSpc>
              <a:spcAft>
                <a:spcPts val="800"/>
              </a:spcAft>
              <a:buFont typeface="Arial" panose="020B0604020202020204" pitchFamily="34" charset="0"/>
              <a:buChar char="•"/>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Text Preprocessing: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Employed NLTK for text pre-processing, including stopwords removal, stemming, and transforming the reviews into a corpus.</a:t>
            </a:r>
          </a:p>
          <a:p>
            <a:pPr marL="342900" indent="-342900" algn="just">
              <a:lnSpc>
                <a:spcPct val="107000"/>
              </a:lnSpc>
              <a:spcAft>
                <a:spcPts val="800"/>
              </a:spcAft>
              <a:buFont typeface="Arial" panose="020B0604020202020204" pitchFamily="34" charset="0"/>
              <a:buChar char="•"/>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Feature Engineering: </a:t>
            </a:r>
            <a:r>
              <a:rPr lang="en-IN" sz="2000" dirty="0">
                <a:latin typeface="Times New Roman" panose="02020603050405020304" pitchFamily="18" charset="0"/>
                <a:ea typeface="Calibri" panose="020F0502020204030204" pitchFamily="34" charset="0"/>
                <a:cs typeface="Times New Roman" panose="02020603050405020304" pitchFamily="18" charset="0"/>
              </a:rPr>
              <a:t>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ransformed the text data into numerical format using CountVectorizer and created additional features like review length.</a:t>
            </a:r>
          </a:p>
          <a:p>
            <a:pPr marL="342900" indent="-342900" algn="just">
              <a:lnSpc>
                <a:spcPct val="107000"/>
              </a:lnSpc>
              <a:spcAft>
                <a:spcPts val="800"/>
              </a:spcAft>
              <a:buFont typeface="Arial" panose="020B0604020202020204" pitchFamily="34" charset="0"/>
              <a:buChar char="•"/>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Modeling: </a:t>
            </a:r>
            <a:r>
              <a:rPr lang="en-IN" sz="2000" dirty="0">
                <a:latin typeface="Times New Roman" panose="02020603050405020304" pitchFamily="18" charset="0"/>
                <a:ea typeface="Calibri" panose="020F0502020204030204" pitchFamily="34" charset="0"/>
                <a:cs typeface="Times New Roman" panose="02020603050405020304" pitchFamily="18" charset="0"/>
              </a:rPr>
              <a:t>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rained and evaluated three models - RandomForestClassifier, XGBClassifier, and DecisionTreeClassifier. For the RandomForestClassifier, you also performed hyperparameter tuning using GridSearchCV.</a:t>
            </a:r>
          </a:p>
          <a:p>
            <a:pPr marL="342900" indent="-342900" algn="just">
              <a:lnSpc>
                <a:spcPct val="107000"/>
              </a:lnSpc>
              <a:spcAft>
                <a:spcPts val="800"/>
              </a:spcAft>
              <a:buFont typeface="Arial" panose="020B0604020202020204" pitchFamily="34" charset="0"/>
              <a:buChar char="•"/>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Evaluation: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Each model's performance was assessed using accuracy and confusion matrices. </a:t>
            </a:r>
          </a:p>
          <a:p>
            <a:pPr marL="342900" indent="-342900" algn="just">
              <a:lnSpc>
                <a:spcPct val="107000"/>
              </a:lnSpc>
              <a:spcAft>
                <a:spcPts val="800"/>
              </a:spcAft>
              <a:buFont typeface="Arial" panose="020B0604020202020204" pitchFamily="34" charset="0"/>
              <a:buChar char="•"/>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Develop Application: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Develop</a:t>
            </a:r>
            <a:r>
              <a:rPr lang="en-US" sz="2000" dirty="0">
                <a:latin typeface="Times New Roman" panose="02020603050405020304" pitchFamily="18" charset="0"/>
                <a:cs typeface="Times New Roman" panose="02020603050405020304" pitchFamily="18" charset="0"/>
              </a:rPr>
              <a:t> a practical application using Flask framework in Python for real-time text sentiment prediction.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2681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AF67-2467-44F7-BC31-0323BB5B2DB4}"/>
              </a:ext>
            </a:extLst>
          </p:cNvPr>
          <p:cNvSpPr>
            <a:spLocks noGrp="1"/>
          </p:cNvSpPr>
          <p:nvPr>
            <p:ph type="title"/>
          </p:nvPr>
        </p:nvSpPr>
        <p:spPr>
          <a:xfrm>
            <a:off x="838200" y="287768"/>
            <a:ext cx="10515600" cy="795130"/>
          </a:xfrm>
        </p:spPr>
        <p:txBody>
          <a:bodyPr/>
          <a:lstStyle/>
          <a:p>
            <a:r>
              <a:rPr lang="en-US" sz="3600" b="1" u="sng" dirty="0">
                <a:solidFill>
                  <a:srgbClr val="002060"/>
                </a:solidFill>
                <a:latin typeface="Gill Sans MT" panose="020B0502020104020203" pitchFamily="34" charset="0"/>
              </a:rPr>
              <a:t>Result</a:t>
            </a:r>
            <a:endParaRPr lang="en-IN" b="1" u="sng" dirty="0">
              <a:solidFill>
                <a:srgbClr val="002060"/>
              </a:solidFill>
              <a:latin typeface="Gill Sans MT" panose="020B0502020104020203" pitchFamily="34" charset="0"/>
            </a:endParaRPr>
          </a:p>
        </p:txBody>
      </p:sp>
      <p:sp>
        <p:nvSpPr>
          <p:cNvPr id="5" name="TextBox 4">
            <a:extLst>
              <a:ext uri="{FF2B5EF4-FFF2-40B4-BE49-F238E27FC236}">
                <a16:creationId xmlns:a16="http://schemas.microsoft.com/office/drawing/2014/main" id="{734A2968-555C-4A39-A98C-0258F5CE972A}"/>
              </a:ext>
            </a:extLst>
          </p:cNvPr>
          <p:cNvSpPr txBox="1"/>
          <p:nvPr/>
        </p:nvSpPr>
        <p:spPr>
          <a:xfrm>
            <a:off x="838200" y="1166842"/>
            <a:ext cx="9104244" cy="4647426"/>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The accuracy of models</a:t>
            </a:r>
          </a:p>
          <a:p>
            <a:pPr algn="just"/>
            <a:r>
              <a:rPr lang="en-US" sz="2000" dirty="0">
                <a:latin typeface="Times New Roman" panose="02020603050405020304" pitchFamily="18" charset="0"/>
                <a:cs typeface="Times New Roman" panose="02020603050405020304" pitchFamily="18" charset="0"/>
              </a:rPr>
              <a:t>Decision Tree: </a:t>
            </a:r>
          </a:p>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endParaRPr lang="en-US" sz="1800" dirty="0">
              <a:latin typeface="Garamond" panose="02020404030301010803" pitchFamily="18" charset="0"/>
            </a:endParaRPr>
          </a:p>
          <a:p>
            <a:pPr algn="just"/>
            <a:r>
              <a:rPr lang="en-US" sz="2000" dirty="0">
                <a:latin typeface="Times New Roman" panose="02020603050405020304" pitchFamily="18" charset="0"/>
                <a:cs typeface="Times New Roman" panose="02020603050405020304" pitchFamily="18" charset="0"/>
              </a:rPr>
              <a:t>Random Forest:</a:t>
            </a:r>
          </a:p>
          <a:p>
            <a:pPr algn="just"/>
            <a:endParaRPr lang="en-US" sz="1800" dirty="0">
              <a:latin typeface="Garamond" panose="02020404030301010803" pitchFamily="18" charset="0"/>
            </a:endParaRPr>
          </a:p>
          <a:p>
            <a:pPr algn="just"/>
            <a:endParaRPr lang="en-US" sz="1800" dirty="0">
              <a:latin typeface="Garamond" panose="02020404030301010803" pitchFamily="18" charset="0"/>
            </a:endParaRPr>
          </a:p>
          <a:p>
            <a:pPr algn="just"/>
            <a:endParaRPr lang="en-US" dirty="0">
              <a:latin typeface="Garamond" panose="02020404030301010803" pitchFamily="18" charset="0"/>
            </a:endParaRPr>
          </a:p>
          <a:p>
            <a:pPr algn="just"/>
            <a:r>
              <a:rPr lang="en-US" sz="2000" dirty="0">
                <a:latin typeface="Times New Roman" panose="02020603050405020304" pitchFamily="18" charset="0"/>
                <a:cs typeface="Times New Roman" panose="02020603050405020304" pitchFamily="18" charset="0"/>
              </a:rPr>
              <a:t>XGBoost:</a:t>
            </a:r>
          </a:p>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r>
              <a:rPr lang="en-US" sz="1800" dirty="0">
                <a:latin typeface="Garamond" panose="02020404030301010803" pitchFamily="18" charset="0"/>
              </a:rPr>
              <a:t> </a:t>
            </a:r>
          </a:p>
        </p:txBody>
      </p:sp>
      <p:pic>
        <p:nvPicPr>
          <p:cNvPr id="7" name="Picture 6">
            <a:extLst>
              <a:ext uri="{FF2B5EF4-FFF2-40B4-BE49-F238E27FC236}">
                <a16:creationId xmlns:a16="http://schemas.microsoft.com/office/drawing/2014/main" id="{81D22F0C-C426-4DCD-814B-70C62C3D2DE0}"/>
              </a:ext>
            </a:extLst>
          </p:cNvPr>
          <p:cNvPicPr>
            <a:picLocks noChangeAspect="1"/>
          </p:cNvPicPr>
          <p:nvPr/>
        </p:nvPicPr>
        <p:blipFill>
          <a:blip r:embed="rId2"/>
          <a:stretch>
            <a:fillRect/>
          </a:stretch>
        </p:blipFill>
        <p:spPr>
          <a:xfrm>
            <a:off x="982289" y="4137393"/>
            <a:ext cx="4408033" cy="602206"/>
          </a:xfrm>
          <a:prstGeom prst="rect">
            <a:avLst/>
          </a:prstGeom>
        </p:spPr>
      </p:pic>
      <p:pic>
        <p:nvPicPr>
          <p:cNvPr id="9" name="Picture 8">
            <a:extLst>
              <a:ext uri="{FF2B5EF4-FFF2-40B4-BE49-F238E27FC236}">
                <a16:creationId xmlns:a16="http://schemas.microsoft.com/office/drawing/2014/main" id="{2E92CDFD-9B8E-4993-B77A-53D4D1E5699B}"/>
              </a:ext>
            </a:extLst>
          </p:cNvPr>
          <p:cNvPicPr>
            <a:picLocks noChangeAspect="1"/>
          </p:cNvPicPr>
          <p:nvPr/>
        </p:nvPicPr>
        <p:blipFill>
          <a:blip r:embed="rId3"/>
          <a:stretch>
            <a:fillRect/>
          </a:stretch>
        </p:blipFill>
        <p:spPr>
          <a:xfrm>
            <a:off x="957465" y="3040390"/>
            <a:ext cx="4330149" cy="624541"/>
          </a:xfrm>
          <a:prstGeom prst="rect">
            <a:avLst/>
          </a:prstGeom>
        </p:spPr>
      </p:pic>
      <p:pic>
        <p:nvPicPr>
          <p:cNvPr id="11" name="Picture 10">
            <a:extLst>
              <a:ext uri="{FF2B5EF4-FFF2-40B4-BE49-F238E27FC236}">
                <a16:creationId xmlns:a16="http://schemas.microsoft.com/office/drawing/2014/main" id="{E15303AD-DCC0-4E05-B713-D74931CC2E3F}"/>
              </a:ext>
            </a:extLst>
          </p:cNvPr>
          <p:cNvPicPr>
            <a:picLocks noChangeAspect="1"/>
          </p:cNvPicPr>
          <p:nvPr/>
        </p:nvPicPr>
        <p:blipFill>
          <a:blip r:embed="rId4"/>
          <a:stretch>
            <a:fillRect/>
          </a:stretch>
        </p:blipFill>
        <p:spPr>
          <a:xfrm>
            <a:off x="957465" y="1857282"/>
            <a:ext cx="4330149" cy="602206"/>
          </a:xfrm>
          <a:prstGeom prst="rect">
            <a:avLst/>
          </a:prstGeom>
        </p:spPr>
      </p:pic>
    </p:spTree>
    <p:extLst>
      <p:ext uri="{BB962C8B-B14F-4D97-AF65-F5344CB8AC3E}">
        <p14:creationId xmlns:p14="http://schemas.microsoft.com/office/powerpoint/2010/main" val="1625127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8FC12C-B2FA-41CD-89AE-AD11298340B7}"/>
              </a:ext>
            </a:extLst>
          </p:cNvPr>
          <p:cNvSpPr txBox="1"/>
          <p:nvPr/>
        </p:nvSpPr>
        <p:spPr>
          <a:xfrm>
            <a:off x="612291" y="129835"/>
            <a:ext cx="10495721" cy="6247864"/>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The Output of Confusion Matrix:</a:t>
            </a:r>
          </a:p>
          <a:p>
            <a:pPr algn="just"/>
            <a:r>
              <a:rPr lang="en-US" sz="2000" dirty="0">
                <a:latin typeface="Times New Roman" panose="02020603050405020304" pitchFamily="18" charset="0"/>
                <a:cs typeface="Times New Roman" panose="02020603050405020304" pitchFamily="18" charset="0"/>
              </a:rPr>
              <a:t>Decision Tree:</a:t>
            </a:r>
            <a:r>
              <a:rPr lang="en-US" dirty="0">
                <a:latin typeface="Garamond" panose="02020404030301010803" pitchFamily="18" charset="0"/>
              </a:rPr>
              <a:t>					</a:t>
            </a:r>
            <a:r>
              <a:rPr lang="en-US" sz="2000" dirty="0">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endParaRPr lang="en-US" sz="1800" dirty="0">
              <a:latin typeface="Garamond" panose="02020404030301010803" pitchFamily="18" charset="0"/>
            </a:endParaRPr>
          </a:p>
          <a:p>
            <a:pPr algn="just"/>
            <a:endParaRPr lang="en-US" dirty="0">
              <a:latin typeface="Garamond" panose="02020404030301010803" pitchFamily="18" charset="0"/>
            </a:endParaRPr>
          </a:p>
          <a:p>
            <a:pPr algn="just"/>
            <a:endParaRPr lang="en-US" sz="1800" dirty="0">
              <a:latin typeface="Garamond" panose="02020404030301010803" pitchFamily="18" charset="0"/>
            </a:endParaRPr>
          </a:p>
          <a:p>
            <a:pPr algn="just"/>
            <a:endParaRPr lang="en-US" dirty="0">
              <a:latin typeface="Garamond" panose="02020404030301010803" pitchFamily="18" charset="0"/>
            </a:endParaRPr>
          </a:p>
          <a:p>
            <a:pPr algn="just"/>
            <a:r>
              <a:rPr lang="en-US" sz="2000" dirty="0">
                <a:latin typeface="Times New Roman" panose="02020603050405020304" pitchFamily="18" charset="0"/>
                <a:cs typeface="Times New Roman" panose="02020603050405020304" pitchFamily="18" charset="0"/>
              </a:rPr>
              <a:t>Random Forest:</a:t>
            </a:r>
          </a:p>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endParaRPr lang="en-US" sz="1800" dirty="0">
              <a:latin typeface="Garamond" panose="02020404030301010803" pitchFamily="18" charset="0"/>
            </a:endParaRPr>
          </a:p>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endParaRPr lang="en-US" dirty="0">
              <a:latin typeface="Garamond" panose="02020404030301010803" pitchFamily="18" charset="0"/>
            </a:endParaRPr>
          </a:p>
        </p:txBody>
      </p:sp>
      <p:pic>
        <p:nvPicPr>
          <p:cNvPr id="9218" name="Picture 2">
            <a:extLst>
              <a:ext uri="{FF2B5EF4-FFF2-40B4-BE49-F238E27FC236}">
                <a16:creationId xmlns:a16="http://schemas.microsoft.com/office/drawing/2014/main" id="{7DF0B248-797A-4130-9FBA-12C286E6F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814" y="894520"/>
            <a:ext cx="3843131" cy="243902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D69DE88-935F-4422-8544-BB4D4E5D5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566" y="894520"/>
            <a:ext cx="4222164" cy="2439027"/>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36FB10B8-C1EF-4833-867A-6C573C645E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14" y="3928709"/>
            <a:ext cx="3975654" cy="2585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17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5D6F8D-81E7-4497-8345-C6F493FB090E}"/>
              </a:ext>
            </a:extLst>
          </p:cNvPr>
          <p:cNvSpPr txBox="1"/>
          <p:nvPr/>
        </p:nvSpPr>
        <p:spPr>
          <a:xfrm>
            <a:off x="458709" y="135331"/>
            <a:ext cx="6096000" cy="70788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Application’s Output:</a:t>
            </a:r>
            <a:endParaRPr lang="en-IN"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Single Prediction:</a:t>
            </a:r>
          </a:p>
        </p:txBody>
      </p:sp>
      <p:pic>
        <p:nvPicPr>
          <p:cNvPr id="7" name="Picture 6">
            <a:extLst>
              <a:ext uri="{FF2B5EF4-FFF2-40B4-BE49-F238E27FC236}">
                <a16:creationId xmlns:a16="http://schemas.microsoft.com/office/drawing/2014/main" id="{46F3BD67-DDCD-420E-BCCC-2DBA68B0FFCC}"/>
              </a:ext>
            </a:extLst>
          </p:cNvPr>
          <p:cNvPicPr>
            <a:picLocks noChangeAspect="1"/>
          </p:cNvPicPr>
          <p:nvPr/>
        </p:nvPicPr>
        <p:blipFill>
          <a:blip r:embed="rId2"/>
          <a:stretch>
            <a:fillRect/>
          </a:stretch>
        </p:blipFill>
        <p:spPr>
          <a:xfrm>
            <a:off x="361022" y="781662"/>
            <a:ext cx="4164593" cy="2533325"/>
          </a:xfrm>
          <a:prstGeom prst="rect">
            <a:avLst/>
          </a:prstGeom>
        </p:spPr>
      </p:pic>
      <p:pic>
        <p:nvPicPr>
          <p:cNvPr id="9" name="Picture 8">
            <a:extLst>
              <a:ext uri="{FF2B5EF4-FFF2-40B4-BE49-F238E27FC236}">
                <a16:creationId xmlns:a16="http://schemas.microsoft.com/office/drawing/2014/main" id="{E9C58F41-3B6E-486F-9DAF-1AEF8778E420}"/>
              </a:ext>
            </a:extLst>
          </p:cNvPr>
          <p:cNvPicPr>
            <a:picLocks noChangeAspect="1"/>
          </p:cNvPicPr>
          <p:nvPr/>
        </p:nvPicPr>
        <p:blipFill>
          <a:blip r:embed="rId3"/>
          <a:stretch>
            <a:fillRect/>
          </a:stretch>
        </p:blipFill>
        <p:spPr>
          <a:xfrm>
            <a:off x="5146765" y="781662"/>
            <a:ext cx="4469393" cy="2533325"/>
          </a:xfrm>
          <a:prstGeom prst="rect">
            <a:avLst/>
          </a:prstGeom>
        </p:spPr>
      </p:pic>
      <p:sp>
        <p:nvSpPr>
          <p:cNvPr id="11" name="TextBox 10">
            <a:extLst>
              <a:ext uri="{FF2B5EF4-FFF2-40B4-BE49-F238E27FC236}">
                <a16:creationId xmlns:a16="http://schemas.microsoft.com/office/drawing/2014/main" id="{0E573F14-2F7D-4E4E-B97C-4AC2DD757453}"/>
              </a:ext>
            </a:extLst>
          </p:cNvPr>
          <p:cNvSpPr txBox="1"/>
          <p:nvPr/>
        </p:nvSpPr>
        <p:spPr>
          <a:xfrm>
            <a:off x="352495" y="3520683"/>
            <a:ext cx="6096000"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Bulk Prediction:</a:t>
            </a:r>
          </a:p>
        </p:txBody>
      </p:sp>
      <p:pic>
        <p:nvPicPr>
          <p:cNvPr id="15" name="Picture 14">
            <a:extLst>
              <a:ext uri="{FF2B5EF4-FFF2-40B4-BE49-F238E27FC236}">
                <a16:creationId xmlns:a16="http://schemas.microsoft.com/office/drawing/2014/main" id="{90F1A07F-B85C-4961-AE77-6C18BDD49A43}"/>
              </a:ext>
            </a:extLst>
          </p:cNvPr>
          <p:cNvPicPr>
            <a:picLocks noChangeAspect="1"/>
          </p:cNvPicPr>
          <p:nvPr/>
        </p:nvPicPr>
        <p:blipFill>
          <a:blip r:embed="rId4"/>
          <a:stretch>
            <a:fillRect/>
          </a:stretch>
        </p:blipFill>
        <p:spPr>
          <a:xfrm>
            <a:off x="361022" y="3890014"/>
            <a:ext cx="6405918" cy="2967986"/>
          </a:xfrm>
          <a:prstGeom prst="rect">
            <a:avLst/>
          </a:prstGeom>
        </p:spPr>
      </p:pic>
    </p:spTree>
    <p:extLst>
      <p:ext uri="{BB962C8B-B14F-4D97-AF65-F5344CB8AC3E}">
        <p14:creationId xmlns:p14="http://schemas.microsoft.com/office/powerpoint/2010/main" val="2356082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E506-27EC-4BBB-BAC2-2BEB2206B38D}"/>
              </a:ext>
            </a:extLst>
          </p:cNvPr>
          <p:cNvSpPr>
            <a:spLocks noGrp="1"/>
          </p:cNvSpPr>
          <p:nvPr>
            <p:ph type="title"/>
          </p:nvPr>
        </p:nvSpPr>
        <p:spPr>
          <a:xfrm>
            <a:off x="665922" y="0"/>
            <a:ext cx="10515600" cy="901148"/>
          </a:xfrm>
        </p:spPr>
        <p:txBody>
          <a:bodyPr>
            <a:normAutofit/>
          </a:bodyPr>
          <a:lstStyle/>
          <a:p>
            <a:r>
              <a:rPr lang="en-US" sz="4000" b="1" u="sng" dirty="0">
                <a:solidFill>
                  <a:srgbClr val="002060"/>
                </a:solidFill>
                <a:latin typeface="Gill Sans MT" panose="020B0502020104020203" pitchFamily="34" charset="0"/>
              </a:rPr>
              <a:t>References</a:t>
            </a:r>
            <a:endParaRPr lang="en-IN" dirty="0"/>
          </a:p>
        </p:txBody>
      </p:sp>
      <p:graphicFrame>
        <p:nvGraphicFramePr>
          <p:cNvPr id="4" name="Content Placeholder 3">
            <a:extLst>
              <a:ext uri="{FF2B5EF4-FFF2-40B4-BE49-F238E27FC236}">
                <a16:creationId xmlns:a16="http://schemas.microsoft.com/office/drawing/2014/main" id="{75934F5A-B4E0-4B40-8BF8-4D2272A74041}"/>
              </a:ext>
            </a:extLst>
          </p:cNvPr>
          <p:cNvGraphicFramePr>
            <a:graphicFrameLocks noGrp="1"/>
          </p:cNvGraphicFramePr>
          <p:nvPr>
            <p:ph idx="1"/>
            <p:extLst>
              <p:ext uri="{D42A27DB-BD31-4B8C-83A1-F6EECF244321}">
                <p14:modId xmlns:p14="http://schemas.microsoft.com/office/powerpoint/2010/main" val="3354517322"/>
              </p:ext>
            </p:extLst>
          </p:nvPr>
        </p:nvGraphicFramePr>
        <p:xfrm>
          <a:off x="291548" y="742122"/>
          <a:ext cx="11009071" cy="5777946"/>
        </p:xfrm>
        <a:graphic>
          <a:graphicData uri="http://schemas.openxmlformats.org/drawingml/2006/table">
            <a:tbl>
              <a:tblPr firstRow="1" firstCol="1" bandRow="1">
                <a:tableStyleId>{2D5ABB26-0587-4C30-8999-92F81FD0307C}</a:tableStyleId>
              </a:tblPr>
              <a:tblGrid>
                <a:gridCol w="506418">
                  <a:extLst>
                    <a:ext uri="{9D8B030D-6E8A-4147-A177-3AD203B41FA5}">
                      <a16:colId xmlns:a16="http://schemas.microsoft.com/office/drawing/2014/main" val="1679418928"/>
                    </a:ext>
                  </a:extLst>
                </a:gridCol>
                <a:gridCol w="10502653">
                  <a:extLst>
                    <a:ext uri="{9D8B030D-6E8A-4147-A177-3AD203B41FA5}">
                      <a16:colId xmlns:a16="http://schemas.microsoft.com/office/drawing/2014/main" val="2279081138"/>
                    </a:ext>
                  </a:extLst>
                </a:gridCol>
              </a:tblGrid>
              <a:tr h="576434">
                <a:tc>
                  <a:txBody>
                    <a:bodyPr/>
                    <a:lstStyle/>
                    <a:p>
                      <a:pPr algn="just">
                        <a:lnSpc>
                          <a:spcPct val="107000"/>
                        </a:lnSpc>
                        <a:spcAft>
                          <a:spcPts val="800"/>
                        </a:spcAft>
                      </a:pPr>
                      <a:r>
                        <a:rPr lang="en-US" sz="1200" dirty="0">
                          <a:effectLst/>
                        </a:rPr>
                        <a:t>[1]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just">
                        <a:lnSpc>
                          <a:spcPct val="107000"/>
                        </a:lnSpc>
                        <a:spcAft>
                          <a:spcPts val="800"/>
                        </a:spcAft>
                      </a:pPr>
                      <a:r>
                        <a:rPr lang="en-US" sz="1200" dirty="0">
                          <a:effectLst/>
                        </a:rPr>
                        <a:t>A. Gupta, S. Srivastava, and R. Singh, "A sentiment analysis framework for Amazon product reviews using machine learning and NLP techniques," in 2020 IEEE International Conference on Data Science and Data Intensive Systems (DSDIS), pp. 1-6, 2020.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803838012"/>
                  </a:ext>
                </a:extLst>
              </a:tr>
              <a:tr h="295020">
                <a:tc>
                  <a:txBody>
                    <a:bodyPr/>
                    <a:lstStyle/>
                    <a:p>
                      <a:pPr algn="just">
                        <a:lnSpc>
                          <a:spcPct val="107000"/>
                        </a:lnSpc>
                        <a:spcAft>
                          <a:spcPts val="800"/>
                        </a:spcAft>
                      </a:pPr>
                      <a:r>
                        <a:rPr lang="en-US" sz="1200">
                          <a:effectLst/>
                        </a:rPr>
                        <a:t>[2]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just">
                        <a:lnSpc>
                          <a:spcPct val="107000"/>
                        </a:lnSpc>
                        <a:spcAft>
                          <a:spcPts val="800"/>
                        </a:spcAft>
                      </a:pPr>
                      <a:r>
                        <a:rPr lang="en-US" sz="1200" dirty="0">
                          <a:effectLst/>
                        </a:rPr>
                        <a:t>S. Wan, Y. Cao, Y. Fang, and Z. Ren, "Sentiment analysis for short texts using deep learning," Pattern Recognition, vol. 116, p. 117822, 2021.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370719468"/>
                  </a:ext>
                </a:extLst>
              </a:tr>
              <a:tr h="295020">
                <a:tc>
                  <a:txBody>
                    <a:bodyPr/>
                    <a:lstStyle/>
                    <a:p>
                      <a:pPr algn="just">
                        <a:lnSpc>
                          <a:spcPct val="107000"/>
                        </a:lnSpc>
                        <a:spcAft>
                          <a:spcPts val="800"/>
                        </a:spcAft>
                      </a:pPr>
                      <a:r>
                        <a:rPr lang="en-US" sz="1200">
                          <a:effectLst/>
                        </a:rPr>
                        <a:t>[3]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just">
                        <a:lnSpc>
                          <a:spcPct val="107000"/>
                        </a:lnSpc>
                        <a:spcAft>
                          <a:spcPts val="800"/>
                        </a:spcAft>
                      </a:pPr>
                      <a:r>
                        <a:rPr lang="en-US" sz="1200" dirty="0">
                          <a:effectLst/>
                        </a:rPr>
                        <a:t>Y. Wang, M. Li, and H. Wang, "A sentiment lexicon for intelligent voice assistant reviews," Knowledge and Information Systems, 2023. [Online]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517503384"/>
                  </a:ext>
                </a:extLst>
              </a:tr>
              <a:tr h="576434">
                <a:tc>
                  <a:txBody>
                    <a:bodyPr/>
                    <a:lstStyle/>
                    <a:p>
                      <a:pPr algn="just">
                        <a:lnSpc>
                          <a:spcPct val="107000"/>
                        </a:lnSpc>
                        <a:spcAft>
                          <a:spcPts val="800"/>
                        </a:spcAft>
                      </a:pPr>
                      <a:r>
                        <a:rPr lang="en-US" sz="1200">
                          <a:effectLst/>
                        </a:rPr>
                        <a:t>[4]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just">
                        <a:lnSpc>
                          <a:spcPct val="107000"/>
                        </a:lnSpc>
                        <a:spcAft>
                          <a:spcPts val="800"/>
                        </a:spcAft>
                      </a:pPr>
                      <a:r>
                        <a:rPr lang="en-US" sz="1200" dirty="0">
                          <a:effectLst/>
                        </a:rPr>
                        <a:t>X. Li, H. He, X. Ren, and J. Zhao, "Sentiment analysis of user reviews for intelligent home devices using LSTM networks," in 2020 International Conference on Artificial Intelligence and Computer Science (AICS), pp. 87-91, 2020.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845842620"/>
                  </a:ext>
                </a:extLst>
              </a:tr>
              <a:tr h="576434">
                <a:tc>
                  <a:txBody>
                    <a:bodyPr/>
                    <a:lstStyle/>
                    <a:p>
                      <a:pPr algn="just">
                        <a:lnSpc>
                          <a:spcPct val="107000"/>
                        </a:lnSpc>
                        <a:spcAft>
                          <a:spcPts val="800"/>
                        </a:spcAft>
                      </a:pPr>
                      <a:r>
                        <a:rPr lang="en-US" sz="1200">
                          <a:effectLst/>
                        </a:rPr>
                        <a:t>[5]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just">
                        <a:lnSpc>
                          <a:spcPct val="107000"/>
                        </a:lnSpc>
                        <a:spcAft>
                          <a:spcPts val="800"/>
                        </a:spcAft>
                      </a:pPr>
                      <a:r>
                        <a:rPr lang="en-US" sz="1200">
                          <a:effectLst/>
                        </a:rPr>
                        <a:t>J. Chen, Y. Zhang, and S. Jin, "Sentiment dynamics of user reviews on Amazon Alexa: A time series analysis," in 2021 International Conference on Internet of Things (iThings) and Green Computing (iGC), pp. 1-4, 2021.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319750738"/>
                  </a:ext>
                </a:extLst>
              </a:tr>
              <a:tr h="576434">
                <a:tc>
                  <a:txBody>
                    <a:bodyPr/>
                    <a:lstStyle/>
                    <a:p>
                      <a:pPr algn="just">
                        <a:lnSpc>
                          <a:spcPct val="107000"/>
                        </a:lnSpc>
                        <a:spcAft>
                          <a:spcPts val="800"/>
                        </a:spcAft>
                      </a:pPr>
                      <a:r>
                        <a:rPr lang="en-US" sz="1200">
                          <a:effectLst/>
                        </a:rPr>
                        <a:t>[6]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just">
                        <a:lnSpc>
                          <a:spcPct val="107000"/>
                        </a:lnSpc>
                        <a:spcAft>
                          <a:spcPts val="800"/>
                        </a:spcAft>
                      </a:pPr>
                      <a:r>
                        <a:rPr lang="en-US" sz="1200">
                          <a:effectLst/>
                        </a:rPr>
                        <a:t>Y. Yang, Y. Wu, and R. Zhao, "Analyzing user opinions on privacy concerns of voice assistants: A case study of Amazon Alexa," in 2022 International Conference on Artificial Intelligence in Information and Communication (ICAIC), pp. 642-647, 2022.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044737209"/>
                  </a:ext>
                </a:extLst>
              </a:tr>
              <a:tr h="576434">
                <a:tc>
                  <a:txBody>
                    <a:bodyPr/>
                    <a:lstStyle/>
                    <a:p>
                      <a:pPr algn="just">
                        <a:lnSpc>
                          <a:spcPct val="107000"/>
                        </a:lnSpc>
                        <a:spcAft>
                          <a:spcPts val="800"/>
                        </a:spcAft>
                      </a:pPr>
                      <a:r>
                        <a:rPr lang="en-US" sz="1200">
                          <a:effectLst/>
                        </a:rPr>
                        <a:t>[7]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just">
                        <a:lnSpc>
                          <a:spcPct val="107000"/>
                        </a:lnSpc>
                        <a:spcAft>
                          <a:spcPts val="800"/>
                        </a:spcAft>
                      </a:pPr>
                      <a:r>
                        <a:rPr lang="en-US" sz="1200">
                          <a:effectLst/>
                        </a:rPr>
                        <a:t>S. Mehta, R. Kumari, and A. Sharma, "Comparative analysis of sentiment classification algorithms using product reviews," Journal of Big Data Research, vol. 10, p. 101314, 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16385441"/>
                  </a:ext>
                </a:extLst>
              </a:tr>
              <a:tr h="576434">
                <a:tc>
                  <a:txBody>
                    <a:bodyPr/>
                    <a:lstStyle/>
                    <a:p>
                      <a:pPr algn="just">
                        <a:lnSpc>
                          <a:spcPct val="107000"/>
                        </a:lnSpc>
                        <a:spcAft>
                          <a:spcPts val="800"/>
                        </a:spcAft>
                      </a:pPr>
                      <a:r>
                        <a:rPr lang="en-US" sz="1200">
                          <a:effectLst/>
                        </a:rPr>
                        <a:t>[8]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just">
                        <a:lnSpc>
                          <a:spcPct val="107000"/>
                        </a:lnSpc>
                        <a:spcAft>
                          <a:spcPts val="800"/>
                        </a:spcAft>
                      </a:pPr>
                      <a:r>
                        <a:rPr lang="en-US" sz="1200">
                          <a:effectLst/>
                        </a:rPr>
                        <a:t>A. Singh, A. Rani, and S. Sangal, "Ensemble methods for sentiment analysis of product reviews," International Journal of Computer Applications, vol. 182, no. 13, pp. 19-26, 2021.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394523271"/>
                  </a:ext>
                </a:extLst>
              </a:tr>
              <a:tr h="576434">
                <a:tc>
                  <a:txBody>
                    <a:bodyPr/>
                    <a:lstStyle/>
                    <a:p>
                      <a:pPr algn="just">
                        <a:lnSpc>
                          <a:spcPct val="107000"/>
                        </a:lnSpc>
                        <a:spcAft>
                          <a:spcPts val="800"/>
                        </a:spcAft>
                      </a:pPr>
                      <a:r>
                        <a:rPr lang="en-US" sz="1200">
                          <a:effectLst/>
                        </a:rPr>
                        <a:t>[9]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just">
                        <a:lnSpc>
                          <a:spcPct val="107000"/>
                        </a:lnSpc>
                        <a:spcAft>
                          <a:spcPts val="800"/>
                        </a:spcAft>
                      </a:pPr>
                      <a:r>
                        <a:rPr lang="en-US" sz="1200" dirty="0">
                          <a:effectLst/>
                        </a:rPr>
                        <a:t>Z. Yu, M. Li, and F. Li, "Sentiment analysis of product reviews based on XGBoost," in 2023 International Conference on Computational Science and Computational Engineering (CSCE), pp. 181-185, 2023.</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10077999"/>
                  </a:ext>
                </a:extLst>
              </a:tr>
              <a:tr h="576434">
                <a:tc>
                  <a:txBody>
                    <a:bodyPr/>
                    <a:lstStyle/>
                    <a:p>
                      <a:pPr algn="just">
                        <a:lnSpc>
                          <a:spcPct val="107000"/>
                        </a:lnSpc>
                        <a:spcAft>
                          <a:spcPts val="800"/>
                        </a:spcAft>
                      </a:pPr>
                      <a:r>
                        <a:rPr lang="en-US" sz="1200">
                          <a:effectLst/>
                        </a:rPr>
                        <a:t>[10]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just">
                        <a:lnSpc>
                          <a:spcPct val="107000"/>
                        </a:lnSpc>
                        <a:spcAft>
                          <a:spcPts val="800"/>
                        </a:spcAft>
                      </a:pPr>
                      <a:r>
                        <a:rPr lang="en-US" sz="1200">
                          <a:effectLst/>
                        </a:rPr>
                        <a:t>K. Zhou, Y. Chen, C. Yang, Z. Liu, and Z. Chen, "Sentiment analysis-based personalized recommendation system for online shopping platforms," IEEE Access, vol. 8, pp. 7765-7774, 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356164251"/>
                  </a:ext>
                </a:extLst>
              </a:tr>
              <a:tr h="576434">
                <a:tc>
                  <a:txBody>
                    <a:bodyPr/>
                    <a:lstStyle/>
                    <a:p>
                      <a:pPr algn="just">
                        <a:lnSpc>
                          <a:spcPct val="107000"/>
                        </a:lnSpc>
                        <a:spcAft>
                          <a:spcPts val="800"/>
                        </a:spcAft>
                      </a:pPr>
                      <a:r>
                        <a:rPr lang="en-US" sz="1200">
                          <a:effectLst/>
                        </a:rPr>
                        <a:t>[11]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just">
                        <a:lnSpc>
                          <a:spcPct val="107000"/>
                        </a:lnSpc>
                        <a:spcAft>
                          <a:spcPts val="800"/>
                        </a:spcAft>
                      </a:pPr>
                      <a:r>
                        <a:rPr lang="en-US" sz="1200" dirty="0">
                          <a:effectLst/>
                        </a:rPr>
                        <a:t>M. Sun, H. Yu, and Y. Wang, "A sentiment analysis framework for analyzing customer feedback on social media," Journal of Information Science, vol. 48, no. 4, pp. 840-853, 2022.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636674731"/>
                  </a:ext>
                </a:extLst>
              </a:tr>
            </a:tbl>
          </a:graphicData>
        </a:graphic>
      </p:graphicFrame>
    </p:spTree>
    <p:extLst>
      <p:ext uri="{BB962C8B-B14F-4D97-AF65-F5344CB8AC3E}">
        <p14:creationId xmlns:p14="http://schemas.microsoft.com/office/powerpoint/2010/main" val="3398664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91770D-C1F1-4571-AA91-37C95732BD08}"/>
              </a:ext>
            </a:extLst>
          </p:cNvPr>
          <p:cNvSpPr/>
          <p:nvPr/>
        </p:nvSpPr>
        <p:spPr>
          <a:xfrm>
            <a:off x="4576194" y="2967335"/>
            <a:ext cx="303961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Thankyou</a:t>
            </a:r>
          </a:p>
        </p:txBody>
      </p:sp>
      <p:sp>
        <p:nvSpPr>
          <p:cNvPr id="2" name="Oval 1">
            <a:extLst>
              <a:ext uri="{FF2B5EF4-FFF2-40B4-BE49-F238E27FC236}">
                <a16:creationId xmlns:a16="http://schemas.microsoft.com/office/drawing/2014/main" id="{53215581-B20A-4D54-8FEA-1D52DDFF4861}"/>
              </a:ext>
            </a:extLst>
          </p:cNvPr>
          <p:cNvSpPr/>
          <p:nvPr/>
        </p:nvSpPr>
        <p:spPr>
          <a:xfrm>
            <a:off x="5685183" y="4368668"/>
            <a:ext cx="1590261" cy="1524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1EE32781-4E19-481E-B577-8B55606EE27E}"/>
              </a:ext>
            </a:extLst>
          </p:cNvPr>
          <p:cNvSpPr/>
          <p:nvPr/>
        </p:nvSpPr>
        <p:spPr>
          <a:xfrm>
            <a:off x="6096000" y="4691270"/>
            <a:ext cx="265043" cy="3313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97D64AA2-2F52-4B7F-BEBF-F9BD4870C900}"/>
              </a:ext>
            </a:extLst>
          </p:cNvPr>
          <p:cNvSpPr/>
          <p:nvPr/>
        </p:nvSpPr>
        <p:spPr>
          <a:xfrm>
            <a:off x="6539948" y="4691270"/>
            <a:ext cx="265043" cy="3313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Moon 5">
            <a:extLst>
              <a:ext uri="{FF2B5EF4-FFF2-40B4-BE49-F238E27FC236}">
                <a16:creationId xmlns:a16="http://schemas.microsoft.com/office/drawing/2014/main" id="{3B8D89E6-FE6A-4819-8B98-478A10E8234D}"/>
              </a:ext>
            </a:extLst>
          </p:cNvPr>
          <p:cNvSpPr/>
          <p:nvPr/>
        </p:nvSpPr>
        <p:spPr>
          <a:xfrm rot="16200000">
            <a:off x="6242237" y="4930269"/>
            <a:ext cx="476155" cy="1086680"/>
          </a:xfrm>
          <a:prstGeom prst="moon">
            <a:avLst>
              <a:gd name="adj" fmla="val 1121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7318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A68AC3-7088-4E01-9DB1-302AF9C424E0}"/>
              </a:ext>
            </a:extLst>
          </p:cNvPr>
          <p:cNvSpPr txBox="1"/>
          <p:nvPr/>
        </p:nvSpPr>
        <p:spPr>
          <a:xfrm>
            <a:off x="662608" y="305665"/>
            <a:ext cx="6096000" cy="646331"/>
          </a:xfrm>
          <a:prstGeom prst="rect">
            <a:avLst/>
          </a:prstGeom>
          <a:noFill/>
        </p:spPr>
        <p:txBody>
          <a:bodyPr wrap="square">
            <a:spAutoFit/>
          </a:bodyPr>
          <a:lstStyle/>
          <a:p>
            <a:r>
              <a:rPr lang="en-US" sz="3600" b="1" u="sng" dirty="0">
                <a:solidFill>
                  <a:srgbClr val="002060"/>
                </a:solidFill>
                <a:latin typeface="Gill Sans MT" panose="020B0502020104020203" pitchFamily="34" charset="0"/>
              </a:rPr>
              <a:t>Introduction</a:t>
            </a:r>
            <a:endParaRPr lang="en-IN" sz="3600" dirty="0">
              <a:latin typeface="Gill Sans MT" panose="020B0502020104020203" pitchFamily="34" charset="0"/>
            </a:endParaRPr>
          </a:p>
        </p:txBody>
      </p:sp>
      <p:sp>
        <p:nvSpPr>
          <p:cNvPr id="5" name="TextBox 4">
            <a:extLst>
              <a:ext uri="{FF2B5EF4-FFF2-40B4-BE49-F238E27FC236}">
                <a16:creationId xmlns:a16="http://schemas.microsoft.com/office/drawing/2014/main" id="{B5746A66-AA9C-42EA-A8C4-5D38EF70E4DC}"/>
              </a:ext>
            </a:extLst>
          </p:cNvPr>
          <p:cNvSpPr txBox="1"/>
          <p:nvPr/>
        </p:nvSpPr>
        <p:spPr>
          <a:xfrm>
            <a:off x="490329" y="1136883"/>
            <a:ext cx="10429461" cy="5632311"/>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focuses on understanding user sentiment towards Amazon Alexa devices through the analysis of customer reviews.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employs sentiment analysis techniques to categorize reviews into positive or negative, aiming to uncover user emotions and opinions.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aims to identify areas of satisfaction and dissatisfaction among users, providing insights into the overall user experience with Alexa devices.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Advanced machine learning algorithms such as the Random Forest Classifier, XGBoost, and Decision Tree are utilized for the accurate classification of sentiments.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comparative analysis of the models' accuracies is conducted to determine the most effective method for sentiment classification.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goes beyond theoretical analysis by developing a practical application using Flask for real-time text sentiment prediction.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findings offer valuable insights for manufacturers and developers to address consumer grievances, enhance product features, and improve user engagement and satisfaction.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study contributes to academic discussions on sentiment analysis and provides actionable intelligence for improving the success of Alexa and other intelligent voice assistants in the smart home market.</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296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347A-CF6F-4BD4-B2E2-9477A71356B1}"/>
              </a:ext>
            </a:extLst>
          </p:cNvPr>
          <p:cNvSpPr>
            <a:spLocks noGrp="1"/>
          </p:cNvSpPr>
          <p:nvPr>
            <p:ph type="title"/>
          </p:nvPr>
        </p:nvSpPr>
        <p:spPr>
          <a:xfrm>
            <a:off x="612913" y="365127"/>
            <a:ext cx="10515600" cy="867325"/>
          </a:xfrm>
        </p:spPr>
        <p:txBody>
          <a:bodyPr>
            <a:normAutofit/>
          </a:bodyPr>
          <a:lstStyle/>
          <a:p>
            <a:r>
              <a:rPr lang="en-US" sz="3600" b="1" u="sng" dirty="0">
                <a:solidFill>
                  <a:srgbClr val="002060"/>
                </a:solidFill>
                <a:effectLst/>
                <a:latin typeface="Gill Sans MT" panose="020B0502020104020203" pitchFamily="34" charset="0"/>
                <a:ea typeface="Times New Roman" panose="02020603050405020304" pitchFamily="18" charset="0"/>
              </a:rPr>
              <a:t>Literature Review</a:t>
            </a:r>
            <a:endParaRPr lang="en-IN" sz="4000" dirty="0">
              <a:solidFill>
                <a:srgbClr val="0070C0"/>
              </a:solidFill>
            </a:endParaRPr>
          </a:p>
        </p:txBody>
      </p:sp>
      <p:sp>
        <p:nvSpPr>
          <p:cNvPr id="3" name="Content Placeholder 2">
            <a:extLst>
              <a:ext uri="{FF2B5EF4-FFF2-40B4-BE49-F238E27FC236}">
                <a16:creationId xmlns:a16="http://schemas.microsoft.com/office/drawing/2014/main" id="{4F448FF0-066D-4E35-AB76-E3087B8304EC}"/>
              </a:ext>
            </a:extLst>
          </p:cNvPr>
          <p:cNvSpPr>
            <a:spLocks noGrp="1"/>
          </p:cNvSpPr>
          <p:nvPr>
            <p:ph idx="1"/>
          </p:nvPr>
        </p:nvSpPr>
        <p:spPr>
          <a:xfrm>
            <a:off x="612913" y="1444486"/>
            <a:ext cx="11287539" cy="5048387"/>
          </a:xfrm>
        </p:spPr>
        <p:txBody>
          <a:bodyPr>
            <a:normAutofit fontScale="70000" lnSpcReduction="20000"/>
          </a:bodyPr>
          <a:lstStyle/>
          <a:p>
            <a:pPr marL="354965" indent="0" algn="just">
              <a:lnSpc>
                <a:spcPct val="120000"/>
              </a:lnSpc>
              <a:buNone/>
            </a:pP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This problem is based on the following studies:</a:t>
            </a:r>
          </a:p>
          <a:p>
            <a:pPr algn="just">
              <a:lnSpc>
                <a:spcPct val="120000"/>
              </a:lnSpc>
              <a:spcAft>
                <a:spcPts val="800"/>
              </a:spcAft>
            </a:pPr>
            <a:r>
              <a:rPr lang="en-US" sz="2900"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Yu et al. (2023)</a:t>
            </a:r>
            <a:r>
              <a:rPr lang="en-US" sz="29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[9] explore the potential of XGBoost, a powerful gradient boosting algorithm, for sentiment analysis, showcasing its ability to achieve superior performance compared to other models.</a:t>
            </a:r>
          </a:p>
          <a:p>
            <a:pPr algn="just">
              <a:lnSpc>
                <a:spcPct val="120000"/>
              </a:lnSpc>
              <a:spcAft>
                <a:spcPts val="800"/>
              </a:spcAft>
            </a:pPr>
            <a:r>
              <a:rPr lang="en-US" sz="2900"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Sun et al. (2022)</a:t>
            </a:r>
            <a:r>
              <a:rPr lang="en-US" sz="29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[11] develop a sentiment analysis-based framework to monitor and analyze customer feedback on social media platforms, enabling businesses to gain real-time insights and address customer concerns promptly.</a:t>
            </a:r>
          </a:p>
          <a:p>
            <a:pPr algn="just">
              <a:lnSpc>
                <a:spcPct val="120000"/>
              </a:lnSpc>
              <a:spcAft>
                <a:spcPts val="800"/>
              </a:spcAft>
            </a:pPr>
            <a:r>
              <a:rPr lang="en-US" sz="2900"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Wan et al. (2021)</a:t>
            </a:r>
            <a:r>
              <a:rPr lang="en-US" sz="29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[1] explore the effectiveness of deep learning models for sentiment analysis on short texts like online reviews, demonstrating their superior performance compared to traditional methods.</a:t>
            </a:r>
          </a:p>
          <a:p>
            <a:pPr algn="just">
              <a:lnSpc>
                <a:spcPct val="120000"/>
              </a:lnSpc>
              <a:spcAft>
                <a:spcPts val="800"/>
              </a:spcAft>
            </a:pPr>
            <a:r>
              <a:rPr lang="en-US" sz="2900"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Singh et al. (2021)</a:t>
            </a:r>
            <a:r>
              <a:rPr lang="en-US" sz="29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[8] evaluate the effectiveness of ensemble methods, such as Random Forest, for sentiment analysis tasks, demonstrating their robustness and accuracy in handling complex datasets.</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US" sz="2900"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Li et al. (2020)</a:t>
            </a:r>
            <a:r>
              <a:rPr lang="en-US" sz="29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[4] analyze Amazon Alexa reviews using Long Short-Term Memory (LSTM) networks, identifying user preferences for specific features and functionalities.</a:t>
            </a:r>
            <a:endParaRPr lang="en-IN" sz="2900" b="1" dirty="0">
              <a:latin typeface="Times New Roman" panose="02020603050405020304" pitchFamily="18" charset="0"/>
              <a:ea typeface="Calibri" panose="020F0502020204030204" pitchFamily="34" charset="0"/>
              <a:cs typeface="Times New Roman" panose="02020603050405020304" pitchFamily="18" charset="0"/>
            </a:endParaRPr>
          </a:p>
          <a:p>
            <a:pPr marL="401955" indent="0" algn="just">
              <a:lnSpc>
                <a:spcPct val="150000"/>
              </a:lnSpc>
              <a:buNone/>
              <a:tabLst>
                <a:tab pos="540385" algn="l"/>
              </a:tabLst>
            </a:pPr>
            <a:endParaRPr lang="en-IN" sz="1800" dirty="0">
              <a:effectLst/>
              <a:latin typeface="Times New Roman" panose="02020603050405020304" pitchFamily="18" charset="0"/>
              <a:ea typeface="Times New Roman" panose="02020603050405020304" pitchFamily="18" charset="0"/>
            </a:endParaRPr>
          </a:p>
          <a:p>
            <a:pPr marL="0" indent="0">
              <a:lnSpc>
                <a:spcPct val="200000"/>
              </a:lnSpc>
              <a:buNone/>
            </a:pPr>
            <a:endParaRPr lang="en-IN" dirty="0"/>
          </a:p>
        </p:txBody>
      </p:sp>
    </p:spTree>
    <p:extLst>
      <p:ext uri="{BB962C8B-B14F-4D97-AF65-F5344CB8AC3E}">
        <p14:creationId xmlns:p14="http://schemas.microsoft.com/office/powerpoint/2010/main" val="244787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F313-8D8C-4051-B613-DC604662CBD1}"/>
              </a:ext>
            </a:extLst>
          </p:cNvPr>
          <p:cNvSpPr>
            <a:spLocks noGrp="1"/>
          </p:cNvSpPr>
          <p:nvPr>
            <p:ph type="title"/>
          </p:nvPr>
        </p:nvSpPr>
        <p:spPr>
          <a:xfrm>
            <a:off x="838200" y="-1086678"/>
            <a:ext cx="10515600" cy="13252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10F1E71-E1E7-4DC1-9977-39C14A991A9B}"/>
              </a:ext>
            </a:extLst>
          </p:cNvPr>
          <p:cNvSpPr>
            <a:spLocks noGrp="1"/>
          </p:cNvSpPr>
          <p:nvPr>
            <p:ph idx="1"/>
          </p:nvPr>
        </p:nvSpPr>
        <p:spPr>
          <a:xfrm>
            <a:off x="838198" y="530086"/>
            <a:ext cx="10515601" cy="5897217"/>
          </a:xfrm>
        </p:spPr>
        <p:txBody>
          <a:bodyPr>
            <a:normAutofit/>
          </a:bodyPr>
          <a:lstStyle/>
          <a:p>
            <a:pPr algn="just">
              <a:lnSpc>
                <a:spcPct val="150000"/>
              </a:lnSpc>
              <a:spcAft>
                <a:spcPts val="800"/>
              </a:spcAft>
            </a:pPr>
            <a:r>
              <a:rPr lang="en-US" sz="2000"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Mehta et al. (2020)</a:t>
            </a:r>
            <a:r>
              <a:rPr lang="en-US" sz="20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[7] compare the performance of various machine learning algorithms, including Support Vector Machines (SVM) and Naive Bayes, for sentiment classification of product reviews, highlighting the strengths of each approach.</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Zhou et al. (2020)</a:t>
            </a:r>
            <a:r>
              <a:rPr lang="en-US" sz="20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[10] utilize sentiment analysis of online reviews to inform product recommendation systems, personalizing recommendations based on user preferences and opinions.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5306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7560-4D2C-466D-8AF3-0B68BFB56829}"/>
              </a:ext>
            </a:extLst>
          </p:cNvPr>
          <p:cNvSpPr>
            <a:spLocks noGrp="1"/>
          </p:cNvSpPr>
          <p:nvPr>
            <p:ph type="title"/>
          </p:nvPr>
        </p:nvSpPr>
        <p:spPr/>
        <p:txBody>
          <a:bodyPr/>
          <a:lstStyle/>
          <a:p>
            <a:r>
              <a:rPr lang="en-US" sz="3600" b="1" u="sng" dirty="0">
                <a:solidFill>
                  <a:srgbClr val="002060"/>
                </a:solidFill>
                <a:latin typeface="Gill Sans MT" panose="020B0502020104020203" pitchFamily="34" charset="0"/>
              </a:rPr>
              <a:t>Objective</a:t>
            </a:r>
            <a:endParaRPr lang="en-IN" dirty="0">
              <a:solidFill>
                <a:srgbClr val="002060"/>
              </a:solidFill>
              <a:latin typeface="Gill Sans MT" panose="020B0502020104020203" pitchFamily="34" charset="0"/>
            </a:endParaRPr>
          </a:p>
        </p:txBody>
      </p:sp>
      <p:sp>
        <p:nvSpPr>
          <p:cNvPr id="3" name="Content Placeholder 2">
            <a:extLst>
              <a:ext uri="{FF2B5EF4-FFF2-40B4-BE49-F238E27FC236}">
                <a16:creationId xmlns:a16="http://schemas.microsoft.com/office/drawing/2014/main" id="{D2B9A0A6-E1FA-47B4-83D4-F74351F46B74}"/>
              </a:ext>
            </a:extLst>
          </p:cNvPr>
          <p:cNvSpPr>
            <a:spLocks noGrp="1"/>
          </p:cNvSpPr>
          <p:nvPr>
            <p:ph idx="1"/>
          </p:nvPr>
        </p:nvSpPr>
        <p:spPr>
          <a:xfrm>
            <a:off x="838200" y="1584671"/>
            <a:ext cx="7232376" cy="4180025"/>
          </a:xfrm>
        </p:spPr>
        <p:txBody>
          <a:bodyPr>
            <a:normAutofit/>
          </a:bodyPr>
          <a:lstStyle/>
          <a:p>
            <a:pPr marL="457200" indent="-457200" algn="just">
              <a:lnSpc>
                <a:spcPct val="150000"/>
              </a:lnSpc>
              <a:spcAft>
                <a:spcPts val="800"/>
              </a:spcAft>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Classify Amazon Alexa Reviews.</a:t>
            </a:r>
          </a:p>
          <a:p>
            <a:pPr marL="457200" indent="-457200" algn="just">
              <a:lnSpc>
                <a:spcPct val="150000"/>
              </a:lnSpc>
              <a:spcAft>
                <a:spcPts val="800"/>
              </a:spcAft>
              <a:buFont typeface="+mj-lt"/>
              <a:buAutoNum type="arabicPeriod"/>
            </a:pPr>
            <a:r>
              <a:rPr lang="en-US" sz="2000" b="1" dirty="0">
                <a:latin typeface="Times New Roman" panose="02020603050405020304" pitchFamily="18" charset="0"/>
                <a:ea typeface="Calibri" panose="020F0502020204030204" pitchFamily="34" charset="0"/>
                <a:cs typeface="Times New Roman" panose="02020603050405020304" pitchFamily="18" charset="0"/>
              </a:rPr>
              <a:t>Perform Sentiment Analysis.</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800"/>
              </a:spcAft>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Compare Machine Learning Algorithms.</a:t>
            </a:r>
          </a:p>
          <a:p>
            <a:pPr marL="457200" indent="-457200" algn="just">
              <a:lnSpc>
                <a:spcPct val="150000"/>
              </a:lnSpc>
              <a:spcAft>
                <a:spcPts val="800"/>
              </a:spcAft>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Identify Key Features and Issues.</a:t>
            </a:r>
          </a:p>
          <a:p>
            <a:pPr marL="457200" indent="-457200" algn="just">
              <a:lnSpc>
                <a:spcPct val="150000"/>
              </a:lnSpc>
              <a:spcAft>
                <a:spcPts val="800"/>
              </a:spcAft>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Develop a Real-Time Sentiment Prediction Application.</a:t>
            </a:r>
          </a:p>
          <a:p>
            <a:pPr marL="457200" indent="-457200" algn="just">
              <a:lnSpc>
                <a:spcPct val="150000"/>
              </a:lnSpc>
              <a:spcAft>
                <a:spcPts val="800"/>
              </a:spcAft>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Enhance Product Development and User Experience</a:t>
            </a:r>
            <a:r>
              <a:rPr lang="en-US" sz="2000" b="1"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dirty="0">
              <a:latin typeface="Corbel" panose="020B0503020204020204" pitchFamily="34" charset="0"/>
            </a:endParaRPr>
          </a:p>
        </p:txBody>
      </p:sp>
    </p:spTree>
    <p:extLst>
      <p:ext uri="{BB962C8B-B14F-4D97-AF65-F5344CB8AC3E}">
        <p14:creationId xmlns:p14="http://schemas.microsoft.com/office/powerpoint/2010/main" val="363615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2292-0AEB-48E3-A271-B98A3460B300}"/>
              </a:ext>
            </a:extLst>
          </p:cNvPr>
          <p:cNvSpPr>
            <a:spLocks noGrp="1"/>
          </p:cNvSpPr>
          <p:nvPr>
            <p:ph type="title"/>
          </p:nvPr>
        </p:nvSpPr>
        <p:spPr/>
        <p:txBody>
          <a:bodyPr/>
          <a:lstStyle/>
          <a:p>
            <a:r>
              <a:rPr lang="en-US" sz="3600" b="1" u="sng" dirty="0">
                <a:solidFill>
                  <a:srgbClr val="002060"/>
                </a:solidFill>
                <a:latin typeface="Gill Sans MT" panose="020B0502020104020203" pitchFamily="34" charset="0"/>
              </a:rPr>
              <a:t>Methodology</a:t>
            </a:r>
            <a:endParaRPr lang="en-IN"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EFB4D064-BCFB-4E0E-9017-5611189842CE}"/>
              </a:ext>
            </a:extLst>
          </p:cNvPr>
          <p:cNvSpPr>
            <a:spLocks noGrp="1"/>
          </p:cNvSpPr>
          <p:nvPr>
            <p:ph idx="1"/>
          </p:nvPr>
        </p:nvSpPr>
        <p:spPr>
          <a:xfrm>
            <a:off x="838198" y="1351721"/>
            <a:ext cx="9657524" cy="5141153"/>
          </a:xfrm>
        </p:spPr>
        <p:txBody>
          <a:bodyPr>
            <a:normAutofit/>
          </a:bodyPr>
          <a:lstStyle/>
          <a:p>
            <a:pPr algn="just">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Imported Libraries: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Imported a comprehensive set of libraries for data handling, visualization, text processing, model training, and evaluation.</a:t>
            </a:r>
          </a:p>
          <a:p>
            <a:pPr algn="just">
              <a:lnSpc>
                <a:spcPct val="107000"/>
              </a:lnSpc>
              <a:spcAft>
                <a:spcPts val="800"/>
              </a:spcAft>
            </a:pPr>
            <a:r>
              <a:rPr lang="en-IN" sz="2400" b="1" dirty="0">
                <a:latin typeface="Times New Roman" panose="02020603050405020304" pitchFamily="18" charset="0"/>
                <a:ea typeface="Calibri" panose="020F0502020204030204" pitchFamily="34" charset="0"/>
                <a:cs typeface="Times New Roman" panose="02020603050405020304" pitchFamily="18" charset="0"/>
              </a:rPr>
              <a:t>Load</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the dataset: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Load the dataset using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pd.read_csv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function.</a:t>
            </a:r>
          </a:p>
          <a:p>
            <a:pPr marL="0" indent="0" algn="just">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0EC7A1BD-2FE1-411E-9345-045E70D68859}"/>
              </a:ext>
            </a:extLst>
          </p:cNvPr>
          <p:cNvPicPr>
            <a:picLocks noChangeAspect="1"/>
          </p:cNvPicPr>
          <p:nvPr/>
        </p:nvPicPr>
        <p:blipFill>
          <a:blip r:embed="rId2"/>
          <a:stretch>
            <a:fillRect/>
          </a:stretch>
        </p:blipFill>
        <p:spPr>
          <a:xfrm>
            <a:off x="1217750" y="2932388"/>
            <a:ext cx="8233769" cy="2318785"/>
          </a:xfrm>
          <a:prstGeom prst="rect">
            <a:avLst/>
          </a:prstGeom>
        </p:spPr>
      </p:pic>
    </p:spTree>
    <p:extLst>
      <p:ext uri="{BB962C8B-B14F-4D97-AF65-F5344CB8AC3E}">
        <p14:creationId xmlns:p14="http://schemas.microsoft.com/office/powerpoint/2010/main" val="3894248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577D04-667A-4BD1-824D-0FA99D1ADB14}"/>
              </a:ext>
            </a:extLst>
          </p:cNvPr>
          <p:cNvSpPr txBox="1"/>
          <p:nvPr/>
        </p:nvSpPr>
        <p:spPr>
          <a:xfrm>
            <a:off x="278296" y="490835"/>
            <a:ext cx="11224591" cy="4130874"/>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Exploratory Data Analysis (EDA): </a:t>
            </a:r>
            <a:r>
              <a:rPr lang="en-IN" sz="2000" dirty="0">
                <a:latin typeface="Times New Roman" panose="02020603050405020304" pitchFamily="18" charset="0"/>
                <a:ea typeface="Calibri" panose="020F0502020204030204" pitchFamily="34" charset="0"/>
                <a:cs typeface="Times New Roman" panose="02020603050405020304" pitchFamily="18" charset="0"/>
              </a:rPr>
              <a:t>P</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erformed an in-depth EDA,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ataset's shape</a:t>
            </a: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C</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hecking for null values</a:t>
            </a:r>
            <a:r>
              <a:rPr lang="en-IN" sz="2000" b="1" dirty="0">
                <a:latin typeface="Times New Roman" panose="02020603050405020304" pitchFamily="18" charset="0"/>
                <a:ea typeface="Calibri" panose="020F0502020204030204" pitchFamily="34" charset="0"/>
                <a:cs typeface="Times New Roman" panose="02020603050405020304" pitchFamily="18" charset="0"/>
              </a:rPr>
              <a:t>:</a:t>
            </a:r>
          </a:p>
          <a:p>
            <a:pPr marL="457200" lvl="1"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IN" sz="2000" b="1" i="0" dirty="0">
                <a:solidFill>
                  <a:srgbClr val="000000"/>
                </a:solidFill>
                <a:effectLst/>
                <a:latin typeface="Times New Roman" panose="02020603050405020304" pitchFamily="18" charset="0"/>
                <a:cs typeface="Times New Roman" panose="02020603050405020304" pitchFamily="18" charset="0"/>
              </a:rPr>
              <a:t>Datatypes of the features:</a:t>
            </a:r>
            <a:endParaRPr lang="en-IN" b="1" i="0" dirty="0">
              <a:solidFill>
                <a:srgbClr val="000000"/>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1F6EE19-03F9-47E0-9373-496CFAC9B09C}"/>
              </a:ext>
            </a:extLst>
          </p:cNvPr>
          <p:cNvPicPr>
            <a:picLocks noChangeAspect="1"/>
          </p:cNvPicPr>
          <p:nvPr/>
        </p:nvPicPr>
        <p:blipFill>
          <a:blip r:embed="rId2"/>
          <a:stretch>
            <a:fillRect/>
          </a:stretch>
        </p:blipFill>
        <p:spPr>
          <a:xfrm>
            <a:off x="795127" y="2269418"/>
            <a:ext cx="2637184" cy="1639414"/>
          </a:xfrm>
          <a:prstGeom prst="rect">
            <a:avLst/>
          </a:prstGeom>
        </p:spPr>
      </p:pic>
      <p:pic>
        <p:nvPicPr>
          <p:cNvPr id="8" name="Picture 7">
            <a:extLst>
              <a:ext uri="{FF2B5EF4-FFF2-40B4-BE49-F238E27FC236}">
                <a16:creationId xmlns:a16="http://schemas.microsoft.com/office/drawing/2014/main" id="{DC9F77C5-1613-4DA4-8916-4165199DFEDF}"/>
              </a:ext>
            </a:extLst>
          </p:cNvPr>
          <p:cNvPicPr>
            <a:picLocks noChangeAspect="1"/>
          </p:cNvPicPr>
          <p:nvPr/>
        </p:nvPicPr>
        <p:blipFill>
          <a:blip r:embed="rId3"/>
          <a:stretch>
            <a:fillRect/>
          </a:stretch>
        </p:blipFill>
        <p:spPr>
          <a:xfrm>
            <a:off x="2641117" y="1356070"/>
            <a:ext cx="976727" cy="311265"/>
          </a:xfrm>
          <a:prstGeom prst="rect">
            <a:avLst/>
          </a:prstGeom>
        </p:spPr>
      </p:pic>
      <p:pic>
        <p:nvPicPr>
          <p:cNvPr id="12" name="Picture 11">
            <a:extLst>
              <a:ext uri="{FF2B5EF4-FFF2-40B4-BE49-F238E27FC236}">
                <a16:creationId xmlns:a16="http://schemas.microsoft.com/office/drawing/2014/main" id="{8FE89D0D-E014-4198-A64F-0F20A8932370}"/>
              </a:ext>
            </a:extLst>
          </p:cNvPr>
          <p:cNvPicPr>
            <a:picLocks noChangeAspect="1"/>
          </p:cNvPicPr>
          <p:nvPr/>
        </p:nvPicPr>
        <p:blipFill>
          <a:blip r:embed="rId4"/>
          <a:stretch>
            <a:fillRect/>
          </a:stretch>
        </p:blipFill>
        <p:spPr>
          <a:xfrm>
            <a:off x="795128" y="4560985"/>
            <a:ext cx="2637183" cy="1441511"/>
          </a:xfrm>
          <a:prstGeom prst="rect">
            <a:avLst/>
          </a:prstGeom>
        </p:spPr>
      </p:pic>
    </p:spTree>
    <p:extLst>
      <p:ext uri="{BB962C8B-B14F-4D97-AF65-F5344CB8AC3E}">
        <p14:creationId xmlns:p14="http://schemas.microsoft.com/office/powerpoint/2010/main" val="2131373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07E25D-3938-48A7-A3CF-D47B3CC258B3}"/>
              </a:ext>
            </a:extLst>
          </p:cNvPr>
          <p:cNvSpPr txBox="1"/>
          <p:nvPr/>
        </p:nvSpPr>
        <p:spPr>
          <a:xfrm>
            <a:off x="596347" y="792952"/>
            <a:ext cx="10363199" cy="1015663"/>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Visualize each column</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Rating Column:</a:t>
            </a:r>
          </a:p>
        </p:txBody>
      </p:sp>
      <p:pic>
        <p:nvPicPr>
          <p:cNvPr id="2050" name="Picture 2">
            <a:extLst>
              <a:ext uri="{FF2B5EF4-FFF2-40B4-BE49-F238E27FC236}">
                <a16:creationId xmlns:a16="http://schemas.microsoft.com/office/drawing/2014/main" id="{F403B7C1-2BF3-4195-B4E7-9740D302E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17" y="2143539"/>
            <a:ext cx="5815100" cy="4217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5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86C7A8-D0B2-477C-A613-7B57F18A914B}"/>
              </a:ext>
            </a:extLst>
          </p:cNvPr>
          <p:cNvSpPr txBox="1"/>
          <p:nvPr/>
        </p:nvSpPr>
        <p:spPr>
          <a:xfrm>
            <a:off x="914400" y="605724"/>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Feedback Column:</a:t>
            </a:r>
          </a:p>
        </p:txBody>
      </p:sp>
      <p:pic>
        <p:nvPicPr>
          <p:cNvPr id="4098" name="Picture 2">
            <a:extLst>
              <a:ext uri="{FF2B5EF4-FFF2-40B4-BE49-F238E27FC236}">
                <a16:creationId xmlns:a16="http://schemas.microsoft.com/office/drawing/2014/main" id="{3C79B261-5C75-4D83-98D8-FF6C597E3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8337"/>
            <a:ext cx="5512903" cy="4803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473240"/>
      </p:ext>
    </p:extLst>
  </p:cSld>
  <p:clrMapOvr>
    <a:masterClrMapping/>
  </p:clrMapOvr>
</p:sld>
</file>

<file path=ppt/theme/theme1.xml><?xml version="1.0" encoding="utf-8"?>
<a:theme xmlns:a="http://schemas.openxmlformats.org/drawingml/2006/main" name="Office Theme">
  <a:themeElements>
    <a:clrScheme name="Recordsure">
      <a:dk1>
        <a:sysClr val="windowText" lastClr="000000"/>
      </a:dk1>
      <a:lt1>
        <a:sysClr val="window" lastClr="FFFFFF"/>
      </a:lt1>
      <a:dk2>
        <a:srgbClr val="44546A"/>
      </a:dk2>
      <a:lt2>
        <a:srgbClr val="E7E6E6"/>
      </a:lt2>
      <a:accent1>
        <a:srgbClr val="2D184F"/>
      </a:accent1>
      <a:accent2>
        <a:srgbClr val="F59120"/>
      </a:accent2>
      <a:accent3>
        <a:srgbClr val="EA2B7B"/>
      </a:accent3>
      <a:accent4>
        <a:srgbClr val="3F3F3F"/>
      </a:accent4>
      <a:accent5>
        <a:srgbClr val="F2F2F2"/>
      </a:accent5>
      <a:accent6>
        <a:srgbClr val="2D184F"/>
      </a:accent6>
      <a:hlink>
        <a:srgbClr val="2D184F"/>
      </a:hlink>
      <a:folHlink>
        <a:srgbClr val="2D184F"/>
      </a:folHlink>
    </a:clrScheme>
    <a:fontScheme name="Custom 242">
      <a:majorFont>
        <a:latin typeface="Rockwel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line from Smartart_03_SB_MO - v5" id="{425EA364-DCB0-43CA-AF00-818259ABB39D}" vid="{79945F6C-7F23-4807-8DFE-8CDF775AD4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ECF931-103B-45DC-BD65-E857FF219F3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74EB9B-7266-4B7D-8D05-61AFFA2D98CE}">
  <ds:schemaRefs>
    <ds:schemaRef ds:uri="http://schemas.microsoft.com/sharepoint/v3/contenttype/forms"/>
  </ds:schemaRefs>
</ds:datastoreItem>
</file>

<file path=customXml/itemProps3.xml><?xml version="1.0" encoding="utf-8"?>
<ds:datastoreItem xmlns:ds="http://schemas.openxmlformats.org/officeDocument/2006/customXml" ds:itemID="{28612E19-D4B9-46B2-8454-FD75D2F4E6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milestones timeline</Template>
  <TotalTime>381</TotalTime>
  <Words>1287</Words>
  <Application>Microsoft Office PowerPoint</Application>
  <PresentationFormat>Widescreen</PresentationFormat>
  <Paragraphs>125</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Bahnschrift SemiBold SemiConden</vt:lpstr>
      <vt:lpstr>Calibri</vt:lpstr>
      <vt:lpstr>Corbel</vt:lpstr>
      <vt:lpstr>Garamond</vt:lpstr>
      <vt:lpstr>Gill Sans MT</vt:lpstr>
      <vt:lpstr>Rockwell</vt:lpstr>
      <vt:lpstr>Times New Roman</vt:lpstr>
      <vt:lpstr>Office Theme</vt:lpstr>
      <vt:lpstr>PowerPoint Presentation</vt:lpstr>
      <vt:lpstr>PowerPoint Presentation</vt:lpstr>
      <vt:lpstr>Literature Review</vt:lpstr>
      <vt:lpstr>PowerPoint Presentation</vt:lpstr>
      <vt:lpstr>Objective</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Parul Sharma</cp:lastModifiedBy>
  <cp:revision>49</cp:revision>
  <dcterms:created xsi:type="dcterms:W3CDTF">2023-06-07T15:29:49Z</dcterms:created>
  <dcterms:modified xsi:type="dcterms:W3CDTF">2024-03-21T18:10:38Z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