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60" r:id="rId1"/>
  </p:sldMasterIdLst>
  <p:notesMasterIdLst>
    <p:notesMasterId r:id="rId15"/>
  </p:notesMasterIdLst>
  <p:sldIdLst>
    <p:sldId id="256" r:id="rId2"/>
    <p:sldId id="270" r:id="rId3"/>
    <p:sldId id="271" r:id="rId4"/>
    <p:sldId id="259" r:id="rId5"/>
    <p:sldId id="260" r:id="rId6"/>
    <p:sldId id="261" r:id="rId7"/>
    <p:sldId id="262" r:id="rId8"/>
    <p:sldId id="269" r:id="rId9"/>
    <p:sldId id="263" r:id="rId10"/>
    <p:sldId id="264" r:id="rId11"/>
    <p:sldId id="272" r:id="rId12"/>
    <p:sldId id="265"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E87909-5191-4871-854A-3FE3C9F753D2}" v="34" dt="2024-08-31T19:04:55.40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9" d="100"/>
          <a:sy n="69" d="100"/>
        </p:scale>
        <p:origin x="540"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87713a45d54e0d67/Documents/manvi%20data%20s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[manvi data set.xlsx]Sheet2!PivotTable1</c:name>
    <c:fmtId val="-1"/>
  </c:pivotSource>
  <c:chart>
    <c:autoTitleDeleted val="0"/>
    <c:pivotFmts>
      <c:pivotFmt>
        <c:idx val="0"/>
        <c:spPr>
          <a:noFill/>
          <a:ln w="25400" cap="flat" cmpd="sng" algn="ctr">
            <a:solidFill>
              <a:schemeClr val="accent1"/>
            </a:solidFill>
            <a:miter lim="800000"/>
          </a:ln>
          <a:effectLst/>
        </c:spPr>
        <c:marker>
          <c:symbol val="circle"/>
          <c:size val="6"/>
          <c:spPr>
            <a:noFill/>
            <a:ln w="19050" cap="rnd">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noFill/>
          <a:ln w="25400" cap="flat" cmpd="sng" algn="ctr">
            <a:solidFill>
              <a:schemeClr val="accent1"/>
            </a:solidFill>
            <a:miter lim="800000"/>
          </a:ln>
          <a:effectLst/>
        </c:spPr>
        <c:marker>
          <c:symbol val="circle"/>
          <c:size val="6"/>
          <c:spPr>
            <a:noFill/>
            <a:ln w="19050" cap="rnd">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noFill/>
          <a:ln w="25400" cap="flat" cmpd="sng" algn="ctr">
            <a:solidFill>
              <a:schemeClr val="accent1"/>
            </a:solidFill>
            <a:miter lim="800000"/>
          </a:ln>
          <a:effectLst/>
        </c:spPr>
        <c:marker>
          <c:symbol val="circle"/>
          <c:size val="6"/>
          <c:spPr>
            <a:noFill/>
            <a:ln w="19050" cap="rnd">
              <a:solidFill>
                <a:schemeClr val="accent3"/>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noFill/>
          <a:ln w="25400" cap="flat" cmpd="sng" algn="ctr">
            <a:solidFill>
              <a:schemeClr val="accent1"/>
            </a:solidFill>
            <a:miter lim="800000"/>
          </a:ln>
          <a:effectLst/>
        </c:spPr>
        <c:marker>
          <c:symbol val="circle"/>
          <c:size val="6"/>
          <c:spPr>
            <a:noFill/>
            <a:ln w="19050" cap="rnd">
              <a:solidFill>
                <a:schemeClr val="accent4"/>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noFill/>
          <a:ln w="25400" cap="flat" cmpd="sng" algn="ctr">
            <a:solidFill>
              <a:schemeClr val="accent1"/>
            </a:solidFill>
            <a:miter lim="800000"/>
          </a:ln>
          <a:effectLst/>
        </c:spPr>
        <c:marker>
          <c:symbol val="circle"/>
          <c:size val="6"/>
          <c:spPr>
            <a:noFill/>
            <a:ln w="19050" cap="rnd">
              <a:solidFill>
                <a:schemeClr val="accent5"/>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noFill/>
          <a:ln w="25400" cap="flat" cmpd="sng" algn="ctr">
            <a:solidFill>
              <a:schemeClr val="accent1"/>
            </a:solid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noFill/>
          <a:ln w="25400" cap="flat" cmpd="sng" algn="ctr">
            <a:solidFill>
              <a:schemeClr val="accent1"/>
            </a:solid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noFill/>
          <a:ln w="25400" cap="flat" cmpd="sng" algn="ctr">
            <a:solidFill>
              <a:schemeClr val="accent1"/>
            </a:solid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noFill/>
          <a:ln w="25400" cap="flat" cmpd="sng" algn="ctr">
            <a:solidFill>
              <a:schemeClr val="accent1"/>
            </a:solid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noFill/>
          <a:ln w="25400" cap="flat" cmpd="sng" algn="ctr">
            <a:solidFill>
              <a:schemeClr val="accent1"/>
            </a:solid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noFill/>
          <a:ln w="25400" cap="flat" cmpd="sng" algn="ctr">
            <a:solidFill>
              <a:schemeClr val="accent1"/>
            </a:solid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noFill/>
          <a:ln w="25400" cap="flat" cmpd="sng" algn="ctr">
            <a:solidFill>
              <a:schemeClr val="accent1"/>
            </a:solid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noFill/>
          <a:ln w="25400" cap="flat" cmpd="sng" algn="ctr">
            <a:solidFill>
              <a:schemeClr val="accent1"/>
            </a:solid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noFill/>
          <a:ln w="25400" cap="flat" cmpd="sng" algn="ctr">
            <a:solidFill>
              <a:schemeClr val="accent1"/>
            </a:solid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noFill/>
          <a:ln w="25400" cap="flat" cmpd="sng" algn="ctr">
            <a:solidFill>
              <a:schemeClr val="accent1"/>
            </a:solid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1</c:v>
                </c:pt>
              </c:strCache>
            </c:strRef>
          </c:tx>
          <c:spPr>
            <a:noFill/>
            <a:ln w="25400" cap="flat" cmpd="sng" algn="ctr">
              <a:solidFill>
                <a:schemeClr val="accent1"/>
              </a:solidFill>
              <a:miter lim="800000"/>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11</c:v>
                </c:pt>
                <c:pt idx="1">
                  <c:v>10</c:v>
                </c:pt>
                <c:pt idx="2">
                  <c:v>8</c:v>
                </c:pt>
                <c:pt idx="3">
                  <c:v>9</c:v>
                </c:pt>
                <c:pt idx="4">
                  <c:v>8</c:v>
                </c:pt>
                <c:pt idx="5">
                  <c:v>9</c:v>
                </c:pt>
                <c:pt idx="6">
                  <c:v>7</c:v>
                </c:pt>
                <c:pt idx="7">
                  <c:v>7</c:v>
                </c:pt>
                <c:pt idx="8">
                  <c:v>8</c:v>
                </c:pt>
                <c:pt idx="9">
                  <c:v>10</c:v>
                </c:pt>
              </c:numCache>
            </c:numRef>
          </c:val>
          <c:extLst>
            <c:ext xmlns:c16="http://schemas.microsoft.com/office/drawing/2014/chart" uri="{C3380CC4-5D6E-409C-BE32-E72D297353CC}">
              <c16:uniqueId val="{00000000-0EF4-4FD1-8B20-A08DEC9183CF}"/>
            </c:ext>
          </c:extLst>
        </c:ser>
        <c:ser>
          <c:idx val="1"/>
          <c:order val="1"/>
          <c:tx>
            <c:strRef>
              <c:f>Sheet2!$C$3:$C$4</c:f>
              <c:strCache>
                <c:ptCount val="1"/>
                <c:pt idx="0">
                  <c:v>2</c:v>
                </c:pt>
              </c:strCache>
            </c:strRef>
          </c:tx>
          <c:spPr>
            <a:noFill/>
            <a:ln w="25400" cap="flat" cmpd="sng" algn="ctr">
              <a:solidFill>
                <a:schemeClr val="accent2"/>
              </a:solidFill>
              <a:miter lim="800000"/>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20</c:v>
                </c:pt>
                <c:pt idx="1">
                  <c:v>11</c:v>
                </c:pt>
                <c:pt idx="2">
                  <c:v>19</c:v>
                </c:pt>
                <c:pt idx="3">
                  <c:v>15</c:v>
                </c:pt>
                <c:pt idx="4">
                  <c:v>14</c:v>
                </c:pt>
                <c:pt idx="5">
                  <c:v>18</c:v>
                </c:pt>
                <c:pt idx="6">
                  <c:v>21</c:v>
                </c:pt>
                <c:pt idx="7">
                  <c:v>21</c:v>
                </c:pt>
                <c:pt idx="8">
                  <c:v>16</c:v>
                </c:pt>
                <c:pt idx="9">
                  <c:v>12</c:v>
                </c:pt>
              </c:numCache>
            </c:numRef>
          </c:val>
          <c:extLst>
            <c:ext xmlns:c16="http://schemas.microsoft.com/office/drawing/2014/chart" uri="{C3380CC4-5D6E-409C-BE32-E72D297353CC}">
              <c16:uniqueId val="{00000001-0EF4-4FD1-8B20-A08DEC9183CF}"/>
            </c:ext>
          </c:extLst>
        </c:ser>
        <c:ser>
          <c:idx val="2"/>
          <c:order val="2"/>
          <c:tx>
            <c:strRef>
              <c:f>Sheet2!$D$3:$D$4</c:f>
              <c:strCache>
                <c:ptCount val="1"/>
                <c:pt idx="0">
                  <c:v>3</c:v>
                </c:pt>
              </c:strCache>
            </c:strRef>
          </c:tx>
          <c:spPr>
            <a:noFill/>
            <a:ln w="25400" cap="flat" cmpd="sng" algn="ctr">
              <a:solidFill>
                <a:schemeClr val="accent3"/>
              </a:solidFill>
              <a:miter lim="800000"/>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02-0EF4-4FD1-8B20-A08DEC9183CF}"/>
            </c:ext>
          </c:extLst>
        </c:ser>
        <c:ser>
          <c:idx val="3"/>
          <c:order val="3"/>
          <c:tx>
            <c:strRef>
              <c:f>Sheet2!$E$3:$E$4</c:f>
              <c:strCache>
                <c:ptCount val="1"/>
                <c:pt idx="0">
                  <c:v>4</c:v>
                </c:pt>
              </c:strCache>
            </c:strRef>
          </c:tx>
          <c:spPr>
            <a:noFill/>
            <a:ln w="25400" cap="flat" cmpd="sng" algn="ctr">
              <a:solidFill>
                <a:schemeClr val="accent4"/>
              </a:solidFill>
              <a:miter lim="800000"/>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16</c:v>
                </c:pt>
                <c:pt idx="1">
                  <c:v>14</c:v>
                </c:pt>
                <c:pt idx="2">
                  <c:v>16</c:v>
                </c:pt>
                <c:pt idx="3">
                  <c:v>10</c:v>
                </c:pt>
                <c:pt idx="4">
                  <c:v>10</c:v>
                </c:pt>
                <c:pt idx="5">
                  <c:v>19</c:v>
                </c:pt>
                <c:pt idx="6">
                  <c:v>15</c:v>
                </c:pt>
                <c:pt idx="7">
                  <c:v>13</c:v>
                </c:pt>
                <c:pt idx="8">
                  <c:v>16</c:v>
                </c:pt>
                <c:pt idx="9">
                  <c:v>10</c:v>
                </c:pt>
              </c:numCache>
            </c:numRef>
          </c:val>
          <c:extLst>
            <c:ext xmlns:c16="http://schemas.microsoft.com/office/drawing/2014/chart" uri="{C3380CC4-5D6E-409C-BE32-E72D297353CC}">
              <c16:uniqueId val="{00000003-0EF4-4FD1-8B20-A08DEC9183CF}"/>
            </c:ext>
          </c:extLst>
        </c:ser>
        <c:ser>
          <c:idx val="4"/>
          <c:order val="4"/>
          <c:tx>
            <c:strRef>
              <c:f>Sheet2!$F$3:$F$4</c:f>
              <c:strCache>
                <c:ptCount val="1"/>
                <c:pt idx="0">
                  <c:v>5</c:v>
                </c:pt>
              </c:strCache>
            </c:strRef>
          </c:tx>
          <c:spPr>
            <a:noFill/>
            <a:ln w="25400" cap="flat" cmpd="sng" algn="ctr">
              <a:solidFill>
                <a:schemeClr val="accent5"/>
              </a:solidFill>
              <a:miter lim="800000"/>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8</c:v>
                </c:pt>
                <c:pt idx="1">
                  <c:v>9</c:v>
                </c:pt>
                <c:pt idx="2">
                  <c:v>5</c:v>
                </c:pt>
                <c:pt idx="3">
                  <c:v>12</c:v>
                </c:pt>
                <c:pt idx="4">
                  <c:v>7</c:v>
                </c:pt>
                <c:pt idx="5">
                  <c:v>11</c:v>
                </c:pt>
                <c:pt idx="6">
                  <c:v>6</c:v>
                </c:pt>
                <c:pt idx="7">
                  <c:v>9</c:v>
                </c:pt>
                <c:pt idx="8">
                  <c:v>9</c:v>
                </c:pt>
                <c:pt idx="9">
                  <c:v>10</c:v>
                </c:pt>
              </c:numCache>
            </c:numRef>
          </c:val>
          <c:extLst>
            <c:ext xmlns:c16="http://schemas.microsoft.com/office/drawing/2014/chart" uri="{C3380CC4-5D6E-409C-BE32-E72D297353CC}">
              <c16:uniqueId val="{00000004-0EF4-4FD1-8B20-A08DEC9183CF}"/>
            </c:ext>
          </c:extLst>
        </c:ser>
        <c:dLbls>
          <c:showLegendKey val="0"/>
          <c:showVal val="0"/>
          <c:showCatName val="0"/>
          <c:showSerName val="0"/>
          <c:showPercent val="0"/>
          <c:showBubbleSize val="0"/>
        </c:dLbls>
        <c:gapWidth val="164"/>
        <c:overlap val="-35"/>
        <c:axId val="1662096720"/>
        <c:axId val="1667822464"/>
      </c:barChart>
      <c:catAx>
        <c:axId val="166209672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1667822464"/>
        <c:crosses val="autoZero"/>
        <c:auto val="1"/>
        <c:lblAlgn val="ctr"/>
        <c:lblOffset val="100"/>
        <c:noMultiLvlLbl val="0"/>
      </c:catAx>
      <c:valAx>
        <c:axId val="166782246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16620967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1">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50000"/>
        <a:lumOff val="50000"/>
      </a:schemeClr>
    </cs:fontRef>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bg1"/>
    </cs:fontRef>
    <cs:spPr>
      <a:solidFill>
        <a:schemeClr val="tx1">
          <a:lumMod val="35000"/>
          <a:lumOff val="65000"/>
        </a:schemeClr>
      </a:solidFill>
    </cs:spPr>
    <cs:defRPr sz="900"/>
    <cs:bodyPr rot="0" spcFirstLastPara="1" vertOverflow="clip" horzOverflow="clip" vert="horz" wrap="square" lIns="36576" tIns="18288" rIns="36576" bIns="18288" anchor="ctr" anchorCtr="1">
      <a:spAutoFit/>
    </cs:bodyPr>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900"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00" b="0" kern="1200" cap="none" spc="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2226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51214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1781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192665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6450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9598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240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1528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2399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13928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2212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2556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t>9/1/2024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2714493"/>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2133600" y="609600"/>
            <a:ext cx="9210675" cy="1493999"/>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828800" y="1600200"/>
            <a:ext cx="8610600" cy="4411785"/>
          </a:xfrm>
          <a:prstGeom prst="rect">
            <a:avLst/>
          </a:prstGeom>
          <a:noFill/>
        </p:spPr>
        <p:txBody>
          <a:bodyPr wrap="square" rtlCol="0">
            <a:spAutoFit/>
          </a:bodyPr>
          <a:lstStyle/>
          <a:p>
            <a:pPr>
              <a:lnSpc>
                <a:spcPct val="200000"/>
              </a:lnSpc>
            </a:pPr>
            <a:r>
              <a:rPr lang="en-US" sz="2400" dirty="0">
                <a:latin typeface="Times New Roman" panose="02020603050405020304" pitchFamily="18" charset="0"/>
                <a:cs typeface="Times New Roman" panose="02020603050405020304" pitchFamily="18" charset="0"/>
              </a:rPr>
              <a:t>STUDENT NAME:MANVI SRIVASTAVA</a:t>
            </a:r>
          </a:p>
          <a:p>
            <a:pPr>
              <a:lnSpc>
                <a:spcPct val="200000"/>
              </a:lnSpc>
            </a:pPr>
            <a:r>
              <a:rPr lang="en-US" sz="2400" dirty="0">
                <a:latin typeface="Times New Roman" panose="02020603050405020304" pitchFamily="18" charset="0"/>
                <a:cs typeface="Times New Roman" panose="02020603050405020304" pitchFamily="18" charset="0"/>
              </a:rPr>
              <a:t>REGISTER NO:312209726</a:t>
            </a:r>
          </a:p>
          <a:p>
            <a:pPr>
              <a:lnSpc>
                <a:spcPct val="200000"/>
              </a:lnSpc>
            </a:pPr>
            <a:r>
              <a:rPr lang="en-US" sz="2400" dirty="0">
                <a:latin typeface="Times New Roman" panose="02020603050405020304" pitchFamily="18" charset="0"/>
                <a:cs typeface="Times New Roman" panose="02020603050405020304" pitchFamily="18" charset="0"/>
              </a:rPr>
              <a:t>NAAN MUDHALVAN ID: asunm1353312209726</a:t>
            </a:r>
          </a:p>
          <a:p>
            <a:pPr>
              <a:lnSpc>
                <a:spcPct val="200000"/>
              </a:lnSpc>
            </a:pPr>
            <a:r>
              <a:rPr lang="en-US" sz="2400" dirty="0">
                <a:latin typeface="Times New Roman" panose="02020603050405020304" pitchFamily="18" charset="0"/>
                <a:cs typeface="Times New Roman" panose="02020603050405020304" pitchFamily="18" charset="0"/>
              </a:rPr>
              <a:t>DEPARTMENT: B.com Marketing Management</a:t>
            </a:r>
          </a:p>
          <a:p>
            <a:pPr>
              <a:lnSpc>
                <a:spcPct val="200000"/>
              </a:lnSpc>
            </a:pPr>
            <a:r>
              <a:rPr lang="en-US" sz="2400" dirty="0">
                <a:latin typeface="Times New Roman" panose="02020603050405020304" pitchFamily="18" charset="0"/>
                <a:cs typeface="Times New Roman" panose="02020603050405020304" pitchFamily="18" charset="0"/>
              </a:rPr>
              <a:t>COLLEGE: Anna Adarsh College for Women</a:t>
            </a:r>
          </a:p>
          <a:p>
            <a:pPr>
              <a:lnSpc>
                <a:spcPct val="200000"/>
              </a:lnSpc>
            </a:pP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1">
                    <a:lumMod val="60000"/>
                    <a:lumOff val="40000"/>
                  </a:schemeClr>
                </a:solidFill>
                <a:latin typeface="Trebuchet MS"/>
                <a:cs typeface="Trebuchet MS"/>
              </a:rPr>
              <a:t>M</a:t>
            </a:r>
            <a:r>
              <a:rPr sz="4800" b="1" dirty="0">
                <a:solidFill>
                  <a:schemeClr val="accent1">
                    <a:lumMod val="60000"/>
                    <a:lumOff val="40000"/>
                  </a:schemeClr>
                </a:solidFill>
                <a:latin typeface="Trebuchet MS"/>
                <a:cs typeface="Trebuchet MS"/>
              </a:rPr>
              <a:t>O</a:t>
            </a:r>
            <a:r>
              <a:rPr sz="4800" b="1" spc="-15" dirty="0">
                <a:solidFill>
                  <a:schemeClr val="accent1">
                    <a:lumMod val="60000"/>
                    <a:lumOff val="40000"/>
                  </a:schemeClr>
                </a:solidFill>
                <a:latin typeface="Trebuchet MS"/>
                <a:cs typeface="Trebuchet MS"/>
              </a:rPr>
              <a:t>D</a:t>
            </a:r>
            <a:r>
              <a:rPr sz="4800" b="1" spc="-35" dirty="0">
                <a:solidFill>
                  <a:schemeClr val="accent1">
                    <a:lumMod val="60000"/>
                    <a:lumOff val="40000"/>
                  </a:schemeClr>
                </a:solidFill>
                <a:latin typeface="Trebuchet MS"/>
                <a:cs typeface="Trebuchet MS"/>
              </a:rPr>
              <a:t>E</a:t>
            </a:r>
            <a:r>
              <a:rPr sz="4800" b="1" spc="-30" dirty="0">
                <a:solidFill>
                  <a:schemeClr val="accent1">
                    <a:lumMod val="60000"/>
                    <a:lumOff val="40000"/>
                  </a:schemeClr>
                </a:solidFill>
                <a:latin typeface="Trebuchet MS"/>
                <a:cs typeface="Trebuchet MS"/>
              </a:rPr>
              <a:t>LL</a:t>
            </a:r>
            <a:r>
              <a:rPr sz="4800" b="1" spc="-5" dirty="0">
                <a:solidFill>
                  <a:schemeClr val="accent1">
                    <a:lumMod val="60000"/>
                    <a:lumOff val="40000"/>
                  </a:schemeClr>
                </a:solidFill>
                <a:latin typeface="Trebuchet MS"/>
                <a:cs typeface="Trebuchet MS"/>
              </a:rPr>
              <a:t>I</a:t>
            </a:r>
            <a:r>
              <a:rPr sz="4800" b="1" spc="30" dirty="0">
                <a:solidFill>
                  <a:schemeClr val="accent1">
                    <a:lumMod val="60000"/>
                    <a:lumOff val="40000"/>
                  </a:schemeClr>
                </a:solidFill>
                <a:latin typeface="Trebuchet MS"/>
                <a:cs typeface="Trebuchet MS"/>
              </a:rPr>
              <a:t>N</a:t>
            </a:r>
            <a:r>
              <a:rPr sz="4800" b="1" spc="5" dirty="0">
                <a:solidFill>
                  <a:schemeClr val="accent1">
                    <a:lumMod val="60000"/>
                    <a:lumOff val="40000"/>
                  </a:schemeClr>
                </a:solidFill>
                <a:latin typeface="Trebuchet MS"/>
                <a:cs typeface="Trebuchet MS"/>
              </a:rPr>
              <a:t>G</a:t>
            </a:r>
            <a:endParaRPr sz="4800" dirty="0">
              <a:solidFill>
                <a:schemeClr val="accent1">
                  <a:lumMod val="60000"/>
                  <a:lumOff val="40000"/>
                </a:schemeClr>
              </a:solidFill>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FACB94A8-763F-2A22-1E4B-2A8254217805}"/>
              </a:ext>
            </a:extLst>
          </p:cNvPr>
          <p:cNvSpPr txBox="1"/>
          <p:nvPr/>
        </p:nvSpPr>
        <p:spPr>
          <a:xfrm>
            <a:off x="381000" y="1371600"/>
            <a:ext cx="8972550" cy="4524315"/>
          </a:xfrm>
          <a:prstGeom prst="rect">
            <a:avLst/>
          </a:prstGeom>
          <a:noFill/>
        </p:spPr>
        <p:txBody>
          <a:bodyPr wrap="square" rtlCol="0">
            <a:spAutoFit/>
          </a:bodyPr>
          <a:lstStyle/>
          <a:p>
            <a:pPr marL="342900" indent="-342900">
              <a:buFont typeface="+mj-lt"/>
              <a:buAutoNum type="arabicPeriod"/>
            </a:pPr>
            <a:r>
              <a:rPr lang="en-US" b="1" dirty="0"/>
              <a:t>Data Source:</a:t>
            </a:r>
            <a:r>
              <a:rPr lang="en-US" dirty="0"/>
              <a:t> </a:t>
            </a:r>
            <a:r>
              <a:rPr lang="en-US" b="1" dirty="0"/>
              <a:t>Employee performance data categorized by group and assessed over five performance metrics.</a:t>
            </a:r>
          </a:p>
          <a:p>
            <a:endParaRPr lang="en-IN" b="1" dirty="0"/>
          </a:p>
          <a:p>
            <a:r>
              <a:rPr lang="en-IN" b="1" dirty="0"/>
              <a:t>2. DATA CLEANING: FROM 26 CHARACTERISTICS- SELECTED 12 FEATURES</a:t>
            </a:r>
          </a:p>
          <a:p>
            <a:pPr marL="342900" indent="-342900">
              <a:buFont typeface="+mj-lt"/>
              <a:buAutoNum type="alphaLcParenR"/>
            </a:pPr>
            <a:r>
              <a:rPr lang="en-IN" b="1" dirty="0"/>
              <a:t>EMPLOYMENT NAME</a:t>
            </a:r>
          </a:p>
          <a:p>
            <a:pPr marL="342900" indent="-342900">
              <a:buFont typeface="+mj-lt"/>
              <a:buAutoNum type="alphaLcParenR"/>
            </a:pPr>
            <a:r>
              <a:rPr lang="en-IN" b="1" dirty="0"/>
              <a:t>START DATE / EXIT DATE</a:t>
            </a:r>
          </a:p>
          <a:p>
            <a:pPr marL="342900" indent="-342900">
              <a:buFont typeface="+mj-lt"/>
              <a:buAutoNum type="alphaLcParenR"/>
            </a:pPr>
            <a:r>
              <a:rPr lang="en-IN" b="1" dirty="0"/>
              <a:t>EMAIL ID</a:t>
            </a:r>
          </a:p>
          <a:p>
            <a:pPr marL="342900" indent="-342900">
              <a:buFont typeface="+mj-lt"/>
              <a:buAutoNum type="alphaLcParenR"/>
            </a:pPr>
            <a:r>
              <a:rPr lang="en-IN" b="1" dirty="0"/>
              <a:t>BUSINESS UNIT</a:t>
            </a:r>
          </a:p>
          <a:p>
            <a:pPr marL="342900" indent="-342900">
              <a:buFont typeface="+mj-lt"/>
              <a:buAutoNum type="alphaLcParenR"/>
            </a:pPr>
            <a:r>
              <a:rPr lang="en-IN" b="1" dirty="0"/>
              <a:t>EMPLOYMENT CLASSIFICATION</a:t>
            </a:r>
          </a:p>
          <a:p>
            <a:pPr marL="342900" indent="-342900">
              <a:buFont typeface="+mj-lt"/>
              <a:buAutoNum type="alphaLcParenR"/>
            </a:pPr>
            <a:r>
              <a:rPr lang="en-IN" b="1" dirty="0"/>
              <a:t>EMPLOYMENT STATUS</a:t>
            </a:r>
          </a:p>
          <a:p>
            <a:pPr marL="342900" indent="-342900">
              <a:buFont typeface="+mj-lt"/>
              <a:buAutoNum type="alphaLcParenR"/>
            </a:pPr>
            <a:r>
              <a:rPr lang="en-IN" b="1" dirty="0"/>
              <a:t>DIVISION</a:t>
            </a:r>
          </a:p>
          <a:p>
            <a:pPr marL="342900" indent="-342900">
              <a:buFont typeface="+mj-lt"/>
              <a:buAutoNum type="alphaLcParenR"/>
            </a:pPr>
            <a:r>
              <a:rPr lang="en-IN" b="1" dirty="0"/>
              <a:t>GENDER</a:t>
            </a:r>
          </a:p>
          <a:p>
            <a:pPr marL="342900" indent="-342900">
              <a:buFont typeface="+mj-lt"/>
              <a:buAutoNum type="alphaLcParenR"/>
            </a:pPr>
            <a:r>
              <a:rPr lang="en-IN" b="1" dirty="0"/>
              <a:t>DEPARTMENGT TYPE</a:t>
            </a:r>
          </a:p>
          <a:p>
            <a:pPr marL="342900" indent="-342900">
              <a:buFont typeface="+mj-lt"/>
              <a:buAutoNum type="alphaLcParenR"/>
            </a:pPr>
            <a:r>
              <a:rPr lang="en-IN" b="1" dirty="0"/>
              <a:t>PERFORMANCE METRICS</a:t>
            </a:r>
          </a:p>
          <a:p>
            <a:endParaRPr lang="en-IN" b="1" dirty="0"/>
          </a:p>
          <a:p>
            <a:r>
              <a:rPr lang="en-IN" b="1"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1ECA88-5197-D875-CF2E-6E29DEF507B4}"/>
              </a:ext>
            </a:extLst>
          </p:cNvPr>
          <p:cNvSpPr>
            <a:spLocks noGrp="1"/>
          </p:cNvSpPr>
          <p:nvPr>
            <p:ph type="subTitle" idx="4"/>
          </p:nvPr>
        </p:nvSpPr>
        <p:spPr>
          <a:xfrm>
            <a:off x="304800" y="762000"/>
            <a:ext cx="10058400" cy="4046877"/>
          </a:xfrm>
        </p:spPr>
        <p:txBody>
          <a:bodyPr/>
          <a:lstStyle/>
          <a:p>
            <a:r>
              <a:rPr lang="en-IN" b="1" dirty="0"/>
              <a:t>3. TECHNIQUES: OMITTED EVERY BLANK SPACE USING THE FILTER TAB</a:t>
            </a:r>
          </a:p>
          <a:p>
            <a:r>
              <a:rPr lang="en-IN" b="1" dirty="0"/>
              <a:t>4. PIVOT TABLE: CREATED A PIVOT TABLE WITH THE DATA COLLECTED BY ARRANGING FETURES EACH IN A ROW, COLUMN, FILTER TABS ETC ACCORDING TO OUR RESEARCH.</a:t>
            </a:r>
          </a:p>
          <a:p>
            <a:r>
              <a:rPr lang="en-IN" b="1" dirty="0"/>
              <a:t>5. CHART: CREATED A GRAPH RESPECTIVE TO OUR PIVOT TABLE TO GET A FINAL RESULT.</a:t>
            </a:r>
          </a:p>
          <a:p>
            <a:r>
              <a:rPr lang="en-IN" b="1" dirty="0"/>
              <a:t>6. RESULT: OUR PROJECT IS TO FIND THE EXACT NUMBER OF EMPLOYEES EMPLOYED IN EACH DEPARTMENT RESPECTIVE TO THEIR EMPLOYMENT CLASSIFICATION LIFE FULL- TIME, PART-TIME, TEMPORARY BASIS EMPLOYMENT.</a:t>
            </a:r>
          </a:p>
        </p:txBody>
      </p:sp>
    </p:spTree>
    <p:extLst>
      <p:ext uri="{BB962C8B-B14F-4D97-AF65-F5344CB8AC3E}">
        <p14:creationId xmlns:p14="http://schemas.microsoft.com/office/powerpoint/2010/main" val="2511242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511868" cy="752129"/>
          </a:xfrm>
          <a:prstGeom prst="rect">
            <a:avLst/>
          </a:prstGeom>
        </p:spPr>
        <p:txBody>
          <a:bodyPr vert="horz" wrap="square" lIns="0" tIns="13335" rIns="0" bIns="0" rtlCol="0">
            <a:spAutoFit/>
          </a:bodyPr>
          <a:lstStyle/>
          <a:p>
            <a:pPr marL="12700">
              <a:lnSpc>
                <a:spcPct val="100000"/>
              </a:lnSpc>
              <a:spcBef>
                <a:spcPts val="105"/>
              </a:spcBef>
            </a:pPr>
            <a:r>
              <a:rPr sz="4800" b="1" dirty="0"/>
              <a:t>R</a:t>
            </a:r>
            <a:r>
              <a:rPr sz="4800" b="1" spc="-40" dirty="0"/>
              <a:t>E</a:t>
            </a:r>
            <a:r>
              <a:rPr sz="4800" b="1" spc="15" dirty="0"/>
              <a:t>S</a:t>
            </a:r>
            <a:r>
              <a:rPr sz="4800" b="1" spc="-30" dirty="0"/>
              <a:t>U</a:t>
            </a:r>
            <a:r>
              <a:rPr sz="4800" b="1" spc="-405" dirty="0"/>
              <a:t>L</a:t>
            </a:r>
            <a:r>
              <a:rPr sz="4800" b="1"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4" name="Chart 3">
            <a:extLst>
              <a:ext uri="{FF2B5EF4-FFF2-40B4-BE49-F238E27FC236}">
                <a16:creationId xmlns:a16="http://schemas.microsoft.com/office/drawing/2014/main" id="{91408977-F131-29C0-E052-EC22BC05AE13}"/>
              </a:ext>
            </a:extLst>
          </p:cNvPr>
          <p:cNvGraphicFramePr>
            <a:graphicFrameLocks/>
          </p:cNvGraphicFramePr>
          <p:nvPr>
            <p:extLst>
              <p:ext uri="{D42A27DB-BD31-4B8C-83A1-F6EECF244321}">
                <p14:modId xmlns:p14="http://schemas.microsoft.com/office/powerpoint/2010/main" val="4105461728"/>
              </p:ext>
            </p:extLst>
          </p:nvPr>
        </p:nvGraphicFramePr>
        <p:xfrm>
          <a:off x="2590800" y="2057399"/>
          <a:ext cx="6324600" cy="36576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normAutofit/>
          </a:bodyPr>
          <a:lstStyle/>
          <a:p>
            <a:r>
              <a:rPr lang="en-US" sz="5400" b="1" dirty="0">
                <a:latin typeface="Times New Roman" panose="02020603050405020304" pitchFamily="18" charset="0"/>
                <a:cs typeface="Times New Roman" panose="02020603050405020304" pitchFamily="18" charset="0"/>
              </a:rPr>
              <a:t>conclusion</a:t>
            </a:r>
            <a:endParaRPr lang="en-IN" sz="5400" b="1"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B43FE3AA-34F9-6AE9-841A-A9D5275FFA78}"/>
              </a:ext>
            </a:extLst>
          </p:cNvPr>
          <p:cNvGraphicFramePr>
            <a:graphicFrameLocks noGrp="1"/>
          </p:cNvGraphicFramePr>
          <p:nvPr>
            <p:extLst>
              <p:ext uri="{D42A27DB-BD31-4B8C-83A1-F6EECF244321}">
                <p14:modId xmlns:p14="http://schemas.microsoft.com/office/powerpoint/2010/main" val="3185202766"/>
              </p:ext>
            </p:extLst>
          </p:nvPr>
        </p:nvGraphicFramePr>
        <p:xfrm>
          <a:off x="457200" y="2362200"/>
          <a:ext cx="4025900" cy="2762250"/>
        </p:xfrm>
        <a:graphic>
          <a:graphicData uri="http://schemas.openxmlformats.org/drawingml/2006/table">
            <a:tbl>
              <a:tblPr>
                <a:tableStyleId>{5C22544A-7EE6-4342-B048-85BDC9FD1C3A}</a:tableStyleId>
              </a:tblPr>
              <a:tblGrid>
                <a:gridCol w="1206500">
                  <a:extLst>
                    <a:ext uri="{9D8B030D-6E8A-4147-A177-3AD203B41FA5}">
                      <a16:colId xmlns:a16="http://schemas.microsoft.com/office/drawing/2014/main" val="1991828874"/>
                    </a:ext>
                  </a:extLst>
                </a:gridCol>
                <a:gridCol w="1066800">
                  <a:extLst>
                    <a:ext uri="{9D8B030D-6E8A-4147-A177-3AD203B41FA5}">
                      <a16:colId xmlns:a16="http://schemas.microsoft.com/office/drawing/2014/main" val="201928636"/>
                    </a:ext>
                  </a:extLst>
                </a:gridCol>
                <a:gridCol w="266700">
                  <a:extLst>
                    <a:ext uri="{9D8B030D-6E8A-4147-A177-3AD203B41FA5}">
                      <a16:colId xmlns:a16="http://schemas.microsoft.com/office/drawing/2014/main" val="3625072431"/>
                    </a:ext>
                  </a:extLst>
                </a:gridCol>
                <a:gridCol w="266700">
                  <a:extLst>
                    <a:ext uri="{9D8B030D-6E8A-4147-A177-3AD203B41FA5}">
                      <a16:colId xmlns:a16="http://schemas.microsoft.com/office/drawing/2014/main" val="1311442218"/>
                    </a:ext>
                  </a:extLst>
                </a:gridCol>
                <a:gridCol w="266700">
                  <a:extLst>
                    <a:ext uri="{9D8B030D-6E8A-4147-A177-3AD203B41FA5}">
                      <a16:colId xmlns:a16="http://schemas.microsoft.com/office/drawing/2014/main" val="649077491"/>
                    </a:ext>
                  </a:extLst>
                </a:gridCol>
                <a:gridCol w="203200">
                  <a:extLst>
                    <a:ext uri="{9D8B030D-6E8A-4147-A177-3AD203B41FA5}">
                      <a16:colId xmlns:a16="http://schemas.microsoft.com/office/drawing/2014/main" val="3121157765"/>
                    </a:ext>
                  </a:extLst>
                </a:gridCol>
                <a:gridCol w="749300">
                  <a:extLst>
                    <a:ext uri="{9D8B030D-6E8A-4147-A177-3AD203B41FA5}">
                      <a16:colId xmlns:a16="http://schemas.microsoft.com/office/drawing/2014/main" val="2151314771"/>
                    </a:ext>
                  </a:extLst>
                </a:gridCol>
              </a:tblGrid>
              <a:tr h="184150">
                <a:tc>
                  <a:txBody>
                    <a:bodyPr/>
                    <a:lstStyle/>
                    <a:p>
                      <a:pPr algn="l" fontAlgn="b"/>
                      <a:r>
                        <a:rPr lang="en-IN" sz="1100" u="none" strike="noStrike">
                          <a:effectLst/>
                        </a:rPr>
                        <a:t>EmployeeType</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Part-Time</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09443774"/>
                  </a:ext>
                </a:extLst>
              </a:tr>
              <a:tr h="184150">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10712881"/>
                  </a:ext>
                </a:extLst>
              </a:tr>
              <a:tr h="184150">
                <a:tc>
                  <a:txBody>
                    <a:bodyPr/>
                    <a:lstStyle/>
                    <a:p>
                      <a:pPr algn="l" fontAlgn="b"/>
                      <a:r>
                        <a:rPr lang="en-IN" sz="1100" u="none" strike="noStrike">
                          <a:effectLst/>
                        </a:rPr>
                        <a:t>Count of FirstName</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Column Labels</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97655670"/>
                  </a:ext>
                </a:extLst>
              </a:tr>
              <a:tr h="184150">
                <a:tc>
                  <a:txBody>
                    <a:bodyPr/>
                    <a:lstStyle/>
                    <a:p>
                      <a:pPr algn="l"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2</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3</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4</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5</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75919950"/>
                  </a:ext>
                </a:extLst>
              </a:tr>
              <a:tr h="184150">
                <a:tc>
                  <a:txBody>
                    <a:bodyPr/>
                    <a:lstStyle/>
                    <a:p>
                      <a:pPr algn="l" fontAlgn="b"/>
                      <a:r>
                        <a:rPr lang="en-IN" sz="1100" u="none" strike="noStrike">
                          <a:effectLst/>
                        </a:rPr>
                        <a:t>BPC</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11</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52</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16</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107</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41601452"/>
                  </a:ext>
                </a:extLst>
              </a:tr>
              <a:tr h="184150">
                <a:tc>
                  <a:txBody>
                    <a:bodyPr/>
                    <a:lstStyle/>
                    <a:p>
                      <a:pPr algn="l" fontAlgn="b"/>
                      <a:r>
                        <a:rPr lang="en-IN" sz="1100" u="none" strike="noStrike">
                          <a:effectLst/>
                        </a:rPr>
                        <a:t>CCDR</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11</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45</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14</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89</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42991690"/>
                  </a:ext>
                </a:extLst>
              </a:tr>
              <a:tr h="184150">
                <a:tc>
                  <a:txBody>
                    <a:bodyPr/>
                    <a:lstStyle/>
                    <a:p>
                      <a:pPr algn="l" fontAlgn="b"/>
                      <a:r>
                        <a:rPr lang="en-IN" sz="1100" u="none" strike="noStrike">
                          <a:effectLst/>
                        </a:rPr>
                        <a:t>EW</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19</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55</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16</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103</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15416074"/>
                  </a:ext>
                </a:extLst>
              </a:tr>
              <a:tr h="184150">
                <a:tc>
                  <a:txBody>
                    <a:bodyPr/>
                    <a:lstStyle/>
                    <a:p>
                      <a:pPr algn="l" fontAlgn="b"/>
                      <a:r>
                        <a:rPr lang="en-IN" sz="1100" u="none" strike="noStrike">
                          <a:effectLst/>
                        </a:rPr>
                        <a:t>MSC</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15</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46</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92</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29942749"/>
                  </a:ext>
                </a:extLst>
              </a:tr>
              <a:tr h="184150">
                <a:tc>
                  <a:txBody>
                    <a:bodyPr/>
                    <a:lstStyle/>
                    <a:p>
                      <a:pPr algn="l" fontAlgn="b"/>
                      <a:r>
                        <a:rPr lang="en-IN" sz="1100" u="none" strike="noStrike">
                          <a:effectLst/>
                        </a:rPr>
                        <a:t>NEL</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14</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39</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78</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33471614"/>
                  </a:ext>
                </a:extLst>
              </a:tr>
              <a:tr h="184150">
                <a:tc>
                  <a:txBody>
                    <a:bodyPr/>
                    <a:lstStyle/>
                    <a:p>
                      <a:pPr algn="l" fontAlgn="b"/>
                      <a:r>
                        <a:rPr lang="en-IN" sz="1100" u="none" strike="noStrike">
                          <a:effectLst/>
                        </a:rPr>
                        <a:t>PL</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18</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49</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19</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11</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106</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70404664"/>
                  </a:ext>
                </a:extLst>
              </a:tr>
              <a:tr h="184150">
                <a:tc>
                  <a:txBody>
                    <a:bodyPr/>
                    <a:lstStyle/>
                    <a:p>
                      <a:pPr algn="l" fontAlgn="b"/>
                      <a:r>
                        <a:rPr lang="en-IN" sz="1100" u="none" strike="noStrike">
                          <a:effectLst/>
                        </a:rPr>
                        <a:t>PYZ</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21</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47</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15</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96</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46513981"/>
                  </a:ext>
                </a:extLst>
              </a:tr>
              <a:tr h="184150">
                <a:tc>
                  <a:txBody>
                    <a:bodyPr/>
                    <a:lstStyle/>
                    <a:p>
                      <a:pPr algn="l" fontAlgn="b"/>
                      <a:r>
                        <a:rPr lang="en-IN" sz="1100" u="none" strike="noStrike">
                          <a:effectLst/>
                        </a:rPr>
                        <a:t>SVG</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21</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52</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13</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102</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72482360"/>
                  </a:ext>
                </a:extLst>
              </a:tr>
              <a:tr h="184150">
                <a:tc>
                  <a:txBody>
                    <a:bodyPr/>
                    <a:lstStyle/>
                    <a:p>
                      <a:pPr algn="l" fontAlgn="b"/>
                      <a:r>
                        <a:rPr lang="en-IN" sz="1100" u="none" strike="noStrike">
                          <a:effectLst/>
                        </a:rPr>
                        <a:t>TNS</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16</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51</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16</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73516227"/>
                  </a:ext>
                </a:extLst>
              </a:tr>
              <a:tr h="184150">
                <a:tc>
                  <a:txBody>
                    <a:bodyPr/>
                    <a:lstStyle/>
                    <a:p>
                      <a:pPr algn="l" fontAlgn="b"/>
                      <a:r>
                        <a:rPr lang="en-IN" sz="1100" u="none" strike="noStrike">
                          <a:effectLst/>
                        </a:rPr>
                        <a:t>WBL</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39</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81</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2766709"/>
                  </a:ext>
                </a:extLst>
              </a:tr>
              <a:tr h="184150">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87</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167</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475</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139</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86</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954</a:t>
                      </a:r>
                      <a:endParaRPr lang="en-IN" sz="11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83664606"/>
                  </a:ext>
                </a:extLst>
              </a:tr>
            </a:tbl>
          </a:graphicData>
        </a:graphic>
      </p:graphicFrame>
      <p:sp>
        <p:nvSpPr>
          <p:cNvPr id="7" name="TextBox 6">
            <a:extLst>
              <a:ext uri="{FF2B5EF4-FFF2-40B4-BE49-F238E27FC236}">
                <a16:creationId xmlns:a16="http://schemas.microsoft.com/office/drawing/2014/main" id="{9CCD8D09-5381-6E73-A0D3-5BBCC7F0009E}"/>
              </a:ext>
            </a:extLst>
          </p:cNvPr>
          <p:cNvSpPr txBox="1"/>
          <p:nvPr/>
        </p:nvSpPr>
        <p:spPr>
          <a:xfrm>
            <a:off x="5181600" y="2200708"/>
            <a:ext cx="6248401" cy="2862322"/>
          </a:xfrm>
          <a:prstGeom prst="rect">
            <a:avLst/>
          </a:prstGeom>
          <a:noFill/>
        </p:spPr>
        <p:txBody>
          <a:bodyPr wrap="square">
            <a:spAutoFit/>
          </a:bodyPr>
          <a:lstStyle/>
          <a:p>
            <a:r>
              <a:rPr lang="en-US" dirty="0"/>
              <a:t>The analysis reveals significant performance disparities among part-time employee groups, with the majority concentrated at the mid-performance level. By identifying both high-performing and underperforming groups, this study provides actionable insights for targeted development programs. Integrating these findings into strategic planning can enhance workforce efficiency and drive organizational growth. Future work should focus on temporal performance trends and causal factors, enabling a deeper understanding of the dynamics influencing employee productivity.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57DD3-915F-BC65-7460-24B41DF98E82}"/>
              </a:ext>
            </a:extLst>
          </p:cNvPr>
          <p:cNvSpPr>
            <a:spLocks noGrp="1"/>
          </p:cNvSpPr>
          <p:nvPr>
            <p:ph type="title"/>
          </p:nvPr>
        </p:nvSpPr>
        <p:spPr/>
        <p:txBody>
          <a:bodyPr/>
          <a:lstStyle/>
          <a:p>
            <a:r>
              <a:rPr lang="en-IN" dirty="0">
                <a:solidFill>
                  <a:schemeClr val="tx1"/>
                </a:solidFill>
              </a:rPr>
              <a:t>PROJECT  TITLE</a:t>
            </a:r>
          </a:p>
        </p:txBody>
      </p:sp>
      <p:sp>
        <p:nvSpPr>
          <p:cNvPr id="3" name="TextBox 2">
            <a:extLst>
              <a:ext uri="{FF2B5EF4-FFF2-40B4-BE49-F238E27FC236}">
                <a16:creationId xmlns:a16="http://schemas.microsoft.com/office/drawing/2014/main" id="{9A0C3BFE-0392-004C-1829-4F094FE0C9CF}"/>
              </a:ext>
            </a:extLst>
          </p:cNvPr>
          <p:cNvSpPr txBox="1"/>
          <p:nvPr/>
        </p:nvSpPr>
        <p:spPr>
          <a:xfrm>
            <a:off x="680774" y="2362200"/>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Classification type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8628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E6922-24E0-4A34-4776-374906E58750}"/>
              </a:ext>
            </a:extLst>
          </p:cNvPr>
          <p:cNvSpPr>
            <a:spLocks noGrp="1"/>
          </p:cNvSpPr>
          <p:nvPr>
            <p:ph type="title"/>
          </p:nvPr>
        </p:nvSpPr>
        <p:spPr/>
        <p:txBody>
          <a:bodyPr>
            <a:normAutofit/>
          </a:bodyPr>
          <a:lstStyle/>
          <a:p>
            <a:r>
              <a:rPr lang="en-IN" sz="6000" b="1" dirty="0"/>
              <a:t>AGENDA</a:t>
            </a:r>
          </a:p>
        </p:txBody>
      </p:sp>
      <p:sp>
        <p:nvSpPr>
          <p:cNvPr id="6" name="TextBox 5">
            <a:extLst>
              <a:ext uri="{FF2B5EF4-FFF2-40B4-BE49-F238E27FC236}">
                <a16:creationId xmlns:a16="http://schemas.microsoft.com/office/drawing/2014/main" id="{5C76542A-D0D1-F211-D9F7-F30B69D12EC8}"/>
              </a:ext>
            </a:extLst>
          </p:cNvPr>
          <p:cNvSpPr txBox="1"/>
          <p:nvPr/>
        </p:nvSpPr>
        <p:spPr>
          <a:xfrm>
            <a:off x="677334" y="2274838"/>
            <a:ext cx="6100996" cy="3539430"/>
          </a:xfrm>
          <a:prstGeom prst="rect">
            <a:avLst/>
          </a:prstGeom>
          <a:noFill/>
        </p:spPr>
        <p:txBody>
          <a:bodyPr wrap="square">
            <a:spAutoFit/>
          </a:bodyPr>
          <a:lstStyle/>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729337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600200" y="1066799"/>
            <a:ext cx="990600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t>P</a:t>
            </a:r>
            <a:r>
              <a:rPr sz="4250" b="1" spc="15" dirty="0"/>
              <a:t>ROB</a:t>
            </a:r>
            <a:r>
              <a:rPr sz="4250" b="1" spc="55" dirty="0"/>
              <a:t>L</a:t>
            </a:r>
            <a:r>
              <a:rPr sz="4250" b="1" spc="-20" dirty="0"/>
              <a:t>E</a:t>
            </a:r>
            <a:r>
              <a:rPr sz="4250" b="1" spc="20" dirty="0"/>
              <a:t>M</a:t>
            </a:r>
            <a:r>
              <a:rPr sz="4250" b="1" dirty="0"/>
              <a:t>	</a:t>
            </a:r>
            <a:r>
              <a:rPr lang="en-US" sz="4250" b="1" dirty="0"/>
              <a:t> </a:t>
            </a:r>
            <a:r>
              <a:rPr lang="en-US" sz="4250" b="1" spc="10" dirty="0"/>
              <a:t>STATEMENT</a:t>
            </a:r>
            <a:endParaRPr sz="4250" b="1"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Rectangle 2">
            <a:extLst>
              <a:ext uri="{FF2B5EF4-FFF2-40B4-BE49-F238E27FC236}">
                <a16:creationId xmlns:a16="http://schemas.microsoft.com/office/drawing/2014/main" id="{B34FDAE1-BA5F-444B-3361-670AFDB0B29D}"/>
              </a:ext>
            </a:extLst>
          </p:cNvPr>
          <p:cNvSpPr>
            <a:spLocks noChangeArrowheads="1"/>
          </p:cNvSpPr>
          <p:nvPr/>
        </p:nvSpPr>
        <p:spPr bwMode="auto">
          <a:xfrm>
            <a:off x="1057275" y="2026564"/>
            <a:ext cx="10448925" cy="2397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tabLst/>
            </a:pPr>
            <a:r>
              <a:rPr lang="en-US" dirty="0"/>
              <a:t>In today's competitive business environment, optimizing part-time employee performance is crucial for maintaining operational efficiency and achieving organizational goals. However, inconsistent performance across different employee groups poses a significant challenge. This analysis seeks to uncover underlying patterns and disparities in employee output, enabling data-driven strategies to enhance productivity and align workforce capabilities with business objectives.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2778125" y="1054830"/>
            <a:ext cx="6804025"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400" b="1" spc="5" dirty="0"/>
              <a:t>PROJECT	</a:t>
            </a:r>
            <a:r>
              <a:rPr lang="en-US" sz="4400" b="1" spc="5" dirty="0"/>
              <a:t> </a:t>
            </a:r>
            <a:r>
              <a:rPr sz="4400" b="1" spc="-20" dirty="0"/>
              <a:t>OVERVIEW</a:t>
            </a:r>
            <a:endParaRPr sz="4400" b="1"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1905000" y="2362200"/>
            <a:ext cx="7924800" cy="3046988"/>
          </a:xfrm>
          <a:prstGeom prst="rect">
            <a:avLst/>
          </a:prstGeom>
          <a:noFill/>
        </p:spPr>
        <p:txBody>
          <a:bodyPr wrap="square" rtlCol="0">
            <a:spAutoFit/>
          </a:bodyPr>
          <a:lstStyle/>
          <a:p>
            <a:pPr algn="ctr"/>
            <a:r>
              <a:rPr lang="en-US" sz="2400" dirty="0"/>
              <a:t>This project involves a comprehensive performance analysis of part-time employees using advanced Excel techniques. By leveraging Pivot Tables, we systematically categorized and evaluated employee performance across multiple dimensions. The analysis aims to uncover underlying patterns, disparities, and potential performance drivers within different employee groups, ultimately providing actionable insights to enhance overall workforce efficiency.</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930525" y="862158"/>
            <a:ext cx="6082348" cy="570669"/>
          </a:xfrm>
          <a:prstGeom prst="rect">
            <a:avLst/>
          </a:prstGeom>
        </p:spPr>
        <p:txBody>
          <a:bodyPr vert="horz" wrap="square" lIns="0" tIns="16510" rIns="0" bIns="0" rtlCol="0">
            <a:spAutoFit/>
          </a:bodyPr>
          <a:lstStyle/>
          <a:p>
            <a:pPr marL="12700">
              <a:lnSpc>
                <a:spcPct val="100000"/>
              </a:lnSpc>
              <a:spcBef>
                <a:spcPts val="130"/>
              </a:spcBef>
            </a:pPr>
            <a:r>
              <a:rPr b="1" spc="25" dirty="0"/>
              <a:t>W</a:t>
            </a:r>
            <a:r>
              <a:rPr b="1" spc="-20" dirty="0"/>
              <a:t>H</a:t>
            </a:r>
            <a:r>
              <a:rPr b="1" spc="20" dirty="0"/>
              <a:t>O</a:t>
            </a:r>
            <a:r>
              <a:rPr b="1" spc="-235" dirty="0"/>
              <a:t> </a:t>
            </a:r>
            <a:r>
              <a:rPr b="1" spc="-10" dirty="0"/>
              <a:t>AR</a:t>
            </a:r>
            <a:r>
              <a:rPr b="1" spc="15" dirty="0"/>
              <a:t>E</a:t>
            </a:r>
            <a:r>
              <a:rPr b="1" spc="-35" dirty="0"/>
              <a:t> </a:t>
            </a:r>
            <a:r>
              <a:rPr b="1" spc="-10" dirty="0"/>
              <a:t>T</a:t>
            </a:r>
            <a:r>
              <a:rPr b="1" spc="-15" dirty="0"/>
              <a:t>H</a:t>
            </a:r>
            <a:r>
              <a:rPr b="1" spc="15" dirty="0"/>
              <a:t>E</a:t>
            </a:r>
            <a:r>
              <a:rPr b="1" spc="-35" dirty="0"/>
              <a:t> </a:t>
            </a:r>
            <a:r>
              <a:rPr b="1" spc="-20" dirty="0"/>
              <a:t>E</a:t>
            </a:r>
            <a:r>
              <a:rPr b="1" spc="30" dirty="0"/>
              <a:t>N</a:t>
            </a:r>
            <a:r>
              <a:rPr b="1" spc="15" dirty="0"/>
              <a:t>D</a:t>
            </a:r>
            <a:r>
              <a:rPr b="1" spc="-45" dirty="0"/>
              <a:t> </a:t>
            </a:r>
            <a:r>
              <a:rPr b="1" dirty="0"/>
              <a:t>U</a:t>
            </a:r>
            <a:r>
              <a:rPr b="1" spc="10" dirty="0"/>
              <a:t>S</a:t>
            </a:r>
            <a:r>
              <a:rPr b="1" spc="-25" dirty="0"/>
              <a:t>E</a:t>
            </a:r>
            <a:r>
              <a:rPr b="1" spc="-10" dirty="0"/>
              <a:t>R</a:t>
            </a:r>
            <a:r>
              <a:rPr b="1" spc="5" dirty="0"/>
              <a:t>S?</a:t>
            </a:r>
            <a:endParaRPr b="1"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3" name="Rectangle 1">
            <a:extLst>
              <a:ext uri="{FF2B5EF4-FFF2-40B4-BE49-F238E27FC236}">
                <a16:creationId xmlns:a16="http://schemas.microsoft.com/office/drawing/2014/main" id="{D47A24CA-7215-666C-0203-3D45574F3EA1}"/>
              </a:ext>
            </a:extLst>
          </p:cNvPr>
          <p:cNvSpPr>
            <a:spLocks noChangeArrowheads="1"/>
          </p:cNvSpPr>
          <p:nvPr/>
        </p:nvSpPr>
        <p:spPr bwMode="auto">
          <a:xfrm>
            <a:off x="1348995" y="2544864"/>
            <a:ext cx="9494009" cy="1668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Management:</a:t>
            </a:r>
            <a:r>
              <a:rPr kumimoji="0" lang="en-US" altLang="en-US" sz="1800" b="0" i="0" u="none" strike="noStrike" cap="none" normalizeH="0" baseline="0" dirty="0">
                <a:ln>
                  <a:noFill/>
                </a:ln>
                <a:solidFill>
                  <a:schemeClr val="tx1"/>
                </a:solidFill>
                <a:effectLst/>
                <a:latin typeface="Arial" panose="020B0604020202020204" pitchFamily="34" charset="0"/>
              </a:rPr>
              <a:t> To make informed decisions regarding employee training and development.</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HR Department:</a:t>
            </a:r>
            <a:r>
              <a:rPr kumimoji="0" lang="en-US" altLang="en-US" sz="1800" b="0" i="0" u="none" strike="noStrike" cap="none" normalizeH="0" baseline="0" dirty="0">
                <a:ln>
                  <a:noFill/>
                </a:ln>
                <a:solidFill>
                  <a:schemeClr val="tx1"/>
                </a:solidFill>
                <a:effectLst/>
                <a:latin typeface="Arial" panose="020B0604020202020204" pitchFamily="34" charset="0"/>
              </a:rPr>
              <a:t> To optimize hiring and staff allocation strategies.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Employees:</a:t>
            </a:r>
            <a:r>
              <a:rPr kumimoji="0" lang="en-US" altLang="en-US" sz="1800" b="0" i="0" u="none" strike="noStrike" cap="none" normalizeH="0" baseline="0" dirty="0">
                <a:ln>
                  <a:noFill/>
                </a:ln>
                <a:solidFill>
                  <a:schemeClr val="tx1"/>
                </a:solidFill>
                <a:effectLst/>
                <a:latin typeface="Arial" panose="020B0604020202020204" pitchFamily="34" charset="0"/>
              </a:rPr>
              <a:t> To receive feedback and understand areas of improvement.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214437" y="433983"/>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lang="en-US"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lang="en-US" sz="3600" dirty="0"/>
              <a:t> </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68A63915-9BB0-BF16-29A4-B63000E7DAE4}"/>
              </a:ext>
            </a:extLst>
          </p:cNvPr>
          <p:cNvSpPr txBox="1"/>
          <p:nvPr/>
        </p:nvSpPr>
        <p:spPr>
          <a:xfrm>
            <a:off x="1521618" y="2362199"/>
            <a:ext cx="9832181" cy="3139321"/>
          </a:xfrm>
          <a:prstGeom prst="rect">
            <a:avLst/>
          </a:prstGeom>
          <a:noFill/>
        </p:spPr>
        <p:txBody>
          <a:bodyPr wrap="square" rtlCol="0">
            <a:spAutoFit/>
          </a:bodyPr>
          <a:lstStyle/>
          <a:p>
            <a:pPr>
              <a:lnSpc>
                <a:spcPct val="150000"/>
              </a:lnSpc>
            </a:pPr>
            <a:r>
              <a:rPr lang="en-US" dirty="0"/>
              <a:t>We developed a comprehensive Excel-based performance analysis framework that leverages Pivot Tables to efficiently categorize and evaluate employee metrics. By integrating advanced data visualization and trend analysis, our solution not only identifies performance disparities across groups but also pinpoints specific areas for strategic intervention. This approach enables data-driven decisions that optimize workforce efficiency, enhance employee engagement, and align performance outcomes with organizational goals.</a:t>
            </a:r>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143000" y="926158"/>
            <a:ext cx="8915400" cy="943031"/>
          </a:xfrm>
        </p:spPr>
        <p:txBody>
          <a:bodyPr/>
          <a:lstStyle/>
          <a:p>
            <a:r>
              <a:rPr lang="en-IN" b="1" dirty="0"/>
              <a:t>Data set Description </a:t>
            </a:r>
          </a:p>
        </p:txBody>
      </p:sp>
      <p:sp>
        <p:nvSpPr>
          <p:cNvPr id="4" name="TextBox 3">
            <a:extLst>
              <a:ext uri="{FF2B5EF4-FFF2-40B4-BE49-F238E27FC236}">
                <a16:creationId xmlns:a16="http://schemas.microsoft.com/office/drawing/2014/main" id="{6FC0EBB3-3F81-EBDA-C885-F0003E488041}"/>
              </a:ext>
            </a:extLst>
          </p:cNvPr>
          <p:cNvSpPr txBox="1"/>
          <p:nvPr/>
        </p:nvSpPr>
        <p:spPr>
          <a:xfrm>
            <a:off x="1371600" y="1869189"/>
            <a:ext cx="9067800" cy="4247317"/>
          </a:xfrm>
          <a:prstGeom prst="rect">
            <a:avLst/>
          </a:prstGeom>
          <a:noFill/>
        </p:spPr>
        <p:txBody>
          <a:bodyPr wrap="square" rtlCol="0">
            <a:spAutoFit/>
          </a:bodyPr>
          <a:lstStyle/>
          <a:p>
            <a:r>
              <a:rPr lang="en-US" b="1" dirty="0"/>
              <a:t>Data Source:</a:t>
            </a:r>
            <a:r>
              <a:rPr lang="en-US" dirty="0"/>
              <a:t> Employee performance data categorized by group and assessed over five performance metrics.</a:t>
            </a:r>
          </a:p>
          <a:p>
            <a:endParaRPr lang="en-US" dirty="0"/>
          </a:p>
          <a:p>
            <a:r>
              <a:rPr lang="en-US" dirty="0"/>
              <a:t>VARIABLES</a:t>
            </a:r>
            <a:endParaRPr lang="en-IN" b="1" dirty="0"/>
          </a:p>
          <a:p>
            <a:pPr marL="457200" indent="-457200">
              <a:buFont typeface="+mj-lt"/>
              <a:buAutoNum type="arabicPeriod"/>
            </a:pPr>
            <a:r>
              <a:rPr lang="en-IN" b="1" dirty="0"/>
              <a:t>EMPLOYMENT NAME</a:t>
            </a:r>
          </a:p>
          <a:p>
            <a:pPr marL="457200" indent="-457200">
              <a:buFont typeface="+mj-lt"/>
              <a:buAutoNum type="arabicPeriod"/>
            </a:pPr>
            <a:r>
              <a:rPr lang="en-IN" b="1" dirty="0"/>
              <a:t>START DATE / EXIT DATE</a:t>
            </a:r>
          </a:p>
          <a:p>
            <a:pPr marL="457200" indent="-457200">
              <a:buFont typeface="+mj-lt"/>
              <a:buAutoNum type="arabicPeriod"/>
            </a:pPr>
            <a:r>
              <a:rPr lang="en-IN" b="1" dirty="0"/>
              <a:t>EMAIL ID</a:t>
            </a:r>
          </a:p>
          <a:p>
            <a:pPr marL="457200" indent="-457200">
              <a:buFont typeface="+mj-lt"/>
              <a:buAutoNum type="arabicPeriod"/>
            </a:pPr>
            <a:r>
              <a:rPr lang="en-IN" b="1" dirty="0"/>
              <a:t>BUSINESS UNIT</a:t>
            </a:r>
          </a:p>
          <a:p>
            <a:pPr marL="457200" indent="-457200">
              <a:buFont typeface="+mj-lt"/>
              <a:buAutoNum type="arabicPeriod"/>
            </a:pPr>
            <a:r>
              <a:rPr lang="en-IN" b="1" dirty="0"/>
              <a:t>EMPLOYMENT CLASSIFICATION</a:t>
            </a:r>
          </a:p>
          <a:p>
            <a:pPr marL="457200" indent="-457200">
              <a:buFont typeface="+mj-lt"/>
              <a:buAutoNum type="arabicPeriod"/>
            </a:pPr>
            <a:r>
              <a:rPr lang="en-IN" b="1" dirty="0"/>
              <a:t>EMPLOYMENT STATUS</a:t>
            </a:r>
          </a:p>
          <a:p>
            <a:pPr marL="457200" indent="-457200">
              <a:buFont typeface="+mj-lt"/>
              <a:buAutoNum type="arabicPeriod"/>
            </a:pPr>
            <a:r>
              <a:rPr lang="en-IN" b="1" dirty="0"/>
              <a:t>DIVISION</a:t>
            </a:r>
          </a:p>
          <a:p>
            <a:pPr marL="457200" indent="-457200">
              <a:buFont typeface="+mj-lt"/>
              <a:buAutoNum type="arabicPeriod"/>
            </a:pPr>
            <a:r>
              <a:rPr lang="en-IN" b="1" dirty="0"/>
              <a:t>GENDER</a:t>
            </a:r>
          </a:p>
          <a:p>
            <a:pPr marL="457200" indent="-457200">
              <a:buFont typeface="+mj-lt"/>
              <a:buAutoNum type="arabicPeriod"/>
            </a:pPr>
            <a:r>
              <a:rPr lang="en-IN" b="1" dirty="0"/>
              <a:t>DEPARTMENGT TYPE</a:t>
            </a:r>
          </a:p>
          <a:p>
            <a:pPr marL="457200" indent="-457200">
              <a:buFont typeface="+mj-lt"/>
              <a:buAutoNum type="arabicPeriod"/>
            </a:pPr>
            <a:r>
              <a:rPr lang="en-IN" b="1" dirty="0"/>
              <a:t>PERFORMANCE METRICS</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10233025" cy="670696"/>
          </a:xfrm>
          <a:prstGeom prst="rect">
            <a:avLst/>
          </a:prstGeom>
        </p:spPr>
        <p:txBody>
          <a:bodyPr vert="horz" wrap="square" lIns="0" tIns="16510" rIns="0" bIns="0" rtlCol="0">
            <a:spAutoFit/>
          </a:bodyPr>
          <a:lstStyle/>
          <a:p>
            <a:pPr marL="12700">
              <a:lnSpc>
                <a:spcPct val="100000"/>
              </a:lnSpc>
              <a:spcBef>
                <a:spcPts val="130"/>
              </a:spcBef>
            </a:pPr>
            <a:r>
              <a:rPr sz="4250" b="1" spc="15" dirty="0"/>
              <a:t>THE</a:t>
            </a:r>
            <a:r>
              <a:rPr sz="4250" b="1" spc="20" dirty="0"/>
              <a:t> </a:t>
            </a:r>
            <a:r>
              <a:rPr lang="en-US" sz="4250" b="1" spc="20" dirty="0"/>
              <a:t>"</a:t>
            </a:r>
            <a:r>
              <a:rPr sz="4250" b="1" spc="10" dirty="0"/>
              <a:t>WOW</a:t>
            </a:r>
            <a:r>
              <a:rPr lang="en-US" sz="4250" b="1" spc="10" dirty="0"/>
              <a:t>"</a:t>
            </a:r>
            <a:r>
              <a:rPr sz="4250" b="1" spc="85" dirty="0"/>
              <a:t> </a:t>
            </a:r>
            <a:r>
              <a:rPr sz="4250" b="1" spc="10" dirty="0"/>
              <a:t>IN</a:t>
            </a:r>
            <a:r>
              <a:rPr sz="4250" b="1" spc="-5" dirty="0"/>
              <a:t> </a:t>
            </a:r>
            <a:r>
              <a:rPr sz="4250" b="1" spc="15" dirty="0"/>
              <a:t>OUR</a:t>
            </a:r>
            <a:r>
              <a:rPr sz="4250" b="1" spc="-10" dirty="0"/>
              <a:t> </a:t>
            </a:r>
            <a:r>
              <a:rPr sz="4250" b="1" spc="20" dirty="0"/>
              <a:t>SOLUTION</a:t>
            </a:r>
            <a:endParaRPr sz="4250" b="1"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49EDAE6-09D2-BFAC-BCC5-41E820D4A960}"/>
              </a:ext>
            </a:extLst>
          </p:cNvPr>
          <p:cNvSpPr txBox="1"/>
          <p:nvPr/>
        </p:nvSpPr>
        <p:spPr>
          <a:xfrm>
            <a:off x="1295400" y="2438400"/>
            <a:ext cx="7961948" cy="2898614"/>
          </a:xfrm>
          <a:prstGeom prst="rect">
            <a:avLst/>
          </a:prstGeom>
          <a:noFill/>
        </p:spPr>
        <p:txBody>
          <a:bodyPr wrap="square" rtlCol="0">
            <a:spAutoFit/>
          </a:bodyPr>
          <a:lstStyle/>
          <a:p>
            <a:pPr marL="342900" indent="-342900">
              <a:lnSpc>
                <a:spcPct val="200000"/>
              </a:lnSpc>
              <a:buFont typeface="+mj-lt"/>
              <a:buAutoNum type="arabicPeriod"/>
            </a:pPr>
            <a:r>
              <a:rPr lang="en-IN" sz="3200" dirty="0"/>
              <a:t>PIVOT TABLE</a:t>
            </a:r>
          </a:p>
          <a:p>
            <a:pPr marL="342900" indent="-342900">
              <a:lnSpc>
                <a:spcPct val="200000"/>
              </a:lnSpc>
              <a:buFont typeface="+mj-lt"/>
              <a:buAutoNum type="arabicPeriod"/>
            </a:pPr>
            <a:r>
              <a:rPr lang="en-IN" sz="3200" dirty="0"/>
              <a:t>CONDITIONAL FORMATTING</a:t>
            </a:r>
          </a:p>
          <a:p>
            <a:pPr marL="342900" indent="-342900">
              <a:lnSpc>
                <a:spcPct val="200000"/>
              </a:lnSpc>
              <a:buFont typeface="+mj-lt"/>
              <a:buAutoNum type="arabicPeriod"/>
            </a:pPr>
            <a:r>
              <a:rPr lang="en-IN" sz="3200" dirty="0"/>
              <a:t>CHARTS AND GRAPH</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302</TotalTime>
  <Words>685</Words>
  <Application>Microsoft Office PowerPoint</Application>
  <PresentationFormat>Widescreen</PresentationFormat>
  <Paragraphs>164</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Gill Sans MT</vt:lpstr>
      <vt:lpstr>Roboto</vt:lpstr>
      <vt:lpstr>Times New Roman</vt:lpstr>
      <vt:lpstr>Trebuchet MS</vt:lpstr>
      <vt:lpstr>Gallery</vt:lpstr>
      <vt:lpstr>Employee Data Analysis using Excel  </vt:lpstr>
      <vt:lpstr>PROJECT  TITLE</vt:lpstr>
      <vt:lpstr>AGENDA</vt:lpstr>
      <vt:lpstr>PROBLEM  STATEMENT</vt:lpstr>
      <vt:lpstr>PROJECT  OVERVIEW</vt:lpstr>
      <vt:lpstr>WHO ARE THE END USERS?</vt:lpstr>
      <vt:lpstr>OUR SOLUTION  AND ITS  VALUE PROPOSITION</vt:lpstr>
      <vt:lpstr>Data set Description </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Manvi Srivastava</cp:lastModifiedBy>
  <cp:revision>15</cp:revision>
  <dcterms:created xsi:type="dcterms:W3CDTF">2024-03-29T15:07:22Z</dcterms:created>
  <dcterms:modified xsi:type="dcterms:W3CDTF">2024-09-01T14:26:29Z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