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7" r:id="rId2"/>
    <p:sldId id="279" r:id="rId3"/>
    <p:sldId id="280" r:id="rId4"/>
    <p:sldId id="282" r:id="rId5"/>
    <p:sldId id="271" r:id="rId6"/>
    <p:sldId id="272" r:id="rId7"/>
    <p:sldId id="273" r:id="rId8"/>
    <p:sldId id="274" r:id="rId9"/>
    <p:sldId id="275" r:id="rId10"/>
    <p:sldId id="276" r:id="rId11"/>
    <p:sldId id="264" r:id="rId12"/>
    <p:sldId id="265" r:id="rId13"/>
    <p:sldId id="266" r:id="rId14"/>
    <p:sldId id="267" r:id="rId15"/>
    <p:sldId id="268" r:id="rId16"/>
    <p:sldId id="269" r:id="rId17"/>
    <p:sldId id="263" r:id="rId18"/>
    <p:sldId id="257" r:id="rId19"/>
    <p:sldId id="259" r:id="rId20"/>
    <p:sldId id="260" r:id="rId21"/>
    <p:sldId id="261" r:id="rId22"/>
    <p:sldId id="258" r:id="rId23"/>
    <p:sldId id="262" r:id="rId24"/>
    <p:sldId id="283" r:id="rId25"/>
    <p:sldId id="285" r:id="rId26"/>
    <p:sldId id="287"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nagar associates" initials="ga" lastIdx="1" clrIdx="0">
    <p:extLst>
      <p:ext uri="{19B8F6BF-5375-455C-9EA6-DF929625EA0E}">
        <p15:presenceInfo xmlns="" xmlns:p15="http://schemas.microsoft.com/office/powerpoint/2012/main" userId="f387637e4e3a6f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43" autoAdjust="0"/>
    <p:restoredTop sz="94660"/>
  </p:normalViewPr>
  <p:slideViewPr>
    <p:cSldViewPr snapToGrid="0">
      <p:cViewPr varScale="1">
        <p:scale>
          <a:sx n="88" d="100"/>
          <a:sy n="88" d="100"/>
        </p:scale>
        <p:origin x="-470" y="-77"/>
      </p:cViewPr>
      <p:guideLst>
        <p:guide orient="horz" pos="2160"/>
        <p:guide pos="3840"/>
      </p:guideLst>
    </p:cSldViewPr>
  </p:slideViewPr>
  <p:notesTextViewPr>
    <p:cViewPr>
      <p:scale>
        <a:sx n="1" d="1"/>
        <a:sy n="1" d="1"/>
      </p:scale>
      <p:origin x="0" y="0"/>
    </p:cViewPr>
  </p:notesTextViewPr>
  <p:gridSpacing cx="368685763" cy="3686857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1T00:50:48.044" idx="1">
    <p:pos x="10" y="10"/>
    <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E08BF2-B1DB-4454-BB2B-B4245C4FD649}" type="datetimeFigureOut">
              <a:rPr lang="en-US" smtClean="0"/>
              <a:pPr/>
              <a:t>3/26/2020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27C668-B946-4A5C-AE56-D146404FA4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56B227-B789-44E2-907D-DEA0632A9586}"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52E5F-A617-4062-994E-F96D243CC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C4E16E3-1744-468B-904F-914C33C79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992D38D-4026-49A2-AFB7-862DCCB10C64}"/>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5" name="Footer Placeholder 4">
            <a:extLst>
              <a:ext uri="{FF2B5EF4-FFF2-40B4-BE49-F238E27FC236}">
                <a16:creationId xmlns="" xmlns:a16="http://schemas.microsoft.com/office/drawing/2014/main" id="{F7195F80-B6F8-4A2E-9E2E-EC11B6D49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55842D0-0773-4569-807C-276B8AD2BAFA}"/>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147521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BAF29C-3C54-4146-86B1-FAF0A7968A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16FFB03-0C00-46F4-9087-E9FFB968CB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9281CE5-66AF-44D6-99A2-EC9225CEEB5B}"/>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5" name="Footer Placeholder 4">
            <a:extLst>
              <a:ext uri="{FF2B5EF4-FFF2-40B4-BE49-F238E27FC236}">
                <a16:creationId xmlns="" xmlns:a16="http://schemas.microsoft.com/office/drawing/2014/main" id="{AB4958D0-A7F0-42B0-9337-E96C8916F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8E9F6E9-3D6A-4552-97F9-BA01E76277FE}"/>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45432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AAF56A2-B2E0-417B-99BF-59BBBDB35D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05D2945-7400-4C78-8807-345A3219A1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EE7C71B-0192-456E-AC1A-318902A6299C}"/>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5" name="Footer Placeholder 4">
            <a:extLst>
              <a:ext uri="{FF2B5EF4-FFF2-40B4-BE49-F238E27FC236}">
                <a16:creationId xmlns="" xmlns:a16="http://schemas.microsoft.com/office/drawing/2014/main" id="{673A9E0D-3450-40CF-86D3-F78F9C4D7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E1FB376-39C2-481A-B725-3E6AC05A441A}"/>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13789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B4ED52-FC0B-4E83-898D-4B723DB221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AB11265-B05E-4E63-8050-4575F80B4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2B1E40B-61F9-4BFC-8111-DDF5E44CE571}"/>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5" name="Footer Placeholder 4">
            <a:extLst>
              <a:ext uri="{FF2B5EF4-FFF2-40B4-BE49-F238E27FC236}">
                <a16:creationId xmlns="" xmlns:a16="http://schemas.microsoft.com/office/drawing/2014/main" id="{8B08CC92-30EE-418C-B0D3-3A2563A1B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2E0F04A-63FB-4B60-AFC2-5F69AC54A523}"/>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251305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CFD0C-8B4F-4039-B773-8EC3704C1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332F7D2-7306-44F9-AC57-2132B0D1E1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AC098BB-1EB9-4F16-9C0D-235706EA9EC2}"/>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5" name="Footer Placeholder 4">
            <a:extLst>
              <a:ext uri="{FF2B5EF4-FFF2-40B4-BE49-F238E27FC236}">
                <a16:creationId xmlns="" xmlns:a16="http://schemas.microsoft.com/office/drawing/2014/main" id="{07DA1511-A4CD-4E5F-A872-94C2B1C8A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D020E3E-D107-4C83-8519-DA24DBA6CFC8}"/>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234122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C9E4F8-74BC-4138-BEBE-4F879690A1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681553C-5597-46B8-A0D7-CA7806FCC1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B66BA4D-7BDD-4E18-A302-FEB1CBB9B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77ECEA6-7EAA-44B2-AD21-03121367CB35}"/>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6" name="Footer Placeholder 5">
            <a:extLst>
              <a:ext uri="{FF2B5EF4-FFF2-40B4-BE49-F238E27FC236}">
                <a16:creationId xmlns="" xmlns:a16="http://schemas.microsoft.com/office/drawing/2014/main" id="{12F6397C-480F-4B4A-BB28-5C3B729DAA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1639ACF-0B86-4121-BC61-809DB3A0CB3B}"/>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338359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CCB621-AC92-4823-B9B9-C34B90DD90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8864144-A6E5-41C4-AB54-A2DF7F685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FABA03B-5538-4F5B-BEFE-49DA0743D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8EFBC26-0710-4BDD-BBB8-0E897CB6B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0E6E1F3-EC73-48E9-8D11-8EEC9FE97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9BE8BEC-CB7A-45E4-A768-41CBCEE5E5A4}"/>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8" name="Footer Placeholder 7">
            <a:extLst>
              <a:ext uri="{FF2B5EF4-FFF2-40B4-BE49-F238E27FC236}">
                <a16:creationId xmlns="" xmlns:a16="http://schemas.microsoft.com/office/drawing/2014/main" id="{CDF95681-2089-484E-A0F3-A3771A280A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C1D9B0C-9DA7-4619-96CA-C8D02BEFFE0A}"/>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9542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EAAD42-7017-48D3-BAED-C82E22323D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165A2FA-1D9A-4DF2-B6D1-B2C66CC434CD}"/>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4" name="Footer Placeholder 3">
            <a:extLst>
              <a:ext uri="{FF2B5EF4-FFF2-40B4-BE49-F238E27FC236}">
                <a16:creationId xmlns="" xmlns:a16="http://schemas.microsoft.com/office/drawing/2014/main" id="{8903F368-2E2C-4A6D-85C0-2B28FB8BA4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3120FA5-A186-48D6-8ACA-3F8D7FE14076}"/>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321336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02E9469-C0B7-4C92-9D08-CBC089BA36A9}"/>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3" name="Footer Placeholder 2">
            <a:extLst>
              <a:ext uri="{FF2B5EF4-FFF2-40B4-BE49-F238E27FC236}">
                <a16:creationId xmlns="" xmlns:a16="http://schemas.microsoft.com/office/drawing/2014/main" id="{486A1B0D-77F5-4EE8-AF59-11880D3183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C704C8F-6969-4375-84BB-7FB894EE6779}"/>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25998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EB0B1-B91F-4175-B28C-B89568285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B97DACE-9A97-4156-BC2A-8A3C6606E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AB58753-EA92-4D03-951E-51CD3E2D5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EEC738-C275-4912-9CFE-3A0D364366DA}"/>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6" name="Footer Placeholder 5">
            <a:extLst>
              <a:ext uri="{FF2B5EF4-FFF2-40B4-BE49-F238E27FC236}">
                <a16:creationId xmlns="" xmlns:a16="http://schemas.microsoft.com/office/drawing/2014/main" id="{F8E03BAA-6389-47A9-BA8C-9EC5B126C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F8FAB0F-8AE5-4C4D-8376-40C2918BD449}"/>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395517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3B0C36-9830-40A0-AE07-6B987A876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7C30EA5-1188-46BE-8658-C0F43AC9F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67EBD3E-E0C5-48BA-9D5E-8DB140724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60869C1-24D6-4514-9CBB-2B5C177C357F}"/>
              </a:ext>
            </a:extLst>
          </p:cNvPr>
          <p:cNvSpPr>
            <a:spLocks noGrp="1"/>
          </p:cNvSpPr>
          <p:nvPr>
            <p:ph type="dt" sz="half" idx="10"/>
          </p:nvPr>
        </p:nvSpPr>
        <p:spPr/>
        <p:txBody>
          <a:bodyPr/>
          <a:lstStyle/>
          <a:p>
            <a:fld id="{5DEF188E-88E1-4603-83A3-24C665AD73F3}" type="datetimeFigureOut">
              <a:rPr lang="en-IN" smtClean="0"/>
              <a:pPr/>
              <a:t>26-03-2020</a:t>
            </a:fld>
            <a:endParaRPr lang="en-IN"/>
          </a:p>
        </p:txBody>
      </p:sp>
      <p:sp>
        <p:nvSpPr>
          <p:cNvPr id="6" name="Footer Placeholder 5">
            <a:extLst>
              <a:ext uri="{FF2B5EF4-FFF2-40B4-BE49-F238E27FC236}">
                <a16:creationId xmlns="" xmlns:a16="http://schemas.microsoft.com/office/drawing/2014/main" id="{3473A2AE-CBBC-4EC3-AE89-F394ABF23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0B1A359-F08B-49A1-9952-2BA732F9B9D8}"/>
              </a:ext>
            </a:extLst>
          </p:cNvPr>
          <p:cNvSpPr>
            <a:spLocks noGrp="1"/>
          </p:cNvSpPr>
          <p:nvPr>
            <p:ph type="sldNum" sz="quarter" idx="12"/>
          </p:nvPr>
        </p:nvSpPr>
        <p:spPr/>
        <p:txBody>
          <a:body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164935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1D7A31-0FBE-4417-9F35-6C7DC4DCC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FED7869-E0FA-4517-8CF7-1D2F36543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89D7C38-C9F7-4D06-B811-9550E1E33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F188E-88E1-4603-83A3-24C665AD73F3}" type="datetimeFigureOut">
              <a:rPr lang="en-IN" smtClean="0"/>
              <a:pPr/>
              <a:t>26-03-2020</a:t>
            </a:fld>
            <a:endParaRPr lang="en-IN"/>
          </a:p>
        </p:txBody>
      </p:sp>
      <p:sp>
        <p:nvSpPr>
          <p:cNvPr id="5" name="Footer Placeholder 4">
            <a:extLst>
              <a:ext uri="{FF2B5EF4-FFF2-40B4-BE49-F238E27FC236}">
                <a16:creationId xmlns="" xmlns:a16="http://schemas.microsoft.com/office/drawing/2014/main" id="{BF86132F-6412-4BE9-97CF-ED9178459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06D010E-FE87-4B3C-86A4-7BEDF58D4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3B315-85AE-454E-B0CA-CE9419828D87}" type="slidenum">
              <a:rPr lang="en-IN" smtClean="0"/>
              <a:pPr/>
              <a:t>‹#›</a:t>
            </a:fld>
            <a:endParaRPr lang="en-IN"/>
          </a:p>
        </p:txBody>
      </p:sp>
    </p:spTree>
    <p:extLst>
      <p:ext uri="{BB962C8B-B14F-4D97-AF65-F5344CB8AC3E}">
        <p14:creationId xmlns="" xmlns:p14="http://schemas.microsoft.com/office/powerpoint/2010/main" val="331568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doc.ic.ac.uk/teaching/distinguished-projects/2013/a.chandgadkar.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1471" y="357166"/>
            <a:ext cx="10953419" cy="3643338"/>
          </a:xfrm>
          <a:prstGeom prst="rect">
            <a:avLst/>
          </a:prstGeom>
        </p:spPr>
        <p:txBody>
          <a:bodyPr>
            <a:normAutofit fontScale="975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800" b="1" i="0" u="sng" strike="noStrike" kern="1200" cap="none" spc="0" normalizeH="0" baseline="0" noProof="0" dirty="0" smtClean="0">
                <a:ln>
                  <a:noFill/>
                </a:ln>
                <a:solidFill>
                  <a:schemeClr val="tx1"/>
                </a:solidFill>
                <a:effectLst/>
                <a:uLnTx/>
                <a:uFillTx/>
                <a:latin typeface="+mj-lt"/>
                <a:ea typeface="+mj-ea"/>
                <a:cs typeface="+mj-cs"/>
              </a:rPr>
              <a:t>Project Based Seminar</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
            </a:r>
            <a:br>
              <a:rPr kumimoji="0" lang="en-IN" sz="4400" b="0" i="0" u="none" strike="noStrike" kern="1200" cap="none" spc="0" normalizeH="0" baseline="0" noProof="0" dirty="0" smtClean="0">
                <a:ln>
                  <a:noFill/>
                </a:ln>
                <a:solidFill>
                  <a:schemeClr val="tx1"/>
                </a:solidFill>
                <a:effectLst/>
                <a:uLnTx/>
                <a:uFillTx/>
                <a:latin typeface="+mj-lt"/>
                <a:ea typeface="+mj-ea"/>
                <a:cs typeface="+mj-cs"/>
              </a:rPr>
            </a:br>
            <a:r>
              <a:rPr kumimoji="0" lang="en-IN" sz="4400" b="0" i="0" u="none" strike="noStrike" kern="1200" cap="none" spc="0" normalizeH="0" baseline="0" noProof="0" dirty="0" smtClean="0">
                <a:ln>
                  <a:noFill/>
                </a:ln>
                <a:solidFill>
                  <a:schemeClr val="tx1"/>
                </a:solidFill>
                <a:effectLst/>
                <a:uLnTx/>
                <a:uFillTx/>
                <a:latin typeface="+mj-lt"/>
                <a:ea typeface="+mj-ea"/>
                <a:cs typeface="+mj-cs"/>
              </a:rPr>
              <a:t/>
            </a:r>
            <a:br>
              <a:rPr kumimoji="0" lang="en-IN" sz="4400" b="0" i="0" u="none" strike="noStrike" kern="1200" cap="none" spc="0" normalizeH="0" baseline="0" noProof="0" dirty="0" smtClean="0">
                <a:ln>
                  <a:noFill/>
                </a:ln>
                <a:solidFill>
                  <a:schemeClr val="tx1"/>
                </a:solidFill>
                <a:effectLst/>
                <a:uLnTx/>
                <a:uFillTx/>
                <a:latin typeface="+mj-lt"/>
                <a:ea typeface="+mj-ea"/>
                <a:cs typeface="+mj-cs"/>
              </a:rPr>
            </a:br>
            <a:r>
              <a:rPr kumimoji="0" lang="en-IN" sz="4400" b="0" i="0" u="sng" strike="noStrike" kern="1200" cap="none" spc="0" normalizeH="0" baseline="0" noProof="0" dirty="0" smtClean="0">
                <a:ln>
                  <a:noFill/>
                </a:ln>
                <a:solidFill>
                  <a:schemeClr val="tx1"/>
                </a:solidFill>
                <a:effectLst/>
                <a:uLnTx/>
                <a:uFillTx/>
                <a:latin typeface="+mj-lt"/>
                <a:ea typeface="+mj-ea"/>
                <a:cs typeface="+mj-cs"/>
              </a:rPr>
              <a:t>Indoor Navigation System</a:t>
            </a:r>
            <a:br>
              <a:rPr kumimoji="0" lang="en-IN" sz="4400" b="0" i="0" u="sng" strike="noStrike" kern="1200" cap="none" spc="0" normalizeH="0" baseline="0" noProof="0" dirty="0" smtClean="0">
                <a:ln>
                  <a:noFill/>
                </a:ln>
                <a:solidFill>
                  <a:schemeClr val="tx1"/>
                </a:solidFill>
                <a:effectLst/>
                <a:uLnTx/>
                <a:uFillTx/>
                <a:latin typeface="+mj-lt"/>
                <a:ea typeface="+mj-ea"/>
                <a:cs typeface="+mj-cs"/>
              </a:rPr>
            </a:br>
            <a:r>
              <a:rPr kumimoji="0" lang="en-IN" sz="4400" b="0" i="0" u="sng" strike="noStrike" kern="1200" cap="none" spc="0" normalizeH="0" baseline="0" noProof="0" dirty="0" smtClean="0">
                <a:ln>
                  <a:noFill/>
                </a:ln>
                <a:solidFill>
                  <a:schemeClr val="tx1"/>
                </a:solidFill>
                <a:effectLst/>
                <a:uLnTx/>
                <a:uFillTx/>
                <a:latin typeface="+mj-lt"/>
                <a:ea typeface="+mj-ea"/>
                <a:cs typeface="+mj-cs"/>
              </a:rPr>
              <a:t/>
            </a:r>
            <a:br>
              <a:rPr kumimoji="0" lang="en-IN" sz="4400" b="0" i="0" u="sng" strike="noStrike" kern="1200" cap="none" spc="0" normalizeH="0" baseline="0" noProof="0" dirty="0" smtClean="0">
                <a:ln>
                  <a:noFill/>
                </a:ln>
                <a:solidFill>
                  <a:schemeClr val="tx1"/>
                </a:solidFill>
                <a:effectLst/>
                <a:uLnTx/>
                <a:uFillTx/>
                <a:latin typeface="+mj-lt"/>
                <a:ea typeface="+mj-ea"/>
                <a:cs typeface="+mj-cs"/>
              </a:rPr>
            </a:br>
            <a:r>
              <a:rPr kumimoji="0" lang="en-IN" sz="4400" b="0" i="0" u="sng" strike="noStrike" kern="1200" cap="none" spc="0" normalizeH="0" baseline="0" noProof="0" dirty="0" smtClean="0">
                <a:ln>
                  <a:noFill/>
                </a:ln>
                <a:solidFill>
                  <a:schemeClr val="tx1"/>
                </a:solidFill>
                <a:effectLst/>
                <a:uLnTx/>
                <a:uFillTx/>
                <a:latin typeface="+mj-lt"/>
                <a:ea typeface="+mj-ea"/>
                <a:cs typeface="+mj-cs"/>
              </a:rPr>
              <a:t/>
            </a:r>
            <a:br>
              <a:rPr kumimoji="0" lang="en-IN" sz="4400" b="0" i="0" u="sng" strike="noStrike" kern="1200" cap="none" spc="0" normalizeH="0" baseline="0" noProof="0" dirty="0" smtClean="0">
                <a:ln>
                  <a:noFill/>
                </a:ln>
                <a:solidFill>
                  <a:schemeClr val="tx1"/>
                </a:solidFill>
                <a:effectLst/>
                <a:uLnTx/>
                <a:uFillTx/>
                <a:latin typeface="+mj-lt"/>
                <a:ea typeface="+mj-ea"/>
                <a:cs typeface="+mj-cs"/>
              </a:rPr>
            </a:br>
            <a:r>
              <a:rPr kumimoji="0" lang="en-IN" sz="2700" b="1" i="0" u="none" strike="noStrike" kern="1200" cap="none" spc="0" normalizeH="0" baseline="0" noProof="0" dirty="0" smtClean="0">
                <a:ln>
                  <a:noFill/>
                </a:ln>
                <a:solidFill>
                  <a:schemeClr val="tx1"/>
                </a:solidFill>
                <a:effectLst/>
                <a:uLnTx/>
                <a:uFillTx/>
                <a:latin typeface="+mj-lt"/>
                <a:ea typeface="+mj-ea"/>
                <a:cs typeface="+mj-cs"/>
              </a:rPr>
              <a:t>Guide</a:t>
            </a:r>
            <a:r>
              <a:rPr kumimoji="0" lang="en-IN" sz="2700" b="0" i="0" u="none" strike="noStrike" kern="1200" cap="none" spc="0" normalizeH="0" baseline="0" noProof="0" dirty="0" smtClean="0">
                <a:ln>
                  <a:noFill/>
                </a:ln>
                <a:solidFill>
                  <a:schemeClr val="tx1"/>
                </a:solidFill>
                <a:effectLst/>
                <a:uLnTx/>
                <a:uFillTx/>
                <a:latin typeface="+mj-lt"/>
                <a:ea typeface="+mj-ea"/>
                <a:cs typeface="+mj-cs"/>
              </a:rPr>
              <a:t> :- Prof. Rachna Chhajed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Subtitle 2"/>
          <p:cNvSpPr txBox="1">
            <a:spLocks/>
          </p:cNvSpPr>
          <p:nvPr/>
        </p:nvSpPr>
        <p:spPr>
          <a:xfrm>
            <a:off x="8070286" y="4526450"/>
            <a:ext cx="2700334" cy="1752600"/>
          </a:xfrm>
          <a:prstGeom prst="rect">
            <a:avLst/>
          </a:prstGeom>
        </p:spPr>
        <p:txBody>
          <a:bodyPr>
            <a:noAutofit/>
          </a:bodyPr>
          <a:lstStyle/>
          <a:p>
            <a:pPr marL="228600" marR="0" lvl="0" indent="-228600" algn="just" defTabSz="914400" rtl="0" eaLnBrk="1" fontAlgn="auto" latinLnBrk="0" hangingPunct="1">
              <a:lnSpc>
                <a:spcPct val="90000"/>
              </a:lnSpc>
              <a:spcBef>
                <a:spcPts val="1000"/>
              </a:spcBef>
              <a:spcAft>
                <a:spcPts val="0"/>
              </a:spcAft>
              <a:buClrTx/>
              <a:buSzTx/>
              <a:tabLst/>
              <a:defRPr/>
            </a:pPr>
            <a:r>
              <a:rPr kumimoji="0" lang="en-IN" b="1" i="0" u="sng" strike="noStrike" kern="1200" cap="none" spc="0" normalizeH="0" baseline="0" noProof="0" dirty="0" smtClean="0">
                <a:ln>
                  <a:noFill/>
                </a:ln>
                <a:solidFill>
                  <a:schemeClr val="tx1"/>
                </a:solidFill>
                <a:effectLst/>
                <a:uLnTx/>
                <a:uFillTx/>
                <a:latin typeface="+mn-lt"/>
                <a:ea typeface="+mn-ea"/>
                <a:cs typeface="+mn-cs"/>
              </a:rPr>
              <a:t>Group members</a:t>
            </a:r>
            <a:r>
              <a:rPr kumimoji="0" lang="en-IN" b="1" i="0" u="none" strike="noStrike" kern="1200" cap="none" spc="0" normalizeH="0" baseline="0" noProof="0" dirty="0" smtClean="0">
                <a:ln>
                  <a:noFill/>
                </a:ln>
                <a:solidFill>
                  <a:schemeClr val="tx1"/>
                </a:solidFill>
                <a:effectLst/>
                <a:uLnTx/>
                <a:uFillTx/>
                <a:latin typeface="+mn-lt"/>
                <a:ea typeface="+mn-ea"/>
                <a:cs typeface="+mn-cs"/>
              </a:rPr>
              <a:t> </a:t>
            </a:r>
            <a:r>
              <a:rPr kumimoji="0" lang="en-IN"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just" defTabSz="914400" rtl="0" eaLnBrk="1" fontAlgn="auto" latinLnBrk="0" hangingPunct="1">
              <a:lnSpc>
                <a:spcPct val="90000"/>
              </a:lnSpc>
              <a:spcBef>
                <a:spcPts val="1000"/>
              </a:spcBef>
              <a:spcAft>
                <a:spcPts val="0"/>
              </a:spcAft>
              <a:buClrTx/>
              <a:buSzTx/>
              <a:tabLst/>
              <a:defRPr/>
            </a:pP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90000"/>
              </a:lnSpc>
              <a:spcBef>
                <a:spcPts val="1000"/>
              </a:spcBef>
              <a:spcAft>
                <a:spcPts val="0"/>
              </a:spcAft>
              <a:buClrTx/>
              <a:buSzTx/>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1.Neha Jaju (33224)</a:t>
            </a:r>
          </a:p>
          <a:p>
            <a:pPr marL="514350" marR="0" lvl="0" indent="-514350" algn="just" defTabSz="914400" rtl="0" eaLnBrk="1" fontAlgn="auto" latinLnBrk="0" hangingPunct="1">
              <a:lnSpc>
                <a:spcPct val="90000"/>
              </a:lnSpc>
              <a:spcBef>
                <a:spcPts val="1000"/>
              </a:spcBef>
              <a:spcAft>
                <a:spcPts val="0"/>
              </a:spcAft>
              <a:buClrTx/>
              <a:buSzTx/>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2.Komal Parmar (33144)</a:t>
            </a:r>
          </a:p>
          <a:p>
            <a:pPr marL="228600" marR="0" lvl="0" indent="-228600" algn="just" defTabSz="914400" rtl="0" eaLnBrk="1" fontAlgn="auto" latinLnBrk="0" hangingPunct="1">
              <a:lnSpc>
                <a:spcPct val="90000"/>
              </a:lnSpc>
              <a:spcBef>
                <a:spcPts val="1000"/>
              </a:spcBef>
              <a:spcAft>
                <a:spcPts val="0"/>
              </a:spcAft>
              <a:buClrTx/>
              <a:buSzTx/>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3.Manvi Pandya (33235)</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u="sng" dirty="0" smtClean="0">
                <a:cs typeface="Times New Roman" pitchFamily="18" charset="0"/>
              </a:rPr>
              <a:t>Advantages and Disadvantages of beacons</a:t>
            </a:r>
            <a:endParaRPr lang="en-US" sz="4000" u="sng" dirty="0">
              <a:cs typeface="Times New Roman" pitchFamily="18" charset="0"/>
            </a:endParaRPr>
          </a:p>
        </p:txBody>
      </p:sp>
      <p:sp>
        <p:nvSpPr>
          <p:cNvPr id="3" name="Content Placeholder 2"/>
          <p:cNvSpPr>
            <a:spLocks noGrp="1"/>
          </p:cNvSpPr>
          <p:nvPr>
            <p:ph idx="1"/>
          </p:nvPr>
        </p:nvSpPr>
        <p:spPr>
          <a:xfrm>
            <a:off x="838200" y="1825625"/>
            <a:ext cx="5812766" cy="4351338"/>
          </a:xfrm>
        </p:spPr>
        <p:txBody>
          <a:bodyPr>
            <a:normAutofit/>
          </a:bodyPr>
          <a:lstStyle/>
          <a:p>
            <a:pPr algn="just"/>
            <a:r>
              <a:rPr lang="en-US" sz="1800" b="1" dirty="0" smtClean="0">
                <a:cs typeface="Times New Roman" pitchFamily="18" charset="0"/>
              </a:rPr>
              <a:t>Advantages</a:t>
            </a:r>
          </a:p>
          <a:p>
            <a:pPr lvl="1" algn="just"/>
            <a:r>
              <a:rPr lang="en-US" sz="1800" dirty="0" smtClean="0">
                <a:cs typeface="Times New Roman" pitchFamily="18" charset="0"/>
              </a:rPr>
              <a:t>Improved </a:t>
            </a:r>
            <a:r>
              <a:rPr lang="en-US" sz="1800" dirty="0">
                <a:cs typeface="Times New Roman" pitchFamily="18" charset="0"/>
              </a:rPr>
              <a:t>offline </a:t>
            </a:r>
            <a:r>
              <a:rPr lang="en-US" sz="1800" dirty="0" smtClean="0">
                <a:cs typeface="Times New Roman" pitchFamily="18" charset="0"/>
              </a:rPr>
              <a:t>attribution</a:t>
            </a:r>
          </a:p>
          <a:p>
            <a:pPr lvl="1" algn="just"/>
            <a:r>
              <a:rPr lang="en-US" sz="1800" dirty="0">
                <a:cs typeface="Times New Roman" pitchFamily="18" charset="0"/>
              </a:rPr>
              <a:t>Effective Advertising </a:t>
            </a:r>
            <a:r>
              <a:rPr lang="en-US" sz="1800" dirty="0" smtClean="0">
                <a:cs typeface="Times New Roman" pitchFamily="18" charset="0"/>
              </a:rPr>
              <a:t>Tool</a:t>
            </a:r>
          </a:p>
          <a:p>
            <a:pPr lvl="1" algn="just"/>
            <a:r>
              <a:rPr lang="en-US" sz="1800" dirty="0" smtClean="0">
                <a:cs typeface="Times New Roman" pitchFamily="18" charset="0"/>
              </a:rPr>
              <a:t>Increases </a:t>
            </a:r>
            <a:r>
              <a:rPr lang="en-US" sz="1800" dirty="0">
                <a:cs typeface="Times New Roman" pitchFamily="18" charset="0"/>
              </a:rPr>
              <a:t>App Engagement and </a:t>
            </a:r>
            <a:r>
              <a:rPr lang="en-US" sz="1800" dirty="0" smtClean="0">
                <a:cs typeface="Times New Roman" pitchFamily="18" charset="0"/>
              </a:rPr>
              <a:t>Retention</a:t>
            </a:r>
          </a:p>
          <a:p>
            <a:pPr lvl="1" algn="just"/>
            <a:r>
              <a:rPr lang="en-US" sz="1800" dirty="0">
                <a:cs typeface="Times New Roman" pitchFamily="18" charset="0"/>
              </a:rPr>
              <a:t>Provides Insightful </a:t>
            </a:r>
            <a:r>
              <a:rPr lang="en-US" sz="1800" dirty="0" smtClean="0">
                <a:cs typeface="Times New Roman" pitchFamily="18" charset="0"/>
              </a:rPr>
              <a:t>Data</a:t>
            </a:r>
          </a:p>
          <a:p>
            <a:pPr lvl="1" algn="just"/>
            <a:r>
              <a:rPr lang="en-US" sz="1800" dirty="0">
                <a:cs typeface="Times New Roman" pitchFamily="18" charset="0"/>
              </a:rPr>
              <a:t>Cheap and Easy to </a:t>
            </a:r>
            <a:r>
              <a:rPr lang="en-US" sz="1800" dirty="0" smtClean="0">
                <a:cs typeface="Times New Roman" pitchFamily="18" charset="0"/>
              </a:rPr>
              <a:t>Adopt</a:t>
            </a:r>
          </a:p>
          <a:p>
            <a:pPr algn="just"/>
            <a:r>
              <a:rPr lang="en-IN" sz="1800" b="1" dirty="0" smtClean="0">
                <a:cs typeface="Times New Roman" pitchFamily="18" charset="0"/>
              </a:rPr>
              <a:t>Disadvantages</a:t>
            </a:r>
          </a:p>
          <a:p>
            <a:pPr lvl="1" algn="just"/>
            <a:r>
              <a:rPr lang="en-US" sz="1800" dirty="0">
                <a:cs typeface="Times New Roman" pitchFamily="18" charset="0"/>
              </a:rPr>
              <a:t>Beacons Do Not Work on Their Own</a:t>
            </a:r>
          </a:p>
          <a:p>
            <a:pPr lvl="1" algn="just"/>
            <a:r>
              <a:rPr lang="en-US" sz="1800" dirty="0" smtClean="0">
                <a:cs typeface="Times New Roman" pitchFamily="18" charset="0"/>
              </a:rPr>
              <a:t>Tracking </a:t>
            </a:r>
            <a:r>
              <a:rPr lang="en-US" sz="1800" dirty="0">
                <a:cs typeface="Times New Roman" pitchFamily="18" charset="0"/>
              </a:rPr>
              <a:t>Movement is Not Simple</a:t>
            </a:r>
          </a:p>
          <a:p>
            <a:pPr lvl="1" algn="just"/>
            <a:r>
              <a:rPr lang="en-US" sz="1800" dirty="0">
                <a:cs typeface="Times New Roman" pitchFamily="18" charset="0"/>
              </a:rPr>
              <a:t>Bluetooth is Not Battery-Friendly</a:t>
            </a:r>
          </a:p>
          <a:p>
            <a:pPr lvl="1" algn="just"/>
            <a:r>
              <a:rPr lang="en-US" sz="1800" dirty="0">
                <a:cs typeface="Times New Roman" pitchFamily="18" charset="0"/>
              </a:rPr>
              <a:t>iOS users must have a relevant </a:t>
            </a:r>
            <a:r>
              <a:rPr lang="en-US" sz="1800" dirty="0" smtClean="0">
                <a:cs typeface="Times New Roman" pitchFamily="18" charset="0"/>
              </a:rPr>
              <a:t>app</a:t>
            </a:r>
          </a:p>
        </p:txBody>
      </p:sp>
      <p:pic>
        <p:nvPicPr>
          <p:cNvPr id="1026" name="Picture 2" descr="Image result for advantages and disadvantages images"/>
          <p:cNvPicPr>
            <a:picLocks noChangeAspect="1" noChangeArrowheads="1"/>
          </p:cNvPicPr>
          <p:nvPr/>
        </p:nvPicPr>
        <p:blipFill>
          <a:blip r:embed="rId2" cstate="print"/>
          <a:srcRect/>
          <a:stretch>
            <a:fillRect/>
          </a:stretch>
        </p:blipFill>
        <p:spPr bwMode="auto">
          <a:xfrm>
            <a:off x="5886984" y="2376821"/>
            <a:ext cx="5894773" cy="262281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B508C-52BF-49D8-BED5-5223C1BD97DD}"/>
              </a:ext>
            </a:extLst>
          </p:cNvPr>
          <p:cNvSpPr>
            <a:spLocks noGrp="1"/>
          </p:cNvSpPr>
          <p:nvPr>
            <p:ph type="ctrTitle"/>
          </p:nvPr>
        </p:nvSpPr>
        <p:spPr>
          <a:xfrm>
            <a:off x="1524000" y="1122363"/>
            <a:ext cx="9144000" cy="706437"/>
          </a:xfrm>
        </p:spPr>
        <p:txBody>
          <a:bodyPr>
            <a:normAutofit fontScale="90000"/>
          </a:bodyPr>
          <a:lstStyle/>
          <a:p>
            <a:r>
              <a:rPr lang="en-US" dirty="0"/>
              <a:t> </a:t>
            </a:r>
            <a:r>
              <a:rPr lang="en-US" sz="4400" u="sng" dirty="0"/>
              <a:t>Introduction to various possible algorithms to find optimal path</a:t>
            </a:r>
            <a:r>
              <a:rPr lang="en-US" dirty="0"/>
              <a:t>:</a:t>
            </a:r>
            <a:endParaRPr lang="en-IN" dirty="0"/>
          </a:p>
        </p:txBody>
      </p:sp>
      <p:sp>
        <p:nvSpPr>
          <p:cNvPr id="3" name="Subtitle 2">
            <a:extLst>
              <a:ext uri="{FF2B5EF4-FFF2-40B4-BE49-F238E27FC236}">
                <a16:creationId xmlns="" xmlns:a16="http://schemas.microsoft.com/office/drawing/2014/main" id="{AD3A4CB0-9125-4A9C-8514-58587A6A6514}"/>
              </a:ext>
            </a:extLst>
          </p:cNvPr>
          <p:cNvSpPr>
            <a:spLocks noGrp="1"/>
          </p:cNvSpPr>
          <p:nvPr>
            <p:ph type="subTitle" idx="1"/>
          </p:nvPr>
        </p:nvSpPr>
        <p:spPr>
          <a:xfrm>
            <a:off x="1524000" y="2086252"/>
            <a:ext cx="9144000" cy="4634144"/>
          </a:xfrm>
        </p:spPr>
        <p:txBody>
          <a:bodyPr>
            <a:normAutofit/>
          </a:bodyPr>
          <a:lstStyle/>
          <a:p>
            <a:pPr algn="just"/>
            <a:r>
              <a:rPr lang="en-US" sz="1800" dirty="0"/>
              <a:t>Due to complex structure of buildings and infrastructure like areas, to get the exact location of any entity has become difficult. Therefore, Indoor positioning and navigation system, plays  vital  role  for  obtaining  position for indoor   areas.</a:t>
            </a:r>
          </a:p>
          <a:p>
            <a:pPr algn="just"/>
            <a:r>
              <a:rPr lang="en-US" sz="1800" dirty="0"/>
              <a:t>Various algorithms includes:</a:t>
            </a:r>
          </a:p>
          <a:p>
            <a:pPr marL="285750" indent="-285750" algn="just">
              <a:buFont typeface="Arial" panose="020B0604020202020204" pitchFamily="34" charset="0"/>
              <a:buChar char="•"/>
            </a:pPr>
            <a:r>
              <a:rPr lang="en-US" sz="1800" dirty="0"/>
              <a:t>Dijkstra’s</a:t>
            </a:r>
          </a:p>
          <a:p>
            <a:pPr marL="285750" indent="-285750" algn="just">
              <a:buFont typeface="Arial" panose="020B0604020202020204" pitchFamily="34" charset="0"/>
              <a:buChar char="•"/>
            </a:pPr>
            <a:r>
              <a:rPr lang="en-US" sz="1800" dirty="0" smtClean="0"/>
              <a:t>A*</a:t>
            </a:r>
          </a:p>
          <a:p>
            <a:pPr marL="285750" indent="-285750" algn="just">
              <a:buFont typeface="Arial" panose="020B0604020202020204" pitchFamily="34" charset="0"/>
              <a:buChar char="•"/>
            </a:pPr>
            <a:r>
              <a:rPr lang="en-US" sz="1800" dirty="0" smtClean="0"/>
              <a:t>Location </a:t>
            </a:r>
            <a:r>
              <a:rPr lang="en-US" sz="1800" dirty="0"/>
              <a:t>Aware and Remembering Navigation (LARN)</a:t>
            </a:r>
          </a:p>
          <a:p>
            <a:pPr marL="285750" indent="-285750" algn="just">
              <a:buFont typeface="Arial" panose="020B0604020202020204" pitchFamily="34" charset="0"/>
              <a:buChar char="•"/>
            </a:pPr>
            <a:r>
              <a:rPr lang="en-US" sz="1800" dirty="0"/>
              <a:t>Flexible Path Planning(FPP)</a:t>
            </a:r>
          </a:p>
          <a:p>
            <a:pPr marL="285750" indent="-285750" algn="just">
              <a:buFont typeface="Arial" panose="020B0604020202020204" pitchFamily="34" charset="0"/>
              <a:buChar char="•"/>
            </a:pPr>
            <a:r>
              <a:rPr lang="en-US" sz="1800" dirty="0"/>
              <a:t>HCT NAV</a:t>
            </a:r>
          </a:p>
        </p:txBody>
      </p:sp>
    </p:spTree>
    <p:extLst>
      <p:ext uri="{BB962C8B-B14F-4D97-AF65-F5344CB8AC3E}">
        <p14:creationId xmlns="" xmlns:p14="http://schemas.microsoft.com/office/powerpoint/2010/main" val="764880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241CF-8624-4EA7-9A8E-C5179F5F7F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001D550D-C332-416F-95EA-CA3CBC21A5D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68172" y="275208"/>
            <a:ext cx="10688714" cy="6217667"/>
          </a:xfrm>
        </p:spPr>
      </p:pic>
    </p:spTree>
    <p:extLst>
      <p:ext uri="{BB962C8B-B14F-4D97-AF65-F5344CB8AC3E}">
        <p14:creationId xmlns="" xmlns:p14="http://schemas.microsoft.com/office/powerpoint/2010/main" val="2319971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49AEF0-48A1-4C17-BE78-5B6BD6545300}"/>
              </a:ext>
            </a:extLst>
          </p:cNvPr>
          <p:cNvSpPr>
            <a:spLocks noGrp="1"/>
          </p:cNvSpPr>
          <p:nvPr>
            <p:ph type="title"/>
          </p:nvPr>
        </p:nvSpPr>
        <p:spPr>
          <a:xfrm>
            <a:off x="838200" y="1"/>
            <a:ext cx="10515600" cy="1180729"/>
          </a:xfrm>
        </p:spPr>
        <p:txBody>
          <a:bodyPr>
            <a:normAutofit/>
          </a:bodyPr>
          <a:lstStyle/>
          <a:p>
            <a:pPr algn="ctr"/>
            <a:r>
              <a:rPr lang="en-US" sz="4000" u="sng" dirty="0"/>
              <a:t>Dijkstra’s Algorithm</a:t>
            </a:r>
            <a:endParaRPr lang="en-IN" sz="4000" u="sng" dirty="0"/>
          </a:p>
        </p:txBody>
      </p:sp>
      <p:sp>
        <p:nvSpPr>
          <p:cNvPr id="3" name="Content Placeholder 2">
            <a:extLst>
              <a:ext uri="{FF2B5EF4-FFF2-40B4-BE49-F238E27FC236}">
                <a16:creationId xmlns="" xmlns:a16="http://schemas.microsoft.com/office/drawing/2014/main" id="{F386B956-91FC-4979-8906-2E604CFCA159}"/>
              </a:ext>
            </a:extLst>
          </p:cNvPr>
          <p:cNvSpPr>
            <a:spLocks noGrp="1"/>
          </p:cNvSpPr>
          <p:nvPr>
            <p:ph idx="1"/>
          </p:nvPr>
        </p:nvSpPr>
        <p:spPr>
          <a:xfrm>
            <a:off x="734683" y="1313811"/>
            <a:ext cx="4657078" cy="5033639"/>
          </a:xfrm>
        </p:spPr>
        <p:txBody>
          <a:bodyPr>
            <a:normAutofit/>
          </a:bodyPr>
          <a:lstStyle/>
          <a:p>
            <a:pPr marL="0" indent="0" algn="just">
              <a:buNone/>
            </a:pPr>
            <a:r>
              <a:rPr lang="en-US" sz="2000" dirty="0"/>
              <a:t>Dijkstra's algorithm is an algorithm for finding a graph geodesic, i.e., the shortest path between two graph vertices in a graph. It functions by constructing a shortest-path tree from the initial vertex to every other vertex in the graph.</a:t>
            </a:r>
            <a:endParaRPr lang="en-IN" sz="2000" dirty="0"/>
          </a:p>
        </p:txBody>
      </p:sp>
      <p:pic>
        <p:nvPicPr>
          <p:cNvPr id="5" name="Picture 4">
            <a:extLst>
              <a:ext uri="{FF2B5EF4-FFF2-40B4-BE49-F238E27FC236}">
                <a16:creationId xmlns="" xmlns:a16="http://schemas.microsoft.com/office/drawing/2014/main" id="{5CAF7E6A-090C-4124-9FC0-D4096CB84AD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911021" y="1053930"/>
            <a:ext cx="5680969" cy="5525209"/>
          </a:xfrm>
          <a:prstGeom prst="rect">
            <a:avLst/>
          </a:prstGeom>
          <a:ln w="12700">
            <a:solidFill>
              <a:schemeClr val="tx1"/>
            </a:solidFill>
          </a:ln>
        </p:spPr>
      </p:pic>
    </p:spTree>
    <p:extLst>
      <p:ext uri="{BB962C8B-B14F-4D97-AF65-F5344CB8AC3E}">
        <p14:creationId xmlns="" xmlns:p14="http://schemas.microsoft.com/office/powerpoint/2010/main" val="551442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E7C855-A9F1-466D-9C32-BB300680F128}"/>
              </a:ext>
            </a:extLst>
          </p:cNvPr>
          <p:cNvSpPr>
            <a:spLocks noGrp="1"/>
          </p:cNvSpPr>
          <p:nvPr>
            <p:ph type="title"/>
          </p:nvPr>
        </p:nvSpPr>
        <p:spPr>
          <a:xfrm>
            <a:off x="838200" y="0"/>
            <a:ext cx="10515600" cy="861134"/>
          </a:xfrm>
        </p:spPr>
        <p:txBody>
          <a:bodyPr>
            <a:normAutofit/>
          </a:bodyPr>
          <a:lstStyle/>
          <a:p>
            <a:pPr algn="ctr"/>
            <a:r>
              <a:rPr lang="en-US" sz="4000" u="sng" dirty="0"/>
              <a:t>A* Algorithm</a:t>
            </a:r>
            <a:endParaRPr lang="en-IN" sz="4000" u="sng" dirty="0"/>
          </a:p>
        </p:txBody>
      </p:sp>
      <p:sp>
        <p:nvSpPr>
          <p:cNvPr id="3" name="Content Placeholder 2">
            <a:extLst>
              <a:ext uri="{FF2B5EF4-FFF2-40B4-BE49-F238E27FC236}">
                <a16:creationId xmlns="" xmlns:a16="http://schemas.microsoft.com/office/drawing/2014/main" id="{E7799EA5-9E58-4360-ACFB-2841C4D069A8}"/>
              </a:ext>
            </a:extLst>
          </p:cNvPr>
          <p:cNvSpPr>
            <a:spLocks noGrp="1"/>
          </p:cNvSpPr>
          <p:nvPr>
            <p:ph idx="1"/>
          </p:nvPr>
        </p:nvSpPr>
        <p:spPr>
          <a:xfrm>
            <a:off x="424132" y="1108703"/>
            <a:ext cx="4976675" cy="5102765"/>
          </a:xfrm>
        </p:spPr>
        <p:txBody>
          <a:bodyPr>
            <a:normAutofit/>
          </a:bodyPr>
          <a:lstStyle/>
          <a:p>
            <a:pPr marL="0" indent="0" algn="just">
              <a:buNone/>
            </a:pPr>
            <a:r>
              <a:rPr lang="en-US" sz="2000" dirty="0"/>
              <a:t>A* Search algorithms, unlike other traversal techniques, it has “brains”, which separates it from the other conventional algorithms.</a:t>
            </a:r>
          </a:p>
          <a:p>
            <a:pPr marL="0" indent="0" algn="just">
              <a:buNone/>
            </a:pPr>
            <a:r>
              <a:rPr lang="en-US" sz="2000" dirty="0"/>
              <a:t> A* selects the route that minimizes G(n)=a(n)+h(n) Where , n is  the  last  node  on  the  path , a(n)is  the  cost  of  the  path from   the    start    node    to n,    and h(n) is    a heuristic that estimates the cost of the cheapest route from n to the goal. </a:t>
            </a:r>
            <a:endParaRPr lang="en-IN" sz="2000" dirty="0"/>
          </a:p>
        </p:txBody>
      </p:sp>
      <p:pic>
        <p:nvPicPr>
          <p:cNvPr id="7" name="Picture 6">
            <a:extLst>
              <a:ext uri="{FF2B5EF4-FFF2-40B4-BE49-F238E27FC236}">
                <a16:creationId xmlns="" xmlns:a16="http://schemas.microsoft.com/office/drawing/2014/main" id="{CFB4E12A-F97A-460E-A3F1-10317F1A836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14874" y="897147"/>
            <a:ext cx="6125591" cy="5730034"/>
          </a:xfrm>
          <a:prstGeom prst="rect">
            <a:avLst/>
          </a:prstGeom>
          <a:ln w="12700">
            <a:solidFill>
              <a:schemeClr val="tx1"/>
            </a:solidFill>
          </a:ln>
        </p:spPr>
      </p:pic>
    </p:spTree>
    <p:extLst>
      <p:ext uri="{BB962C8B-B14F-4D97-AF65-F5344CB8AC3E}">
        <p14:creationId xmlns="" xmlns:p14="http://schemas.microsoft.com/office/powerpoint/2010/main" val="788341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2F5C4B-9DFE-430E-AACD-ED34A4B34596}"/>
              </a:ext>
            </a:extLst>
          </p:cNvPr>
          <p:cNvSpPr>
            <a:spLocks noGrp="1"/>
          </p:cNvSpPr>
          <p:nvPr>
            <p:ph type="title"/>
          </p:nvPr>
        </p:nvSpPr>
        <p:spPr>
          <a:xfrm>
            <a:off x="838200" y="1"/>
            <a:ext cx="10515600" cy="985420"/>
          </a:xfrm>
        </p:spPr>
        <p:txBody>
          <a:bodyPr>
            <a:normAutofit/>
          </a:bodyPr>
          <a:lstStyle/>
          <a:p>
            <a:pPr algn="ctr"/>
            <a:r>
              <a:rPr lang="en-US" sz="4000" u="sng" dirty="0"/>
              <a:t>Comparison</a:t>
            </a:r>
            <a:endParaRPr lang="en-IN" sz="4000" u="sng" dirty="0"/>
          </a:p>
        </p:txBody>
      </p:sp>
      <p:pic>
        <p:nvPicPr>
          <p:cNvPr id="5" name="Content Placeholder 4">
            <a:extLst>
              <a:ext uri="{FF2B5EF4-FFF2-40B4-BE49-F238E27FC236}">
                <a16:creationId xmlns="" xmlns:a16="http://schemas.microsoft.com/office/drawing/2014/main" id="{8FC20498-7158-4EAD-BAA1-104CF584739C}"/>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38200" y="1938943"/>
            <a:ext cx="3405326" cy="2935021"/>
          </a:xfrm>
        </p:spPr>
      </p:pic>
      <p:pic>
        <p:nvPicPr>
          <p:cNvPr id="7" name="Picture 6">
            <a:extLst>
              <a:ext uri="{FF2B5EF4-FFF2-40B4-BE49-F238E27FC236}">
                <a16:creationId xmlns="" xmlns:a16="http://schemas.microsoft.com/office/drawing/2014/main" id="{AF603FF4-9DBE-40C0-B978-1DE934E22FA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189248" y="1938943"/>
            <a:ext cx="3333642" cy="2935021"/>
          </a:xfrm>
          <a:prstGeom prst="rect">
            <a:avLst/>
          </a:prstGeom>
        </p:spPr>
      </p:pic>
      <p:sp>
        <p:nvSpPr>
          <p:cNvPr id="8" name="TextBox 7">
            <a:extLst>
              <a:ext uri="{FF2B5EF4-FFF2-40B4-BE49-F238E27FC236}">
                <a16:creationId xmlns="" xmlns:a16="http://schemas.microsoft.com/office/drawing/2014/main" id="{14C305F6-08C9-4E4B-9CD7-8E9BDEFCCCA4}"/>
              </a:ext>
            </a:extLst>
          </p:cNvPr>
          <p:cNvSpPr txBox="1"/>
          <p:nvPr/>
        </p:nvSpPr>
        <p:spPr>
          <a:xfrm>
            <a:off x="965076" y="877406"/>
            <a:ext cx="3098307" cy="584775"/>
          </a:xfrm>
          <a:prstGeom prst="rect">
            <a:avLst/>
          </a:prstGeom>
          <a:noFill/>
        </p:spPr>
        <p:txBody>
          <a:bodyPr wrap="square" rtlCol="0">
            <a:spAutoFit/>
          </a:bodyPr>
          <a:lstStyle/>
          <a:p>
            <a:pPr algn="ctr"/>
            <a:r>
              <a:rPr lang="en-US" sz="3200" u="sng" dirty="0"/>
              <a:t>Dijkstra’s</a:t>
            </a:r>
            <a:endParaRPr lang="en-IN" sz="3200" u="sng" dirty="0"/>
          </a:p>
        </p:txBody>
      </p:sp>
      <p:sp>
        <p:nvSpPr>
          <p:cNvPr id="10" name="TextBox 9">
            <a:extLst>
              <a:ext uri="{FF2B5EF4-FFF2-40B4-BE49-F238E27FC236}">
                <a16:creationId xmlns="" xmlns:a16="http://schemas.microsoft.com/office/drawing/2014/main" id="{5CED1718-0BDA-4A74-878B-83DEADA9F729}"/>
              </a:ext>
            </a:extLst>
          </p:cNvPr>
          <p:cNvSpPr txBox="1"/>
          <p:nvPr/>
        </p:nvSpPr>
        <p:spPr>
          <a:xfrm>
            <a:off x="7945184" y="985421"/>
            <a:ext cx="1821770" cy="646331"/>
          </a:xfrm>
          <a:prstGeom prst="rect">
            <a:avLst/>
          </a:prstGeom>
          <a:noFill/>
        </p:spPr>
        <p:txBody>
          <a:bodyPr wrap="square" rtlCol="0">
            <a:spAutoFit/>
          </a:bodyPr>
          <a:lstStyle/>
          <a:p>
            <a:pPr algn="ctr"/>
            <a:r>
              <a:rPr lang="en-US" sz="3600" u="sng" dirty="0"/>
              <a:t>A*</a:t>
            </a:r>
            <a:endParaRPr lang="en-IN" sz="3600" u="sng" dirty="0"/>
          </a:p>
        </p:txBody>
      </p:sp>
      <p:sp>
        <p:nvSpPr>
          <p:cNvPr id="11" name="TextBox 10">
            <a:extLst>
              <a:ext uri="{FF2B5EF4-FFF2-40B4-BE49-F238E27FC236}">
                <a16:creationId xmlns="" xmlns:a16="http://schemas.microsoft.com/office/drawing/2014/main" id="{6479B457-1430-4976-AF59-B3C5780BBA7E}"/>
              </a:ext>
            </a:extLst>
          </p:cNvPr>
          <p:cNvSpPr txBox="1"/>
          <p:nvPr/>
        </p:nvSpPr>
        <p:spPr>
          <a:xfrm>
            <a:off x="838200" y="5230604"/>
            <a:ext cx="10289032" cy="1015663"/>
          </a:xfrm>
          <a:prstGeom prst="rect">
            <a:avLst/>
          </a:prstGeom>
          <a:noFill/>
        </p:spPr>
        <p:txBody>
          <a:bodyPr wrap="square" rtlCol="0">
            <a:spAutoFit/>
          </a:bodyPr>
          <a:lstStyle/>
          <a:p>
            <a:pPr algn="just"/>
            <a:r>
              <a:rPr lang="en-US" sz="2000" dirty="0"/>
              <a:t>A* search algorithm is an extension of the Dijkstra’s algorithm. A* algorithm is Dijkstra’s algorithm without heuristic. Both the algorithm gives the shortest path but the A* gives more faster and efficient result.</a:t>
            </a:r>
            <a:endParaRPr lang="en-IN" sz="2000" dirty="0"/>
          </a:p>
        </p:txBody>
      </p:sp>
    </p:spTree>
    <p:extLst>
      <p:ext uri="{BB962C8B-B14F-4D97-AF65-F5344CB8AC3E}">
        <p14:creationId xmlns="" xmlns:p14="http://schemas.microsoft.com/office/powerpoint/2010/main" val="52027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3758D0-89DF-4D55-84B6-CD7FA0508844}"/>
              </a:ext>
            </a:extLst>
          </p:cNvPr>
          <p:cNvSpPr>
            <a:spLocks noGrp="1"/>
          </p:cNvSpPr>
          <p:nvPr>
            <p:ph type="title"/>
          </p:nvPr>
        </p:nvSpPr>
        <p:spPr/>
        <p:txBody>
          <a:bodyPr>
            <a:normAutofit/>
          </a:bodyPr>
          <a:lstStyle/>
          <a:p>
            <a:pPr algn="ctr"/>
            <a:r>
              <a:rPr lang="en-US" sz="4000" u="sng" dirty="0"/>
              <a:t>Conclusion(Navigation)</a:t>
            </a:r>
            <a:endParaRPr lang="en-IN" sz="4000" u="sng" dirty="0"/>
          </a:p>
        </p:txBody>
      </p:sp>
      <p:sp>
        <p:nvSpPr>
          <p:cNvPr id="3" name="Content Placeholder 2">
            <a:extLst>
              <a:ext uri="{FF2B5EF4-FFF2-40B4-BE49-F238E27FC236}">
                <a16:creationId xmlns="" xmlns:a16="http://schemas.microsoft.com/office/drawing/2014/main" id="{42140885-6D03-4062-9596-F975A7403052}"/>
              </a:ext>
            </a:extLst>
          </p:cNvPr>
          <p:cNvSpPr>
            <a:spLocks noGrp="1"/>
          </p:cNvSpPr>
          <p:nvPr>
            <p:ph idx="1"/>
          </p:nvPr>
        </p:nvSpPr>
        <p:spPr>
          <a:xfrm>
            <a:off x="1438182" y="1825625"/>
            <a:ext cx="9915617" cy="4351338"/>
          </a:xfrm>
        </p:spPr>
        <p:txBody>
          <a:bodyPr>
            <a:normAutofit/>
          </a:bodyPr>
          <a:lstStyle/>
          <a:p>
            <a:pPr marL="0" indent="0" algn="just"/>
            <a:r>
              <a:rPr lang="en-US" sz="1800" dirty="0" smtClean="0"/>
              <a:t>    However</a:t>
            </a:r>
            <a:r>
              <a:rPr lang="en-US" sz="1800" dirty="0"/>
              <a:t>, most of indoor positioning systems lack accuracy due to complex structure of areas, mobility of people  and  indoor  obstacles</a:t>
            </a:r>
            <a:r>
              <a:rPr lang="en-US" sz="1800" dirty="0" smtClean="0"/>
              <a:t>.</a:t>
            </a:r>
          </a:p>
          <a:p>
            <a:pPr marL="0" indent="0" algn="just"/>
            <a:r>
              <a:rPr lang="en-US" sz="1800" dirty="0" smtClean="0"/>
              <a:t>    </a:t>
            </a:r>
            <a:r>
              <a:rPr lang="en-US" sz="1800" dirty="0"/>
              <a:t>In  order to increase the accuracy of positioning system using wireless communications , we suggests A* algorithm  to be implemented  for  finding the route  due to its performance and accuracy</a:t>
            </a:r>
            <a:r>
              <a:rPr lang="en-US" sz="1800" dirty="0" smtClean="0"/>
              <a:t>.</a:t>
            </a:r>
            <a:endParaRPr lang="en-US" sz="1800" dirty="0"/>
          </a:p>
        </p:txBody>
      </p:sp>
    </p:spTree>
    <p:extLst>
      <p:ext uri="{BB962C8B-B14F-4D97-AF65-F5344CB8AC3E}">
        <p14:creationId xmlns="" xmlns:p14="http://schemas.microsoft.com/office/powerpoint/2010/main" val="290319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8E7C73F-8481-402E-8EBB-BF9E4E758DD7}"/>
              </a:ext>
            </a:extLst>
          </p:cNvPr>
          <p:cNvSpPr txBox="1">
            <a:spLocks/>
          </p:cNvSpPr>
          <p:nvPr/>
        </p:nvSpPr>
        <p:spPr>
          <a:xfrm>
            <a:off x="1524000" y="372863"/>
            <a:ext cx="9144000" cy="541538"/>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sng" strike="noStrike" kern="1200" cap="none" spc="0" normalizeH="0" baseline="0" noProof="0" dirty="0" smtClean="0">
                <a:ln>
                  <a:noFill/>
                </a:ln>
                <a:solidFill>
                  <a:schemeClr val="tx1"/>
                </a:solidFill>
                <a:effectLst/>
                <a:uLnTx/>
                <a:uFillTx/>
                <a:latin typeface="+mj-lt"/>
                <a:ea typeface="+mj-ea"/>
                <a:cs typeface="+mj-cs"/>
              </a:rPr>
              <a:t>Technology Stack</a:t>
            </a:r>
            <a:endParaRPr kumimoji="0" lang="en-IN" sz="4400" b="0" i="0" u="sng" strike="noStrike" kern="1200" cap="none" spc="0" normalizeH="0" baseline="0" noProof="0" dirty="0">
              <a:ln>
                <a:noFill/>
              </a:ln>
              <a:solidFill>
                <a:schemeClr val="tx1"/>
              </a:solidFill>
              <a:effectLst/>
              <a:uLnTx/>
              <a:uFillTx/>
              <a:latin typeface="+mj-lt"/>
              <a:ea typeface="+mj-ea"/>
              <a:cs typeface="+mj-cs"/>
            </a:endParaRPr>
          </a:p>
        </p:txBody>
      </p:sp>
      <p:pic>
        <p:nvPicPr>
          <p:cNvPr id="5" name="Picture 4">
            <a:extLst>
              <a:ext uri="{FF2B5EF4-FFF2-40B4-BE49-F238E27FC236}">
                <a16:creationId xmlns="" xmlns:a16="http://schemas.microsoft.com/office/drawing/2014/main" id="{E185A882-43DB-46C5-8C0A-02EBDAEA6E6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6443" y="1038687"/>
            <a:ext cx="9729926" cy="55663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976635-705A-49BB-8EE3-BC4212A42D47}"/>
              </a:ext>
            </a:extLst>
          </p:cNvPr>
          <p:cNvSpPr>
            <a:spLocks noGrp="1"/>
          </p:cNvSpPr>
          <p:nvPr>
            <p:ph type="title"/>
          </p:nvPr>
        </p:nvSpPr>
        <p:spPr/>
        <p:txBody>
          <a:bodyPr>
            <a:normAutofit fontScale="90000"/>
          </a:bodyPr>
          <a:lstStyle/>
          <a:p>
            <a:pPr algn="ctr"/>
            <a:r>
              <a:rPr lang="en-US" u="sng" dirty="0" smtClean="0"/>
              <a:t>Mapping</a:t>
            </a:r>
            <a:br>
              <a:rPr lang="en-US" u="sng" dirty="0" smtClean="0"/>
            </a:br>
            <a:r>
              <a:rPr lang="en-US" sz="2200" dirty="0"/>
              <a:t/>
            </a:r>
            <a:br>
              <a:rPr lang="en-US" sz="2200" dirty="0"/>
            </a:br>
            <a:r>
              <a:rPr lang="en-US" sz="2400" dirty="0"/>
              <a:t>Mapping tools provides 3 Features including:</a:t>
            </a:r>
            <a:endParaRPr lang="en-IN" sz="2400" dirty="0"/>
          </a:p>
        </p:txBody>
      </p:sp>
      <p:pic>
        <p:nvPicPr>
          <p:cNvPr id="8" name="Content Placeholder 7">
            <a:extLst>
              <a:ext uri="{FF2B5EF4-FFF2-40B4-BE49-F238E27FC236}">
                <a16:creationId xmlns="" xmlns:a16="http://schemas.microsoft.com/office/drawing/2014/main" id="{3A1D8183-A134-4247-8662-203CFF07290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59499" y="2695859"/>
            <a:ext cx="1381356" cy="1342445"/>
          </a:xfrm>
        </p:spPr>
      </p:pic>
      <p:pic>
        <p:nvPicPr>
          <p:cNvPr id="10" name="Picture 9">
            <a:extLst>
              <a:ext uri="{FF2B5EF4-FFF2-40B4-BE49-F238E27FC236}">
                <a16:creationId xmlns="" xmlns:a16="http://schemas.microsoft.com/office/drawing/2014/main" id="{B7B55D0B-D88D-417B-9731-4900640D1BA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116481" y="2713613"/>
            <a:ext cx="1307067" cy="1282521"/>
          </a:xfrm>
          <a:prstGeom prst="rect">
            <a:avLst/>
          </a:prstGeom>
        </p:spPr>
      </p:pic>
      <p:pic>
        <p:nvPicPr>
          <p:cNvPr id="12" name="Picture 11">
            <a:extLst>
              <a:ext uri="{FF2B5EF4-FFF2-40B4-BE49-F238E27FC236}">
                <a16:creationId xmlns="" xmlns:a16="http://schemas.microsoft.com/office/drawing/2014/main" id="{49854E55-66EB-4DE3-AB42-4D30570630D3}"/>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803997" y="2695858"/>
            <a:ext cx="1307067" cy="1282521"/>
          </a:xfrm>
          <a:prstGeom prst="rect">
            <a:avLst/>
          </a:prstGeom>
        </p:spPr>
      </p:pic>
      <p:sp>
        <p:nvSpPr>
          <p:cNvPr id="13" name="Flowchart: Process 12">
            <a:extLst>
              <a:ext uri="{FF2B5EF4-FFF2-40B4-BE49-F238E27FC236}">
                <a16:creationId xmlns="" xmlns:a16="http://schemas.microsoft.com/office/drawing/2014/main" id="{5E4A7185-B1F0-4AD0-BD09-8AFFE5AB0472}"/>
              </a:ext>
            </a:extLst>
          </p:cNvPr>
          <p:cNvSpPr/>
          <p:nvPr/>
        </p:nvSpPr>
        <p:spPr>
          <a:xfrm>
            <a:off x="973886" y="1895871"/>
            <a:ext cx="2310852" cy="39456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u="sng" dirty="0"/>
              <a:t>Map Creation</a:t>
            </a:r>
            <a:endParaRPr lang="en-IN" u="sng" dirty="0"/>
          </a:p>
        </p:txBody>
      </p:sp>
      <p:sp>
        <p:nvSpPr>
          <p:cNvPr id="3" name="Flowchart: Process 2">
            <a:extLst>
              <a:ext uri="{FF2B5EF4-FFF2-40B4-BE49-F238E27FC236}">
                <a16:creationId xmlns="" xmlns:a16="http://schemas.microsoft.com/office/drawing/2014/main" id="{6C6CCCA3-9EB9-415E-AC6A-CCF26BB3C7A3}"/>
              </a:ext>
            </a:extLst>
          </p:cNvPr>
          <p:cNvSpPr/>
          <p:nvPr/>
        </p:nvSpPr>
        <p:spPr>
          <a:xfrm>
            <a:off x="8413374" y="1895871"/>
            <a:ext cx="2310852" cy="3945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Point of Interest</a:t>
            </a:r>
            <a:endParaRPr lang="en-IN" u="sng" dirty="0"/>
          </a:p>
        </p:txBody>
      </p:sp>
      <p:sp>
        <p:nvSpPr>
          <p:cNvPr id="4" name="Flowchart: Process 3">
            <a:extLst>
              <a:ext uri="{FF2B5EF4-FFF2-40B4-BE49-F238E27FC236}">
                <a16:creationId xmlns="" xmlns:a16="http://schemas.microsoft.com/office/drawing/2014/main" id="{432E2DE8-0D32-48BE-A9D1-565602838416}"/>
              </a:ext>
            </a:extLst>
          </p:cNvPr>
          <p:cNvSpPr/>
          <p:nvPr/>
        </p:nvSpPr>
        <p:spPr>
          <a:xfrm>
            <a:off x="4758431" y="1895871"/>
            <a:ext cx="2310852" cy="394568"/>
          </a:xfrm>
          <a:prstGeom prst="flowChartProcess">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u="sng" dirty="0"/>
              <a:t>Allowable Path</a:t>
            </a:r>
            <a:endParaRPr lang="en-IN" u="sng" dirty="0"/>
          </a:p>
        </p:txBody>
      </p:sp>
      <p:sp>
        <p:nvSpPr>
          <p:cNvPr id="6" name="Rectangle 5">
            <a:extLst>
              <a:ext uri="{FF2B5EF4-FFF2-40B4-BE49-F238E27FC236}">
                <a16:creationId xmlns="" xmlns:a16="http://schemas.microsoft.com/office/drawing/2014/main" id="{E4C6E397-99BC-4FFD-9C4B-8A22DBA8D99E}"/>
              </a:ext>
            </a:extLst>
          </p:cNvPr>
          <p:cNvSpPr/>
          <p:nvPr/>
        </p:nvSpPr>
        <p:spPr>
          <a:xfrm>
            <a:off x="973886" y="4567562"/>
            <a:ext cx="2310852" cy="1477328"/>
          </a:xfrm>
          <a:prstGeom prst="rect">
            <a:avLst/>
          </a:prstGeom>
        </p:spPr>
        <p:txBody>
          <a:bodyPr wrap="square">
            <a:spAutoFit/>
          </a:bodyPr>
          <a:lstStyle/>
          <a:p>
            <a:pPr marL="285750" indent="-285750" algn="just">
              <a:buFont typeface="Arial" panose="020B0604020202020204" pitchFamily="34" charset="0"/>
              <a:buChar char="•"/>
            </a:pPr>
            <a:r>
              <a:rPr lang="en-US" dirty="0">
                <a:ln w="0"/>
              </a:rPr>
              <a:t>Converts the floor plan image into suitable format and Identify details at different levels.</a:t>
            </a:r>
            <a:endParaRPr lang="en-IN" dirty="0"/>
          </a:p>
        </p:txBody>
      </p:sp>
      <p:sp>
        <p:nvSpPr>
          <p:cNvPr id="9" name="TextBox 8">
            <a:extLst>
              <a:ext uri="{FF2B5EF4-FFF2-40B4-BE49-F238E27FC236}">
                <a16:creationId xmlns="" xmlns:a16="http://schemas.microsoft.com/office/drawing/2014/main" id="{A8FDBE81-C38C-4B30-847F-5F2AA12CDB33}"/>
              </a:ext>
            </a:extLst>
          </p:cNvPr>
          <p:cNvSpPr txBox="1"/>
          <p:nvPr/>
        </p:nvSpPr>
        <p:spPr>
          <a:xfrm>
            <a:off x="4758431" y="4567562"/>
            <a:ext cx="2310852"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Allow admin to mark the paths.</a:t>
            </a:r>
          </a:p>
          <a:p>
            <a:pPr marL="285750" indent="-285750" algn="just">
              <a:buFont typeface="Arial" panose="020B0604020202020204" pitchFamily="34" charset="0"/>
              <a:buChar char="•"/>
            </a:pPr>
            <a:r>
              <a:rPr lang="en-US" dirty="0"/>
              <a:t>Provides Flexibility to user to choose among different paths</a:t>
            </a:r>
            <a:endParaRPr lang="en-IN" dirty="0"/>
          </a:p>
        </p:txBody>
      </p:sp>
      <p:sp>
        <p:nvSpPr>
          <p:cNvPr id="14" name="TextBox 13">
            <a:extLst>
              <a:ext uri="{FF2B5EF4-FFF2-40B4-BE49-F238E27FC236}">
                <a16:creationId xmlns="" xmlns:a16="http://schemas.microsoft.com/office/drawing/2014/main" id="{5EF1B539-532D-481C-8E14-A97A66A1E6AE}"/>
              </a:ext>
            </a:extLst>
          </p:cNvPr>
          <p:cNvSpPr txBox="1"/>
          <p:nvPr/>
        </p:nvSpPr>
        <p:spPr>
          <a:xfrm>
            <a:off x="8803997" y="4567562"/>
            <a:ext cx="208890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includes conference rooms , elevators and other amenities like water-coolers.</a:t>
            </a:r>
            <a:endParaRPr lang="en-IN" dirty="0"/>
          </a:p>
        </p:txBody>
      </p:sp>
    </p:spTree>
    <p:extLst>
      <p:ext uri="{BB962C8B-B14F-4D97-AF65-F5344CB8AC3E}">
        <p14:creationId xmlns="" xmlns:p14="http://schemas.microsoft.com/office/powerpoint/2010/main" val="1637785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78F26-E405-44D6-BCE8-52C26C8AF5DA}"/>
              </a:ext>
            </a:extLst>
          </p:cNvPr>
          <p:cNvSpPr>
            <a:spLocks noGrp="1"/>
          </p:cNvSpPr>
          <p:nvPr>
            <p:ph type="title"/>
          </p:nvPr>
        </p:nvSpPr>
        <p:spPr/>
        <p:txBody>
          <a:bodyPr/>
          <a:lstStyle/>
          <a:p>
            <a:pPr algn="ctr"/>
            <a:r>
              <a:rPr lang="en-US" u="sng" dirty="0"/>
              <a:t>Positioning and Navigation</a:t>
            </a:r>
            <a:endParaRPr lang="en-IN" u="sng" dirty="0"/>
          </a:p>
        </p:txBody>
      </p:sp>
      <p:pic>
        <p:nvPicPr>
          <p:cNvPr id="7" name="Content Placeholder 6">
            <a:extLst>
              <a:ext uri="{FF2B5EF4-FFF2-40B4-BE49-F238E27FC236}">
                <a16:creationId xmlns="" xmlns:a16="http://schemas.microsoft.com/office/drawing/2014/main" id="{A039D97E-C3BA-4277-B2B8-1BD28A61938A}"/>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65942" y="1801659"/>
            <a:ext cx="4445603" cy="2965140"/>
          </a:xfrm>
        </p:spPr>
      </p:pic>
      <p:pic>
        <p:nvPicPr>
          <p:cNvPr id="9" name="Picture 8">
            <a:extLst>
              <a:ext uri="{FF2B5EF4-FFF2-40B4-BE49-F238E27FC236}">
                <a16:creationId xmlns="" xmlns:a16="http://schemas.microsoft.com/office/drawing/2014/main" id="{1B426953-D723-40E3-93F8-D12E5AB8CF9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27277" y="1801659"/>
            <a:ext cx="4998781" cy="2694881"/>
          </a:xfrm>
          <a:prstGeom prst="rect">
            <a:avLst/>
          </a:prstGeom>
        </p:spPr>
      </p:pic>
      <p:sp>
        <p:nvSpPr>
          <p:cNvPr id="10" name="TextBox 9">
            <a:extLst>
              <a:ext uri="{FF2B5EF4-FFF2-40B4-BE49-F238E27FC236}">
                <a16:creationId xmlns="" xmlns:a16="http://schemas.microsoft.com/office/drawing/2014/main" id="{22DEFC4C-B03D-43D7-84E9-64DAE1178F54}"/>
              </a:ext>
            </a:extLst>
          </p:cNvPr>
          <p:cNvSpPr txBox="1"/>
          <p:nvPr/>
        </p:nvSpPr>
        <p:spPr>
          <a:xfrm>
            <a:off x="1740023" y="5397622"/>
            <a:ext cx="1411550" cy="369332"/>
          </a:xfrm>
          <a:prstGeom prst="rect">
            <a:avLst/>
          </a:prstGeom>
          <a:noFill/>
        </p:spPr>
        <p:txBody>
          <a:bodyPr wrap="square" rtlCol="0">
            <a:spAutoFit/>
          </a:bodyPr>
          <a:lstStyle/>
          <a:p>
            <a:r>
              <a:rPr lang="en-US" dirty="0"/>
              <a:t>Positioning</a:t>
            </a:r>
            <a:endParaRPr lang="en-IN" dirty="0"/>
          </a:p>
        </p:txBody>
      </p:sp>
      <p:sp>
        <p:nvSpPr>
          <p:cNvPr id="15" name="TextBox 14">
            <a:extLst>
              <a:ext uri="{FF2B5EF4-FFF2-40B4-BE49-F238E27FC236}">
                <a16:creationId xmlns="" xmlns:a16="http://schemas.microsoft.com/office/drawing/2014/main" id="{DA777017-AC40-4C9C-A769-C4DCC3184090}"/>
              </a:ext>
            </a:extLst>
          </p:cNvPr>
          <p:cNvSpPr txBox="1"/>
          <p:nvPr/>
        </p:nvSpPr>
        <p:spPr>
          <a:xfrm>
            <a:off x="8365724" y="5397622"/>
            <a:ext cx="2086253" cy="369332"/>
          </a:xfrm>
          <a:prstGeom prst="rect">
            <a:avLst/>
          </a:prstGeom>
          <a:noFill/>
        </p:spPr>
        <p:txBody>
          <a:bodyPr wrap="square" rtlCol="0">
            <a:spAutoFit/>
          </a:bodyPr>
          <a:lstStyle/>
          <a:p>
            <a:r>
              <a:rPr lang="en-US" dirty="0"/>
              <a:t>N</a:t>
            </a:r>
            <a:r>
              <a:rPr lang="en-US" dirty="0" smtClean="0"/>
              <a:t>avigation</a:t>
            </a:r>
            <a:endParaRPr lang="en-IN" dirty="0"/>
          </a:p>
        </p:txBody>
      </p:sp>
    </p:spTree>
    <p:extLst>
      <p:ext uri="{BB962C8B-B14F-4D97-AF65-F5344CB8AC3E}">
        <p14:creationId xmlns="" xmlns:p14="http://schemas.microsoft.com/office/powerpoint/2010/main" val="2562445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4000" u="sng" dirty="0" smtClean="0"/>
              <a:t>Abstract</a:t>
            </a:r>
            <a:endParaRPr lang="en-US" sz="4000" u="sng" dirty="0"/>
          </a:p>
        </p:txBody>
      </p:sp>
      <p:sp>
        <p:nvSpPr>
          <p:cNvPr id="3" name="Subtitle 2"/>
          <p:cNvSpPr>
            <a:spLocks noGrp="1"/>
          </p:cNvSpPr>
          <p:nvPr>
            <p:ph idx="1"/>
          </p:nvPr>
        </p:nvSpPr>
        <p:spPr/>
        <p:txBody>
          <a:bodyPr>
            <a:noAutofit/>
          </a:bodyPr>
          <a:lstStyle/>
          <a:p>
            <a:pPr marL="800100" lvl="1" indent="-342900" algn="just">
              <a:lnSpc>
                <a:spcPct val="120000"/>
              </a:lnSpc>
            </a:pPr>
            <a:r>
              <a:rPr lang="en-IN" sz="1800" dirty="0" smtClean="0">
                <a:solidFill>
                  <a:schemeClr val="tx1"/>
                </a:solidFill>
              </a:rPr>
              <a:t>Indoor navigation system is mobile based application focusing on providing easy navigation facilities to the users for locating a specific location in any building considering all aspects including different floors of the building.</a:t>
            </a:r>
            <a:endParaRPr lang="en-US" sz="1800" dirty="0" smtClean="0">
              <a:solidFill>
                <a:schemeClr val="tx1"/>
              </a:solidFill>
            </a:endParaRPr>
          </a:p>
          <a:p>
            <a:pPr marL="800100" lvl="1" indent="-342900" algn="just">
              <a:lnSpc>
                <a:spcPct val="120000"/>
              </a:lnSpc>
            </a:pPr>
            <a:r>
              <a:rPr lang="en-US" sz="1800" dirty="0" smtClean="0">
                <a:solidFill>
                  <a:schemeClr val="tx1"/>
                </a:solidFill>
              </a:rPr>
              <a:t>The platform is modularized and provided access according to the primary users and their responsibilities:</a:t>
            </a:r>
          </a:p>
          <a:p>
            <a:pPr marL="1257300" lvl="2" indent="-342900" algn="just">
              <a:lnSpc>
                <a:spcPct val="120000"/>
              </a:lnSpc>
            </a:pPr>
            <a:r>
              <a:rPr lang="en-IN" sz="1800" dirty="0" smtClean="0">
                <a:solidFill>
                  <a:schemeClr val="tx1"/>
                </a:solidFill>
              </a:rPr>
              <a:t>Users (online/offline)</a:t>
            </a:r>
          </a:p>
          <a:p>
            <a:pPr marL="1257300" lvl="2" indent="-342900" algn="just">
              <a:lnSpc>
                <a:spcPct val="120000"/>
              </a:lnSpc>
            </a:pPr>
            <a:r>
              <a:rPr lang="en-IN" sz="1800" dirty="0" smtClean="0">
                <a:solidFill>
                  <a:schemeClr val="tx1"/>
                </a:solidFill>
              </a:rPr>
              <a:t>Owner of the building/campus (Admin)</a:t>
            </a:r>
          </a:p>
          <a:p>
            <a:pPr marL="1257300" lvl="2" indent="-342900" algn="just">
              <a:lnSpc>
                <a:spcPct val="120000"/>
              </a:lnSpc>
            </a:pPr>
            <a:r>
              <a:rPr lang="en-IN" sz="1800" dirty="0" smtClean="0">
                <a:solidFill>
                  <a:schemeClr val="tx1"/>
                </a:solidFill>
              </a:rPr>
              <a:t>Mediator(may exists or not)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54850B-FCFA-428D-B257-AD26C8C58058}"/>
              </a:ext>
            </a:extLst>
          </p:cNvPr>
          <p:cNvSpPr>
            <a:spLocks noGrp="1"/>
          </p:cNvSpPr>
          <p:nvPr>
            <p:ph type="title"/>
          </p:nvPr>
        </p:nvSpPr>
        <p:spPr>
          <a:xfrm>
            <a:off x="838200" y="1"/>
            <a:ext cx="10515600" cy="1269506"/>
          </a:xfrm>
        </p:spPr>
        <p:txBody>
          <a:bodyPr/>
          <a:lstStyle/>
          <a:p>
            <a:pPr algn="ctr"/>
            <a:r>
              <a:rPr lang="en-US" u="sng" dirty="0"/>
              <a:t>Interactive Layer</a:t>
            </a:r>
            <a:endParaRPr lang="en-IN" u="sng" dirty="0"/>
          </a:p>
        </p:txBody>
      </p:sp>
      <p:pic>
        <p:nvPicPr>
          <p:cNvPr id="5" name="Content Placeholder 4">
            <a:extLst>
              <a:ext uri="{FF2B5EF4-FFF2-40B4-BE49-F238E27FC236}">
                <a16:creationId xmlns="" xmlns:a16="http://schemas.microsoft.com/office/drawing/2014/main" id="{18849AC5-2BED-40E8-A6D3-429E3B0A457A}"/>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81187" y="1396993"/>
            <a:ext cx="8429625" cy="2705100"/>
          </a:xfrm>
        </p:spPr>
      </p:pic>
      <p:sp>
        <p:nvSpPr>
          <p:cNvPr id="6" name="TextBox 5">
            <a:extLst>
              <a:ext uri="{FF2B5EF4-FFF2-40B4-BE49-F238E27FC236}">
                <a16:creationId xmlns="" xmlns:a16="http://schemas.microsoft.com/office/drawing/2014/main" id="{93864872-3C8D-48F0-91EB-5F9F7A550A74}"/>
              </a:ext>
            </a:extLst>
          </p:cNvPr>
          <p:cNvSpPr txBox="1"/>
          <p:nvPr/>
        </p:nvSpPr>
        <p:spPr>
          <a:xfrm>
            <a:off x="1881186" y="4634143"/>
            <a:ext cx="8429625"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layer helps user to interact with Point-of-Interest(presented as overlay above the map at specific location.)</a:t>
            </a:r>
          </a:p>
          <a:p>
            <a:pPr marL="285750" indent="-285750" algn="just">
              <a:buFont typeface="Arial" panose="020B0604020202020204" pitchFamily="34" charset="0"/>
              <a:buChar char="•"/>
            </a:pPr>
            <a:r>
              <a:rPr lang="en-US" dirty="0"/>
              <a:t>Custom Interactive definitions are possible where </a:t>
            </a:r>
            <a:r>
              <a:rPr lang="en-US" dirty="0" smtClean="0"/>
              <a:t>another </a:t>
            </a:r>
            <a:r>
              <a:rPr lang="en-US" dirty="0"/>
              <a:t>applications can be launched within the map.</a:t>
            </a:r>
          </a:p>
          <a:p>
            <a:pPr marL="285750" indent="-285750" algn="just">
              <a:buFont typeface="Arial" panose="020B0604020202020204" pitchFamily="34" charset="0"/>
              <a:buChar char="•"/>
            </a:pPr>
            <a:r>
              <a:rPr lang="en-US" dirty="0"/>
              <a:t>Example: To book a movie ticket.</a:t>
            </a:r>
            <a:endParaRPr lang="en-IN" dirty="0"/>
          </a:p>
        </p:txBody>
      </p:sp>
    </p:spTree>
    <p:extLst>
      <p:ext uri="{BB962C8B-B14F-4D97-AF65-F5344CB8AC3E}">
        <p14:creationId xmlns="" xmlns:p14="http://schemas.microsoft.com/office/powerpoint/2010/main" val="885489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86047-F7CB-4371-B818-6A47205D89D3}"/>
              </a:ext>
            </a:extLst>
          </p:cNvPr>
          <p:cNvSpPr>
            <a:spLocks noGrp="1"/>
          </p:cNvSpPr>
          <p:nvPr>
            <p:ph type="title"/>
          </p:nvPr>
        </p:nvSpPr>
        <p:spPr>
          <a:xfrm>
            <a:off x="838200" y="1"/>
            <a:ext cx="10515600" cy="1091952"/>
          </a:xfrm>
        </p:spPr>
        <p:txBody>
          <a:bodyPr/>
          <a:lstStyle/>
          <a:p>
            <a:pPr algn="ctr"/>
            <a:r>
              <a:rPr lang="en-US" u="sng" dirty="0"/>
              <a:t>Application Layer</a:t>
            </a:r>
            <a:endParaRPr lang="en-IN" u="sng" dirty="0"/>
          </a:p>
        </p:txBody>
      </p:sp>
      <p:pic>
        <p:nvPicPr>
          <p:cNvPr id="5" name="Content Placeholder 4">
            <a:extLst>
              <a:ext uri="{FF2B5EF4-FFF2-40B4-BE49-F238E27FC236}">
                <a16:creationId xmlns="" xmlns:a16="http://schemas.microsoft.com/office/drawing/2014/main" id="{EDCBD9EE-16FE-4500-8E12-C1455435D669}"/>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10718" y="1207363"/>
            <a:ext cx="11363418" cy="2450237"/>
          </a:xfrm>
        </p:spPr>
      </p:pic>
      <p:sp>
        <p:nvSpPr>
          <p:cNvPr id="6" name="TextBox 5">
            <a:extLst>
              <a:ext uri="{FF2B5EF4-FFF2-40B4-BE49-F238E27FC236}">
                <a16:creationId xmlns="" xmlns:a16="http://schemas.microsoft.com/office/drawing/2014/main" id="{70423154-8598-4B33-846C-2BF4F5B8E31E}"/>
              </a:ext>
            </a:extLst>
          </p:cNvPr>
          <p:cNvSpPr txBox="1"/>
          <p:nvPr/>
        </p:nvSpPr>
        <p:spPr>
          <a:xfrm>
            <a:off x="1053483" y="4450308"/>
            <a:ext cx="10085033"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All the services of Indoor-Navigation – Mapping, Navigation , Positioning and Interaction are exposed as Web-App Service that can be consumed by Application Layer.</a:t>
            </a:r>
          </a:p>
          <a:p>
            <a:pPr marL="285750" indent="-285750" algn="just">
              <a:buFont typeface="Arial" panose="020B0604020202020204" pitchFamily="34" charset="0"/>
              <a:buChar char="•"/>
            </a:pPr>
            <a:r>
              <a:rPr lang="en-IN" dirty="0" smtClean="0"/>
              <a:t>This helps in having one common SDK for all platforms – iOS , Android , Laptop ,Desktop etc.</a:t>
            </a:r>
          </a:p>
          <a:p>
            <a:pPr marL="285750" indent="-285750" algn="just">
              <a:buFont typeface="Arial" panose="020B0604020202020204" pitchFamily="34" charset="0"/>
              <a:buChar char="•"/>
            </a:pPr>
            <a:endParaRPr lang="en-IN" dirty="0"/>
          </a:p>
        </p:txBody>
      </p:sp>
    </p:spTree>
    <p:extLst>
      <p:ext uri="{BB962C8B-B14F-4D97-AF65-F5344CB8AC3E}">
        <p14:creationId xmlns="" xmlns:p14="http://schemas.microsoft.com/office/powerpoint/2010/main" val="3231394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6D52F-C2E2-4CA9-A598-C8F5C802FF08}"/>
              </a:ext>
            </a:extLst>
          </p:cNvPr>
          <p:cNvSpPr>
            <a:spLocks noGrp="1"/>
          </p:cNvSpPr>
          <p:nvPr>
            <p:ph type="title"/>
          </p:nvPr>
        </p:nvSpPr>
        <p:spPr>
          <a:xfrm>
            <a:off x="838200" y="150921"/>
            <a:ext cx="10515600" cy="1100830"/>
          </a:xfrm>
        </p:spPr>
        <p:txBody>
          <a:bodyPr/>
          <a:lstStyle/>
          <a:p>
            <a:pPr algn="ctr"/>
            <a:r>
              <a:rPr lang="en-US" u="sng" dirty="0"/>
              <a:t>Work-Flow</a:t>
            </a:r>
            <a:endParaRPr lang="en-IN" u="sng" dirty="0"/>
          </a:p>
        </p:txBody>
      </p:sp>
      <p:pic>
        <p:nvPicPr>
          <p:cNvPr id="5" name="Content Placeholder 4">
            <a:extLst>
              <a:ext uri="{FF2B5EF4-FFF2-40B4-BE49-F238E27FC236}">
                <a16:creationId xmlns="" xmlns:a16="http://schemas.microsoft.com/office/drawing/2014/main" id="{0C0D2ED8-1CB8-4188-A4E4-8FD94517698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39697" y="1109710"/>
            <a:ext cx="11683013" cy="5513032"/>
          </a:xfrm>
        </p:spPr>
      </p:pic>
    </p:spTree>
    <p:extLst>
      <p:ext uri="{BB962C8B-B14F-4D97-AF65-F5344CB8AC3E}">
        <p14:creationId xmlns="" xmlns:p14="http://schemas.microsoft.com/office/powerpoint/2010/main" val="1647706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877FF-7941-42D0-894D-6055F9CACBC8}"/>
              </a:ext>
            </a:extLst>
          </p:cNvPr>
          <p:cNvSpPr>
            <a:spLocks noGrp="1"/>
          </p:cNvSpPr>
          <p:nvPr>
            <p:ph type="title"/>
          </p:nvPr>
        </p:nvSpPr>
        <p:spPr/>
        <p:txBody>
          <a:bodyPr/>
          <a:lstStyle/>
          <a:p>
            <a:pPr algn="ctr"/>
            <a:r>
              <a:rPr lang="en-US" u="sng" dirty="0"/>
              <a:t>Features</a:t>
            </a:r>
            <a:endParaRPr lang="en-IN" u="sng" dirty="0"/>
          </a:p>
        </p:txBody>
      </p:sp>
      <p:pic>
        <p:nvPicPr>
          <p:cNvPr id="4" name="Content Placeholder 3">
            <a:extLst>
              <a:ext uri="{FF2B5EF4-FFF2-40B4-BE49-F238E27FC236}">
                <a16:creationId xmlns="" xmlns:a16="http://schemas.microsoft.com/office/drawing/2014/main" id="{CA8ABFAD-D85B-48E0-96A7-4D65C3211781}"/>
              </a:ext>
            </a:extLst>
          </p:cNvPr>
          <p:cNvPicPr>
            <a:picLocks noGrp="1" noChangeAspect="1"/>
          </p:cNvPicPr>
          <p:nvPr>
            <p:ph idx="1"/>
          </p:nvPr>
        </p:nvPicPr>
        <p:blipFill>
          <a:blip r:embed="rId2"/>
          <a:stretch>
            <a:fillRect/>
          </a:stretch>
        </p:blipFill>
        <p:spPr>
          <a:xfrm>
            <a:off x="522318" y="2202778"/>
            <a:ext cx="1468792" cy="1468792"/>
          </a:xfrm>
          <a:prstGeom prst="rect">
            <a:avLst/>
          </a:prstGeom>
          <a:ln w="76200">
            <a:solidFill>
              <a:schemeClr val="tx1"/>
            </a:solidFill>
          </a:ln>
        </p:spPr>
      </p:pic>
      <p:pic>
        <p:nvPicPr>
          <p:cNvPr id="5" name="Picture 4">
            <a:extLst>
              <a:ext uri="{FF2B5EF4-FFF2-40B4-BE49-F238E27FC236}">
                <a16:creationId xmlns="" xmlns:a16="http://schemas.microsoft.com/office/drawing/2014/main" id="{0562A3F5-4604-4DB1-90E2-F433308F4F06}"/>
              </a:ext>
            </a:extLst>
          </p:cNvPr>
          <p:cNvPicPr>
            <a:picLocks noChangeAspect="1"/>
          </p:cNvPicPr>
          <p:nvPr/>
        </p:nvPicPr>
        <p:blipFill>
          <a:blip r:embed="rId3" cstate="print"/>
          <a:stretch>
            <a:fillRect/>
          </a:stretch>
        </p:blipFill>
        <p:spPr>
          <a:xfrm>
            <a:off x="10074369" y="2202778"/>
            <a:ext cx="1468792" cy="1475333"/>
          </a:xfrm>
          <a:prstGeom prst="rect">
            <a:avLst/>
          </a:prstGeom>
          <a:ln w="76200">
            <a:solidFill>
              <a:schemeClr val="tx1"/>
            </a:solidFill>
          </a:ln>
        </p:spPr>
      </p:pic>
      <p:pic>
        <p:nvPicPr>
          <p:cNvPr id="6" name="Picture 5">
            <a:extLst>
              <a:ext uri="{FF2B5EF4-FFF2-40B4-BE49-F238E27FC236}">
                <a16:creationId xmlns="" xmlns:a16="http://schemas.microsoft.com/office/drawing/2014/main" id="{73644110-0732-43E4-A65B-4B4AD51DE219}"/>
              </a:ext>
            </a:extLst>
          </p:cNvPr>
          <p:cNvPicPr>
            <a:picLocks noChangeAspect="1"/>
          </p:cNvPicPr>
          <p:nvPr/>
        </p:nvPicPr>
        <p:blipFill>
          <a:blip r:embed="rId4"/>
          <a:stretch>
            <a:fillRect/>
          </a:stretch>
        </p:blipFill>
        <p:spPr>
          <a:xfrm>
            <a:off x="5239106" y="2202778"/>
            <a:ext cx="1468792" cy="1468792"/>
          </a:xfrm>
          <a:prstGeom prst="rect">
            <a:avLst/>
          </a:prstGeom>
          <a:ln w="76200">
            <a:solidFill>
              <a:sysClr val="windowText" lastClr="000000"/>
            </a:solidFill>
          </a:ln>
        </p:spPr>
      </p:pic>
      <p:pic>
        <p:nvPicPr>
          <p:cNvPr id="7" name="Picture 6">
            <a:extLst>
              <a:ext uri="{FF2B5EF4-FFF2-40B4-BE49-F238E27FC236}">
                <a16:creationId xmlns="" xmlns:a16="http://schemas.microsoft.com/office/drawing/2014/main" id="{7BC7BD6D-D79E-4751-BC09-ACEC3F986482}"/>
              </a:ext>
            </a:extLst>
          </p:cNvPr>
          <p:cNvPicPr>
            <a:picLocks noChangeAspect="1"/>
          </p:cNvPicPr>
          <p:nvPr/>
        </p:nvPicPr>
        <p:blipFill>
          <a:blip r:embed="rId5"/>
          <a:stretch>
            <a:fillRect/>
          </a:stretch>
        </p:blipFill>
        <p:spPr>
          <a:xfrm>
            <a:off x="7597500" y="2209319"/>
            <a:ext cx="1468792" cy="1468792"/>
          </a:xfrm>
          <a:prstGeom prst="rect">
            <a:avLst/>
          </a:prstGeom>
          <a:ln w="76200">
            <a:solidFill>
              <a:sysClr val="windowText" lastClr="000000"/>
            </a:solidFill>
          </a:ln>
        </p:spPr>
      </p:pic>
      <p:pic>
        <p:nvPicPr>
          <p:cNvPr id="8" name="Picture 7">
            <a:extLst>
              <a:ext uri="{FF2B5EF4-FFF2-40B4-BE49-F238E27FC236}">
                <a16:creationId xmlns="" xmlns:a16="http://schemas.microsoft.com/office/drawing/2014/main" id="{B3048985-48BF-4A38-B5C4-C5B9445B4B85}"/>
              </a:ext>
            </a:extLst>
          </p:cNvPr>
          <p:cNvPicPr>
            <a:picLocks noChangeAspect="1"/>
          </p:cNvPicPr>
          <p:nvPr/>
        </p:nvPicPr>
        <p:blipFill>
          <a:blip r:embed="rId6"/>
          <a:stretch>
            <a:fillRect/>
          </a:stretch>
        </p:blipFill>
        <p:spPr>
          <a:xfrm>
            <a:off x="2880712" y="2209319"/>
            <a:ext cx="1468792" cy="1468792"/>
          </a:xfrm>
          <a:prstGeom prst="rect">
            <a:avLst/>
          </a:prstGeom>
          <a:ln w="76200">
            <a:solidFill>
              <a:schemeClr val="tx1"/>
            </a:solidFill>
          </a:ln>
        </p:spPr>
      </p:pic>
      <p:sp>
        <p:nvSpPr>
          <p:cNvPr id="10" name="TextBox 9">
            <a:extLst>
              <a:ext uri="{FF2B5EF4-FFF2-40B4-BE49-F238E27FC236}">
                <a16:creationId xmlns="" xmlns:a16="http://schemas.microsoft.com/office/drawing/2014/main" id="{8E9147CB-531C-4BE4-866B-24DBE2CD45B9}"/>
              </a:ext>
            </a:extLst>
          </p:cNvPr>
          <p:cNvSpPr txBox="1"/>
          <p:nvPr/>
        </p:nvSpPr>
        <p:spPr>
          <a:xfrm flipH="1">
            <a:off x="332318" y="4005535"/>
            <a:ext cx="2064653" cy="1323439"/>
          </a:xfrm>
          <a:prstGeom prst="rect">
            <a:avLst/>
          </a:prstGeom>
          <a:noFill/>
        </p:spPr>
        <p:txBody>
          <a:bodyPr wrap="square" rtlCol="0">
            <a:spAutoFit/>
          </a:bodyPr>
          <a:lstStyle/>
          <a:p>
            <a:pPr algn="just"/>
            <a:r>
              <a:rPr lang="en-US" sz="1600" u="sng" dirty="0"/>
              <a:t>Indoor Marker Admin</a:t>
            </a:r>
          </a:p>
          <a:p>
            <a:pPr algn="just"/>
            <a:endParaRPr lang="en-US" sz="1600" dirty="0"/>
          </a:p>
          <a:p>
            <a:pPr algn="just"/>
            <a:r>
              <a:rPr lang="en-US" sz="1600" dirty="0"/>
              <a:t>Allows Admin to Locate  paths and points of interest.</a:t>
            </a:r>
            <a:endParaRPr lang="en-IN" sz="1600" dirty="0"/>
          </a:p>
        </p:txBody>
      </p:sp>
      <p:sp>
        <p:nvSpPr>
          <p:cNvPr id="14" name="TextBox 13">
            <a:extLst>
              <a:ext uri="{FF2B5EF4-FFF2-40B4-BE49-F238E27FC236}">
                <a16:creationId xmlns="" xmlns:a16="http://schemas.microsoft.com/office/drawing/2014/main" id="{6EFB408F-EF90-473C-8473-7D1CBE403ACD}"/>
              </a:ext>
            </a:extLst>
          </p:cNvPr>
          <p:cNvSpPr txBox="1"/>
          <p:nvPr/>
        </p:nvSpPr>
        <p:spPr>
          <a:xfrm>
            <a:off x="2551735" y="4005535"/>
            <a:ext cx="2064653" cy="1754326"/>
          </a:xfrm>
          <a:prstGeom prst="rect">
            <a:avLst/>
          </a:prstGeom>
          <a:noFill/>
        </p:spPr>
        <p:txBody>
          <a:bodyPr wrap="square" rtlCol="0">
            <a:spAutoFit/>
          </a:bodyPr>
          <a:lstStyle/>
          <a:p>
            <a:pPr algn="just"/>
            <a:r>
              <a:rPr lang="en-US" u="sng" dirty="0"/>
              <a:t>Share Location</a:t>
            </a:r>
          </a:p>
          <a:p>
            <a:pPr algn="just"/>
            <a:endParaRPr lang="en-US" dirty="0"/>
          </a:p>
          <a:p>
            <a:pPr algn="just"/>
            <a:r>
              <a:rPr lang="en-US" dirty="0"/>
              <a:t>This feature will share your current location in building to other contact</a:t>
            </a:r>
            <a:endParaRPr lang="en-IN" dirty="0"/>
          </a:p>
        </p:txBody>
      </p:sp>
      <p:sp>
        <p:nvSpPr>
          <p:cNvPr id="15" name="TextBox 14">
            <a:extLst>
              <a:ext uri="{FF2B5EF4-FFF2-40B4-BE49-F238E27FC236}">
                <a16:creationId xmlns="" xmlns:a16="http://schemas.microsoft.com/office/drawing/2014/main" id="{8B53D42E-C263-4B3B-9BAE-8181AAEF4F6C}"/>
              </a:ext>
            </a:extLst>
          </p:cNvPr>
          <p:cNvSpPr txBox="1"/>
          <p:nvPr/>
        </p:nvSpPr>
        <p:spPr>
          <a:xfrm>
            <a:off x="5196466" y="4005535"/>
            <a:ext cx="1918478" cy="1754326"/>
          </a:xfrm>
          <a:prstGeom prst="rect">
            <a:avLst/>
          </a:prstGeom>
          <a:noFill/>
        </p:spPr>
        <p:txBody>
          <a:bodyPr wrap="square" rtlCol="0">
            <a:spAutoFit/>
          </a:bodyPr>
          <a:lstStyle/>
          <a:p>
            <a:pPr algn="just"/>
            <a:r>
              <a:rPr lang="en-US" u="sng" dirty="0"/>
              <a:t>Emergency Evacuation</a:t>
            </a:r>
          </a:p>
          <a:p>
            <a:pPr algn="just"/>
            <a:endParaRPr lang="en-US" dirty="0"/>
          </a:p>
          <a:p>
            <a:pPr algn="just"/>
            <a:r>
              <a:rPr lang="en-IN" dirty="0"/>
              <a:t>It finds the closest Emergency exit during crisis.</a:t>
            </a:r>
          </a:p>
        </p:txBody>
      </p:sp>
      <p:sp>
        <p:nvSpPr>
          <p:cNvPr id="16" name="TextBox 15">
            <a:extLst>
              <a:ext uri="{FF2B5EF4-FFF2-40B4-BE49-F238E27FC236}">
                <a16:creationId xmlns="" xmlns:a16="http://schemas.microsoft.com/office/drawing/2014/main" id="{B69B7DAD-9B4D-4D33-97FA-71489EFDC9D1}"/>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21" name="TextBox 20">
            <a:extLst>
              <a:ext uri="{FF2B5EF4-FFF2-40B4-BE49-F238E27FC236}">
                <a16:creationId xmlns="" xmlns:a16="http://schemas.microsoft.com/office/drawing/2014/main" id="{FEE93ABD-99C7-40B3-91EE-70395BB12303}"/>
              </a:ext>
            </a:extLst>
          </p:cNvPr>
          <p:cNvSpPr txBox="1"/>
          <p:nvPr/>
        </p:nvSpPr>
        <p:spPr>
          <a:xfrm>
            <a:off x="10074369" y="4088073"/>
            <a:ext cx="1918478" cy="1477328"/>
          </a:xfrm>
          <a:prstGeom prst="rect">
            <a:avLst/>
          </a:prstGeom>
          <a:noFill/>
        </p:spPr>
        <p:txBody>
          <a:bodyPr wrap="square" rtlCol="0">
            <a:spAutoFit/>
          </a:bodyPr>
          <a:lstStyle/>
          <a:p>
            <a:pPr algn="just"/>
            <a:r>
              <a:rPr lang="en-US" u="sng" dirty="0"/>
              <a:t>Location Based Features</a:t>
            </a:r>
          </a:p>
          <a:p>
            <a:pPr algn="just"/>
            <a:endParaRPr lang="en-US" dirty="0"/>
          </a:p>
          <a:p>
            <a:pPr algn="just"/>
            <a:r>
              <a:rPr lang="en-US" dirty="0"/>
              <a:t>Provides Indoor Local Information</a:t>
            </a:r>
            <a:endParaRPr lang="en-IN" dirty="0"/>
          </a:p>
        </p:txBody>
      </p:sp>
      <p:sp>
        <p:nvSpPr>
          <p:cNvPr id="22" name="TextBox 21">
            <a:extLst>
              <a:ext uri="{FF2B5EF4-FFF2-40B4-BE49-F238E27FC236}">
                <a16:creationId xmlns="" xmlns:a16="http://schemas.microsoft.com/office/drawing/2014/main" id="{C0F6F1A1-9E93-42EE-AAF2-D6DE9AB67A43}"/>
              </a:ext>
            </a:extLst>
          </p:cNvPr>
          <p:cNvSpPr txBox="1"/>
          <p:nvPr/>
        </p:nvSpPr>
        <p:spPr>
          <a:xfrm>
            <a:off x="7412853" y="4005535"/>
            <a:ext cx="2139519" cy="2031325"/>
          </a:xfrm>
          <a:prstGeom prst="rect">
            <a:avLst/>
          </a:prstGeom>
          <a:noFill/>
        </p:spPr>
        <p:txBody>
          <a:bodyPr wrap="square" rtlCol="0">
            <a:spAutoFit/>
          </a:bodyPr>
          <a:lstStyle/>
          <a:p>
            <a:pPr algn="just"/>
            <a:r>
              <a:rPr lang="en-US" u="sng" dirty="0"/>
              <a:t>Find a Friend</a:t>
            </a:r>
          </a:p>
          <a:p>
            <a:pPr algn="just"/>
            <a:endParaRPr lang="en-US" dirty="0"/>
          </a:p>
          <a:p>
            <a:pPr algn="just"/>
            <a:r>
              <a:rPr lang="en-US" dirty="0"/>
              <a:t>A friend gets a notification if other is in same locality</a:t>
            </a:r>
          </a:p>
          <a:p>
            <a:pPr algn="just"/>
            <a:r>
              <a:rPr lang="en-US" dirty="0"/>
              <a:t>(If connected via any social networking ).</a:t>
            </a:r>
            <a:endParaRPr lang="en-IN" dirty="0"/>
          </a:p>
        </p:txBody>
      </p:sp>
    </p:spTree>
    <p:extLst>
      <p:ext uri="{BB962C8B-B14F-4D97-AF65-F5344CB8AC3E}">
        <p14:creationId xmlns="" xmlns:p14="http://schemas.microsoft.com/office/powerpoint/2010/main" val="988813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p:cNvGraphicFramePr>
            <a:graphicFrameLocks/>
          </p:cNvGraphicFramePr>
          <p:nvPr/>
        </p:nvGraphicFramePr>
        <p:xfrm>
          <a:off x="401635" y="331287"/>
          <a:ext cx="11382048" cy="6060887"/>
        </p:xfrm>
        <a:graphic>
          <a:graphicData uri="http://schemas.openxmlformats.org/drawingml/2006/table">
            <a:tbl>
              <a:tblPr firstRow="1" bandRow="1">
                <a:tableStyleId>{073A0DAA-6AF3-43AB-8588-CEC1D06C72B9}</a:tableStyleId>
              </a:tblPr>
              <a:tblGrid>
                <a:gridCol w="2845512"/>
                <a:gridCol w="2845512"/>
                <a:gridCol w="2845512"/>
                <a:gridCol w="2845512"/>
              </a:tblGrid>
              <a:tr h="452853">
                <a:tc>
                  <a:txBody>
                    <a:bodyPr/>
                    <a:lstStyle/>
                    <a:p>
                      <a:r>
                        <a:rPr lang="en-IN" sz="1400" dirty="0" smtClean="0"/>
                        <a:t>Topic</a:t>
                      </a:r>
                      <a:endParaRPr lang="en-US" sz="1400" dirty="0"/>
                    </a:p>
                  </a:txBody>
                  <a:tcPr/>
                </a:tc>
                <a:tc>
                  <a:txBody>
                    <a:bodyPr/>
                    <a:lstStyle/>
                    <a:p>
                      <a:endParaRPr lang="en-US" sz="1400" dirty="0"/>
                    </a:p>
                  </a:txBody>
                  <a:tcPr/>
                </a:tc>
                <a:tc>
                  <a:txBody>
                    <a:bodyPr/>
                    <a:lstStyle/>
                    <a:p>
                      <a:r>
                        <a:rPr lang="en-IN" sz="1400" dirty="0" smtClean="0"/>
                        <a:t>Advantages</a:t>
                      </a:r>
                      <a:endParaRPr lang="en-US" sz="1400" dirty="0"/>
                    </a:p>
                  </a:txBody>
                  <a:tcPr/>
                </a:tc>
                <a:tc>
                  <a:txBody>
                    <a:bodyPr/>
                    <a:lstStyle/>
                    <a:p>
                      <a:r>
                        <a:rPr lang="en-IN" sz="1400" dirty="0" smtClean="0"/>
                        <a:t>Disadvantages</a:t>
                      </a:r>
                      <a:endParaRPr lang="en-US" sz="1400" dirty="0"/>
                    </a:p>
                  </a:txBody>
                  <a:tcPr/>
                </a:tc>
              </a:tr>
              <a:tr h="2029902">
                <a:tc>
                  <a:txBody>
                    <a:bodyPr/>
                    <a:lstStyle/>
                    <a:p>
                      <a:r>
                        <a:rPr lang="en-US" sz="1400" u="none" dirty="0" smtClean="0"/>
                        <a:t>Time-</a:t>
                      </a:r>
                      <a:r>
                        <a:rPr lang="en-US" sz="1400" u="none" dirty="0" err="1" smtClean="0"/>
                        <a:t>Efﬁcient</a:t>
                      </a:r>
                      <a:r>
                        <a:rPr lang="en-US" sz="1400" u="none" dirty="0" smtClean="0"/>
                        <a:t> Indoor Navigation and Evacuation With Fastest Path Planning Based on Internet of Things Technologies </a:t>
                      </a:r>
                      <a:endParaRPr lang="en-US" sz="1400" u="none" dirty="0"/>
                    </a:p>
                  </a:txBody>
                  <a:tcPr/>
                </a:tc>
                <a:tc>
                  <a:txBody>
                    <a:bodyPr/>
                    <a:lstStyle/>
                    <a:p>
                      <a:r>
                        <a:rPr lang="en-US" sz="1400" dirty="0" smtClean="0"/>
                        <a:t>2019 IEEE TRANSACTIONS ON SYSTEMS, MAN, AND CYBERNETICS: SYSTEMS</a:t>
                      </a:r>
                      <a:endParaRPr lang="en-US" sz="1400" dirty="0"/>
                    </a:p>
                  </a:txBody>
                  <a:tcPr/>
                </a:tc>
                <a:tc>
                  <a:txBody>
                    <a:bodyPr/>
                    <a:lstStyle/>
                    <a:p>
                      <a:pPr marL="342900" indent="-342900">
                        <a:buAutoNum type="arabicPeriod"/>
                      </a:pPr>
                      <a:r>
                        <a:rPr lang="en-IN" sz="1400" baseline="0" dirty="0" smtClean="0"/>
                        <a:t>Finds the fastest path and shortest path based on congestion</a:t>
                      </a:r>
                    </a:p>
                    <a:p>
                      <a:pPr marL="342900" indent="-342900">
                        <a:buAutoNum type="arabicPeriod"/>
                      </a:pPr>
                      <a:r>
                        <a:rPr lang="en-IN" sz="1400" baseline="0" dirty="0" smtClean="0"/>
                        <a:t>In case of emergency, provides closest exit without congestion</a:t>
                      </a:r>
                    </a:p>
                    <a:p>
                      <a:pPr marL="342900" indent="-342900">
                        <a:buAutoNum type="arabicPeriod"/>
                      </a:pPr>
                      <a:r>
                        <a:rPr lang="en-IN" sz="1400" baseline="0" dirty="0" smtClean="0"/>
                        <a:t>Friend’s location can be detected. </a:t>
                      </a:r>
                      <a:endParaRPr lang="en-US" sz="1400" dirty="0"/>
                    </a:p>
                  </a:txBody>
                  <a:tcPr/>
                </a:tc>
                <a:tc>
                  <a:txBody>
                    <a:bodyPr/>
                    <a:lstStyle/>
                    <a:p>
                      <a:pPr marL="342900" indent="-342900">
                        <a:buAutoNum type="arabicPeriod"/>
                      </a:pPr>
                      <a:r>
                        <a:rPr lang="en-IN" sz="1400" dirty="0" smtClean="0"/>
                        <a:t>No admin panel</a:t>
                      </a:r>
                    </a:p>
                  </a:txBody>
                  <a:tcPr/>
                </a:tc>
              </a:tr>
              <a:tr h="202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t>Mobile Indoor Navigation System in </a:t>
                      </a:r>
                      <a:r>
                        <a:rPr lang="en-US" sz="1400" u="none" kern="1200" dirty="0" err="1" smtClean="0"/>
                        <a:t>iOS</a:t>
                      </a:r>
                      <a:r>
                        <a:rPr lang="en-US" sz="1400" u="none" kern="1200" dirty="0" smtClean="0"/>
                        <a:t> Platform Using Augmented Reality</a:t>
                      </a:r>
                      <a:endParaRPr lang="en-US" sz="1400" u="none" kern="1200" dirty="0" smtClean="0">
                        <a:solidFill>
                          <a:schemeClr val="dk1"/>
                        </a:solidFill>
                        <a:latin typeface="+mn-lt"/>
                        <a:ea typeface="+mn-ea"/>
                        <a:cs typeface="+mn-cs"/>
                      </a:endParaRPr>
                    </a:p>
                  </a:txBody>
                  <a:tcPr/>
                </a:tc>
                <a:tc>
                  <a:txBody>
                    <a:bodyPr/>
                    <a:lstStyle/>
                    <a:p>
                      <a:endParaRPr lang="en-US" sz="1400" dirty="0"/>
                    </a:p>
                  </a:txBody>
                  <a:tcPr/>
                </a:tc>
                <a:tc>
                  <a:txBody>
                    <a:bodyPr/>
                    <a:lstStyle/>
                    <a:p>
                      <a:pPr marL="342900" indent="-342900">
                        <a:buAutoNum type="arabicPeriod"/>
                      </a:pPr>
                      <a:r>
                        <a:rPr lang="en-IN" sz="1400" dirty="0" smtClean="0"/>
                        <a:t>Augmented reality is more accurate</a:t>
                      </a:r>
                    </a:p>
                  </a:txBody>
                  <a:tcPr/>
                </a:tc>
                <a:tc>
                  <a:txBody>
                    <a:bodyPr/>
                    <a:lstStyle/>
                    <a:p>
                      <a:pPr marL="342900" indent="-342900">
                        <a:buAutoNum type="arabicPeriod"/>
                      </a:pPr>
                      <a:r>
                        <a:rPr lang="en-IN" sz="1400" dirty="0" smtClean="0"/>
                        <a:t>Starting point should be entered manually</a:t>
                      </a:r>
                    </a:p>
                    <a:p>
                      <a:pPr marL="342900" indent="-342900">
                        <a:buAutoNum type="arabicPeriod"/>
                      </a:pPr>
                      <a:r>
                        <a:rPr lang="en-IN" sz="1400" dirty="0" smtClean="0"/>
                        <a:t>Not feasible in new</a:t>
                      </a:r>
                      <a:r>
                        <a:rPr lang="en-IN" sz="1400" baseline="0" dirty="0" smtClean="0"/>
                        <a:t> places</a:t>
                      </a:r>
                    </a:p>
                    <a:p>
                      <a:pPr marL="342900" indent="-342900">
                        <a:buAutoNum type="arabicPeriod"/>
                      </a:pPr>
                      <a:r>
                        <a:rPr lang="en-IN" sz="1400" baseline="0" dirty="0" smtClean="0"/>
                        <a:t>For accuracy purpose, gender and height is required of user (user specific)</a:t>
                      </a:r>
                      <a:endParaRPr lang="en-US" sz="1400" dirty="0"/>
                    </a:p>
                  </a:txBody>
                  <a:tcPr/>
                </a:tc>
              </a:tr>
              <a:tr h="1548230">
                <a:tc>
                  <a:txBody>
                    <a:bodyPr/>
                    <a:lstStyle/>
                    <a:p>
                      <a:r>
                        <a:rPr lang="en-US" sz="1400" u="none" dirty="0" smtClean="0"/>
                        <a:t>Indoor Navigation System using BLE Beacons</a:t>
                      </a:r>
                      <a:endParaRPr lang="en-US" sz="1400" u="none" dirty="0"/>
                    </a:p>
                  </a:txBody>
                  <a:tcPr/>
                </a:tc>
                <a:tc>
                  <a:txBody>
                    <a:bodyPr/>
                    <a:lstStyle/>
                    <a:p>
                      <a:r>
                        <a:rPr lang="en-US" sz="1400" dirty="0" smtClean="0"/>
                        <a:t>2019 International Conference on Nascent Technologies in Engineering (ICNTE 2019) </a:t>
                      </a:r>
                      <a:endParaRPr lang="en-US" sz="1400" dirty="0"/>
                    </a:p>
                  </a:txBody>
                  <a:tcPr/>
                </a:tc>
                <a:tc>
                  <a:txBody>
                    <a:bodyPr/>
                    <a:lstStyle/>
                    <a:p>
                      <a:pPr marL="342900" indent="-342900">
                        <a:buAutoNum type="arabicPeriod"/>
                      </a:pPr>
                      <a:r>
                        <a:rPr lang="en-IN" sz="1400" dirty="0" smtClean="0"/>
                        <a:t>Uses</a:t>
                      </a:r>
                      <a:r>
                        <a:rPr lang="en-IN" sz="1400" baseline="0" dirty="0" smtClean="0"/>
                        <a:t> web app rather than traditional apps</a:t>
                      </a:r>
                    </a:p>
                    <a:p>
                      <a:pPr marL="342900" indent="-342900">
                        <a:buAutoNum type="arabicPeriod"/>
                      </a:pPr>
                      <a:r>
                        <a:rPr lang="en-IN" sz="1400" dirty="0" smtClean="0"/>
                        <a:t>Has admin panel</a:t>
                      </a:r>
                    </a:p>
                    <a:p>
                      <a:pPr marL="342900" indent="-342900">
                        <a:buAutoNum type="arabicPeriod"/>
                      </a:pPr>
                      <a:r>
                        <a:rPr lang="en-IN" sz="1400" dirty="0" smtClean="0"/>
                        <a:t>Dynamic interaction and</a:t>
                      </a:r>
                      <a:r>
                        <a:rPr lang="en-IN" sz="1400" baseline="0" dirty="0" smtClean="0"/>
                        <a:t> adaptability to changes</a:t>
                      </a:r>
                      <a:endParaRPr lang="en-US" sz="1400" dirty="0"/>
                    </a:p>
                  </a:txBody>
                  <a:tcPr/>
                </a:tc>
                <a:tc>
                  <a:txBody>
                    <a:bodyPr/>
                    <a:lstStyle/>
                    <a:p>
                      <a:pPr marL="342900" indent="-342900">
                        <a:buAutoNum type="arabicPeriod"/>
                      </a:pPr>
                      <a:r>
                        <a:rPr lang="en-IN" sz="1400" baseline="0" dirty="0" smtClean="0"/>
                        <a:t>Need internet connection</a:t>
                      </a:r>
                    </a:p>
                    <a:p>
                      <a:pPr marL="342900" indent="-342900">
                        <a:buAutoNum type="arabicPeriod"/>
                      </a:pPr>
                      <a:r>
                        <a:rPr lang="en-IN" sz="1400" baseline="0" dirty="0" smtClean="0"/>
                        <a:t>Fastest path is not provided</a:t>
                      </a:r>
                    </a:p>
                    <a:p>
                      <a:pPr marL="342900" indent="-342900">
                        <a:buAutoNum type="arabicPeriod"/>
                      </a:pPr>
                      <a:endParaRPr lang="en-IN" sz="1400" baseline="0" dirty="0" smtClean="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08" y="285728"/>
          <a:ext cx="11618744" cy="6184082"/>
        </p:xfrm>
        <a:graphic>
          <a:graphicData uri="http://schemas.openxmlformats.org/drawingml/2006/table">
            <a:tbl>
              <a:tblPr firstRow="1" bandRow="1">
                <a:tableStyleId>{073A0DAA-6AF3-43AB-8588-CEC1D06C72B9}</a:tableStyleId>
              </a:tblPr>
              <a:tblGrid>
                <a:gridCol w="2904686"/>
                <a:gridCol w="2904686"/>
                <a:gridCol w="2904686"/>
                <a:gridCol w="2904686"/>
              </a:tblGrid>
              <a:tr h="536787">
                <a:tc>
                  <a:txBody>
                    <a:bodyPr/>
                    <a:lstStyle/>
                    <a:p>
                      <a:r>
                        <a:rPr lang="en-IN" sz="1400" dirty="0" smtClean="0"/>
                        <a:t>Topic</a:t>
                      </a:r>
                      <a:endParaRPr lang="en-US" sz="1400" dirty="0"/>
                    </a:p>
                  </a:txBody>
                  <a:tcPr marL="121920" marR="121920"/>
                </a:tc>
                <a:tc>
                  <a:txBody>
                    <a:bodyPr/>
                    <a:lstStyle/>
                    <a:p>
                      <a:endParaRPr lang="en-US" sz="1400" dirty="0"/>
                    </a:p>
                  </a:txBody>
                  <a:tcPr marL="121920" marR="121920"/>
                </a:tc>
                <a:tc>
                  <a:txBody>
                    <a:bodyPr/>
                    <a:lstStyle/>
                    <a:p>
                      <a:r>
                        <a:rPr lang="en-IN" sz="1400" dirty="0" smtClean="0"/>
                        <a:t>Advantages</a:t>
                      </a:r>
                      <a:endParaRPr lang="en-US" sz="1400" dirty="0"/>
                    </a:p>
                  </a:txBody>
                  <a:tcPr marL="121920" marR="121920"/>
                </a:tc>
                <a:tc>
                  <a:txBody>
                    <a:bodyPr/>
                    <a:lstStyle/>
                    <a:p>
                      <a:r>
                        <a:rPr lang="en-IN" sz="1400" dirty="0" smtClean="0"/>
                        <a:t>Disadvantages</a:t>
                      </a:r>
                    </a:p>
                  </a:txBody>
                  <a:tcPr marL="121920" marR="121920"/>
                </a:tc>
              </a:tr>
              <a:tr h="2603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An Indoor Positioning and Navigation Application for Visually Impaired People using Public Transport</a:t>
                      </a:r>
                      <a:endParaRPr lang="en-US" sz="1400" dirty="0" smtClean="0"/>
                    </a:p>
                    <a:p>
                      <a:endParaRPr lang="en-US" sz="1400" dirty="0"/>
                    </a:p>
                  </a:txBody>
                  <a:tcPr marL="121920" marR="121920"/>
                </a:tc>
                <a:tc>
                  <a:txBody>
                    <a:bodyPr/>
                    <a:lstStyle/>
                    <a:p>
                      <a:r>
                        <a:rPr lang="en-US" sz="1400" dirty="0" smtClean="0"/>
                        <a:t>2018 International Conference on Indoor Positioning and Indoor Navigation (IPIN), 24-27 September 2018, Nantes, France</a:t>
                      </a:r>
                      <a:endParaRPr lang="en-US" sz="1400" dirty="0"/>
                    </a:p>
                  </a:txBody>
                  <a:tcPr marL="121920" marR="121920"/>
                </a:tc>
                <a:tc>
                  <a:txBody>
                    <a:bodyPr/>
                    <a:lstStyle/>
                    <a:p>
                      <a:pPr marL="342900" indent="-342900">
                        <a:buAutoNum type="arabicPeriod"/>
                      </a:pPr>
                      <a:r>
                        <a:rPr lang="en-IN" sz="1400" dirty="0" smtClean="0"/>
                        <a:t>Both outdoor(GPS) and indoor(PDR) navigation</a:t>
                      </a:r>
                      <a:r>
                        <a:rPr lang="en-IN" sz="1400" baseline="0" dirty="0" smtClean="0"/>
                        <a:t> system</a:t>
                      </a:r>
                    </a:p>
                    <a:p>
                      <a:pPr marL="342900" indent="-342900">
                        <a:buAutoNum type="arabicPeriod"/>
                      </a:pPr>
                      <a:r>
                        <a:rPr lang="en-IN" sz="1400" baseline="0" dirty="0" smtClean="0"/>
                        <a:t>Different modes are also shown including railway (Graz main railway station) to reach target point</a:t>
                      </a:r>
                      <a:endParaRPr lang="en-US" sz="1400" dirty="0" smtClean="0"/>
                    </a:p>
                    <a:p>
                      <a:endParaRPr lang="en-US" sz="1400" dirty="0"/>
                    </a:p>
                  </a:txBody>
                  <a:tcPr marL="121920" marR="121920"/>
                </a:tc>
                <a:tc>
                  <a:txBody>
                    <a:bodyPr/>
                    <a:lstStyle/>
                    <a:p>
                      <a:pPr marL="342900" indent="-342900">
                        <a:buAutoNum type="arabicPeriod"/>
                      </a:pPr>
                      <a:r>
                        <a:rPr lang="en-IN" sz="1400" dirty="0" smtClean="0"/>
                        <a:t>Uses PDR algorithm which is very complex</a:t>
                      </a:r>
                    </a:p>
                    <a:p>
                      <a:pPr marL="342900" indent="-342900">
                        <a:buAutoNum type="arabicPeriod"/>
                      </a:pPr>
                      <a:r>
                        <a:rPr lang="en-IN" sz="1400" dirty="0" smtClean="0"/>
                        <a:t>PDR</a:t>
                      </a:r>
                      <a:r>
                        <a:rPr lang="en-IN" sz="1400" baseline="0" dirty="0" smtClean="0"/>
                        <a:t> is n</a:t>
                      </a:r>
                      <a:r>
                        <a:rPr lang="en-IN" sz="1400" dirty="0" smtClean="0"/>
                        <a:t>ot accurate as beacons</a:t>
                      </a:r>
                    </a:p>
                    <a:p>
                      <a:pPr marL="342900" indent="-342900">
                        <a:buAutoNum type="arabicPeriod"/>
                      </a:pPr>
                      <a:r>
                        <a:rPr lang="en-IN" sz="1400" dirty="0" smtClean="0"/>
                        <a:t>Uses tactile paths which is</a:t>
                      </a:r>
                      <a:r>
                        <a:rPr lang="en-IN" sz="1400" baseline="0" dirty="0" smtClean="0"/>
                        <a:t> difficult to follow</a:t>
                      </a:r>
                    </a:p>
                    <a:p>
                      <a:pPr marL="342900" indent="-342900">
                        <a:buAutoNum type="arabicPeriod"/>
                      </a:pPr>
                      <a:r>
                        <a:rPr lang="en-IN" sz="1400" baseline="0" dirty="0" smtClean="0"/>
                        <a:t>Useful only for visually impaired people</a:t>
                      </a:r>
                      <a:endParaRPr lang="en-US" sz="1400" dirty="0" smtClean="0"/>
                    </a:p>
                    <a:p>
                      <a:endParaRPr lang="en-US" sz="1400" dirty="0"/>
                    </a:p>
                  </a:txBody>
                  <a:tcPr marL="121920" marR="121920"/>
                </a:tc>
              </a:tr>
              <a:tr h="10588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Smart Indoor Navigation System over BLE</a:t>
                      </a:r>
                    </a:p>
                  </a:txBody>
                  <a:tcPr marL="121920" marR="121920"/>
                </a:tc>
                <a:tc>
                  <a:txBody>
                    <a:bodyPr/>
                    <a:lstStyle/>
                    <a:p>
                      <a:r>
                        <a:rPr lang="en-US" sz="1400" dirty="0" smtClean="0"/>
                        <a:t>2019 8th International Conference on Modern Circuits and Systems Technologies (MOCAST)</a:t>
                      </a:r>
                      <a:endParaRPr lang="en-US" sz="1400" dirty="0"/>
                    </a:p>
                  </a:txBody>
                  <a:tcPr marL="121920" marR="121920"/>
                </a:tc>
                <a:tc>
                  <a:txBody>
                    <a:bodyPr/>
                    <a:lstStyle/>
                    <a:p>
                      <a:pPr marL="342900" indent="-342900">
                        <a:buAutoNum type="arabicPeriod"/>
                      </a:pPr>
                      <a:r>
                        <a:rPr lang="en-IN" sz="1400" dirty="0" smtClean="0"/>
                        <a:t>A* algorithm</a:t>
                      </a:r>
                    </a:p>
                    <a:p>
                      <a:pPr marL="342900" indent="-342900">
                        <a:buAutoNum type="arabicPeriod"/>
                      </a:pPr>
                      <a:r>
                        <a:rPr lang="en-IN" sz="1400" dirty="0" smtClean="0"/>
                        <a:t>Beacon (accuracy </a:t>
                      </a:r>
                      <a:r>
                        <a:rPr lang="en-IN" sz="1400" dirty="0" err="1" smtClean="0"/>
                        <a:t>upto</a:t>
                      </a:r>
                      <a:r>
                        <a:rPr lang="en-IN" sz="1400" dirty="0" smtClean="0"/>
                        <a:t> 1m)</a:t>
                      </a:r>
                      <a:endParaRPr lang="en-US" sz="1400" dirty="0" smtClean="0"/>
                    </a:p>
                  </a:txBody>
                  <a:tcPr marL="121920" marR="121920"/>
                </a:tc>
                <a:tc>
                  <a:txBody>
                    <a:bodyPr/>
                    <a:lstStyle/>
                    <a:p>
                      <a:pPr marL="342900" indent="-342900">
                        <a:buAutoNum type="arabicPeriod"/>
                      </a:pPr>
                      <a:r>
                        <a:rPr lang="en-IN" sz="1400" dirty="0" smtClean="0"/>
                        <a:t>Need</a:t>
                      </a:r>
                      <a:r>
                        <a:rPr lang="en-IN" sz="1400" baseline="0" dirty="0" smtClean="0"/>
                        <a:t> internet connection</a:t>
                      </a:r>
                    </a:p>
                    <a:p>
                      <a:pPr marL="342900" indent="-342900">
                        <a:buAutoNum type="arabicPeriod"/>
                      </a:pPr>
                      <a:r>
                        <a:rPr lang="en-IN" sz="1400" baseline="0" dirty="0" smtClean="0"/>
                        <a:t>No admin panel (Blueprint is a pre-requisite)</a:t>
                      </a:r>
                    </a:p>
                  </a:txBody>
                  <a:tcPr marL="121920" marR="121920"/>
                </a:tc>
              </a:tr>
              <a:tr h="1985377">
                <a:tc>
                  <a:txBody>
                    <a:bodyPr/>
                    <a:lstStyle/>
                    <a:p>
                      <a:r>
                        <a:rPr lang="en-US" sz="1400" dirty="0" smtClean="0"/>
                        <a:t>Indoor pedestrian navigation algorithm based on </a:t>
                      </a:r>
                      <a:r>
                        <a:rPr lang="en-US" sz="1400" dirty="0" err="1" smtClean="0"/>
                        <a:t>smartphone</a:t>
                      </a:r>
                      <a:r>
                        <a:rPr lang="en-US" sz="1400" dirty="0" smtClean="0"/>
                        <a:t> mode recognition</a:t>
                      </a:r>
                      <a:endParaRPr lang="en-US" sz="1400" dirty="0"/>
                    </a:p>
                  </a:txBody>
                  <a:tcPr marL="121920" marR="121920"/>
                </a:tc>
                <a:tc>
                  <a:txBody>
                    <a:bodyPr/>
                    <a:lstStyle/>
                    <a:p>
                      <a:r>
                        <a:rPr lang="en-US" sz="1400" dirty="0" smtClean="0"/>
                        <a:t>2019 IEEE 3rd Information </a:t>
                      </a:r>
                      <a:r>
                        <a:rPr lang="en-US" sz="1400" dirty="0" err="1" smtClean="0"/>
                        <a:t>Technology,Networking,Electronic</a:t>
                      </a:r>
                      <a:r>
                        <a:rPr lang="en-US" sz="1400" dirty="0" smtClean="0"/>
                        <a:t> and Automation Control Conference (ITNEC 2019)</a:t>
                      </a:r>
                    </a:p>
                  </a:txBody>
                  <a:tcPr marL="121920" marR="121920"/>
                </a:tc>
                <a:tc>
                  <a:txBody>
                    <a:bodyPr/>
                    <a:lstStyle/>
                    <a:p>
                      <a:pPr marL="342900" indent="-342900">
                        <a:buAutoNum type="arabicPeriod"/>
                      </a:pPr>
                      <a:r>
                        <a:rPr lang="en-IN" sz="1400" dirty="0" smtClean="0"/>
                        <a:t>Neural networks</a:t>
                      </a:r>
                      <a:r>
                        <a:rPr lang="en-IN" sz="1400" baseline="0" dirty="0" smtClean="0"/>
                        <a:t> are used (accuracy 99.45%)</a:t>
                      </a:r>
                    </a:p>
                    <a:p>
                      <a:pPr marL="342900" indent="-342900">
                        <a:buAutoNum type="arabicPeriod"/>
                      </a:pPr>
                      <a:r>
                        <a:rPr lang="en-IN" sz="1400" baseline="0" dirty="0" smtClean="0"/>
                        <a:t>Heading correction method is used</a:t>
                      </a:r>
                    </a:p>
                    <a:p>
                      <a:pPr marL="342900" indent="-342900">
                        <a:buAutoNum type="arabicPeriod"/>
                      </a:pPr>
                      <a:r>
                        <a:rPr lang="en-IN" sz="1400" baseline="0" dirty="0" smtClean="0"/>
                        <a:t>Step length method is used to improve accuracy</a:t>
                      </a:r>
                      <a:endParaRPr lang="en-US" sz="1400" dirty="0"/>
                    </a:p>
                  </a:txBody>
                  <a:tcPr marL="121920" marR="121920"/>
                </a:tc>
                <a:tc>
                  <a:txBody>
                    <a:bodyPr/>
                    <a:lstStyle/>
                    <a:p>
                      <a:pPr marL="342900" indent="-342900">
                        <a:buAutoNum type="arabicPeriod"/>
                      </a:pPr>
                      <a:r>
                        <a:rPr lang="en-IN" sz="1400" baseline="0" dirty="0" smtClean="0"/>
                        <a:t>Inertial sensors are required for positioning which is not practically possible (first aspect)</a:t>
                      </a:r>
                      <a:endParaRPr lang="en-US" sz="1400" dirty="0"/>
                    </a:p>
                  </a:txBody>
                  <a:tcPr marL="121920" marR="12192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947"/>
          </a:xfrm>
        </p:spPr>
        <p:txBody>
          <a:bodyPr/>
          <a:lstStyle/>
          <a:p>
            <a:pPr algn="ctr"/>
            <a:r>
              <a:rPr lang="en-IN" sz="4000" u="sng" dirty="0" smtClean="0"/>
              <a:t>References</a:t>
            </a:r>
            <a:endParaRPr lang="en-US" u="sng" dirty="0"/>
          </a:p>
        </p:txBody>
      </p:sp>
      <p:sp>
        <p:nvSpPr>
          <p:cNvPr id="3" name="Content Placeholder 2"/>
          <p:cNvSpPr>
            <a:spLocks noGrp="1"/>
          </p:cNvSpPr>
          <p:nvPr>
            <p:ph idx="1"/>
          </p:nvPr>
        </p:nvSpPr>
        <p:spPr>
          <a:xfrm>
            <a:off x="838200" y="1532327"/>
            <a:ext cx="10515600" cy="4351338"/>
          </a:xfrm>
        </p:spPr>
        <p:txBody>
          <a:bodyPr>
            <a:noAutofit/>
          </a:bodyPr>
          <a:lstStyle/>
          <a:p>
            <a:r>
              <a:rPr lang="en-US" sz="1800" dirty="0" smtClean="0"/>
              <a:t>BSB Navigator</a:t>
            </a:r>
          </a:p>
          <a:p>
            <a:r>
              <a:rPr lang="en-IN" sz="1800" dirty="0" smtClean="0"/>
              <a:t>Proximi.io</a:t>
            </a:r>
          </a:p>
          <a:p>
            <a:r>
              <a:rPr lang="en-US" sz="1800" dirty="0" smtClean="0">
                <a:hlinkClick r:id="rId2"/>
              </a:rPr>
              <a:t>https://www.doc.ic.ac.uk/teaching/distinguished-projects/2013/a.chandgadkar.pdf</a:t>
            </a:r>
            <a:endParaRPr lang="en-US" sz="1800" dirty="0"/>
          </a:p>
          <a:p>
            <a:pPr lvl="0"/>
            <a:r>
              <a:rPr lang="en-US" sz="1800" dirty="0" smtClean="0"/>
              <a:t>“</a:t>
            </a:r>
            <a:r>
              <a:rPr lang="en-US" sz="1800" dirty="0" smtClean="0"/>
              <a:t>Indoor Navigation System using BLE Beacons”, International Conference on Nascent Technologies in Engineering, 2019.</a:t>
            </a:r>
          </a:p>
          <a:p>
            <a:pPr lvl="0"/>
            <a:r>
              <a:rPr lang="en-US" sz="1800" dirty="0" smtClean="0"/>
              <a:t>“Time-</a:t>
            </a:r>
            <a:r>
              <a:rPr lang="en-US" sz="1800" dirty="0" err="1" smtClean="0"/>
              <a:t>Efﬁcient</a:t>
            </a:r>
            <a:r>
              <a:rPr lang="en-US" sz="1800" dirty="0" smtClean="0"/>
              <a:t> Indoor Navigation and Evacuation with Fastest Path Planning Based on Internet of Things Technologies”, IEEE Transactions On Systems, Man, And Cybernectics : Systems, 2019.</a:t>
            </a:r>
          </a:p>
          <a:p>
            <a:pPr lvl="0"/>
            <a:r>
              <a:rPr lang="en-US" sz="1800" dirty="0" smtClean="0"/>
              <a:t>“A Smart Indoor Navigation System over BLE”, 8</a:t>
            </a:r>
            <a:r>
              <a:rPr lang="en-US" sz="1800" baseline="30000" dirty="0" smtClean="0"/>
              <a:t>th</a:t>
            </a:r>
            <a:r>
              <a:rPr lang="en-US" sz="1800" dirty="0" smtClean="0"/>
              <a:t> International Conference on Modern Circuits and Systems Technologies, 2019.</a:t>
            </a:r>
          </a:p>
          <a:p>
            <a:pPr lvl="0"/>
            <a:r>
              <a:rPr lang="en-US" sz="1800" dirty="0" smtClean="0"/>
              <a:t>“Indoor pedestrian navigation algorithm based on smartphone mode recognition”, IEEE 3</a:t>
            </a:r>
            <a:r>
              <a:rPr lang="en-US" sz="1800" baseline="30000" dirty="0" smtClean="0"/>
              <a:t>rd</a:t>
            </a:r>
            <a:r>
              <a:rPr lang="en-US" sz="1800" dirty="0" smtClean="0"/>
              <a:t> Information Technology, Networking, Electronic and Automation Control Conference, 2019.</a:t>
            </a:r>
          </a:p>
          <a:p>
            <a:pPr lvl="0"/>
            <a:r>
              <a:rPr lang="en-US" sz="1800" dirty="0" smtClean="0"/>
              <a:t>“Indoor Positioning Method Using Augmented Audio Reality Navigation Systems Using iBeacons”,  IEEE 4</a:t>
            </a:r>
            <a:r>
              <a:rPr lang="en-US" sz="1800" baseline="30000" dirty="0" smtClean="0"/>
              <a:t>th</a:t>
            </a:r>
            <a:r>
              <a:rPr lang="en-US" sz="1800" dirty="0" smtClean="0"/>
              <a:t> Global Conference on Consumer Electronics, 2019.</a:t>
            </a:r>
          </a:p>
          <a:p>
            <a:pPr lvl="0"/>
            <a:r>
              <a:rPr lang="en-US" sz="1800" dirty="0" smtClean="0"/>
              <a:t>“</a:t>
            </a:r>
            <a:r>
              <a:rPr lang="en-US" sz="1800" dirty="0" err="1" smtClean="0"/>
              <a:t>Sim</a:t>
            </a:r>
            <a:r>
              <a:rPr lang="en-US" sz="1800" dirty="0" smtClean="0"/>
              <a:t>-Real Joint Reinforcement Transfer for 3D Indoor Navigation” , IEEE/CVF Conference on Computer Vision and Pattern Recognition, 2019.</a:t>
            </a:r>
          </a:p>
          <a:p>
            <a:pPr>
              <a:buNone/>
            </a:pPr>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4" y="2392332"/>
            <a:ext cx="10515600" cy="1325563"/>
          </a:xfrm>
        </p:spPr>
        <p:txBody>
          <a:bodyPr/>
          <a:lstStyle/>
          <a:p>
            <a:pPr algn="ctr"/>
            <a:r>
              <a:rPr lang="en-IN"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u="sng" dirty="0" smtClean="0"/>
              <a:t>Domain</a:t>
            </a:r>
            <a:r>
              <a:rPr lang="en-IN" dirty="0" smtClean="0"/>
              <a:t> :</a:t>
            </a:r>
            <a:endParaRPr lang="en-US" dirty="0"/>
          </a:p>
        </p:txBody>
      </p:sp>
      <p:sp>
        <p:nvSpPr>
          <p:cNvPr id="3" name="Content Placeholder 2"/>
          <p:cNvSpPr>
            <a:spLocks noGrp="1"/>
          </p:cNvSpPr>
          <p:nvPr>
            <p:ph idx="1"/>
          </p:nvPr>
        </p:nvSpPr>
        <p:spPr>
          <a:xfrm>
            <a:off x="6376359" y="1791119"/>
            <a:ext cx="5114026" cy="4351338"/>
          </a:xfrm>
        </p:spPr>
        <p:txBody>
          <a:bodyPr>
            <a:normAutofit/>
          </a:bodyPr>
          <a:lstStyle/>
          <a:p>
            <a:pPr algn="just"/>
            <a:r>
              <a:rPr lang="en-IN" sz="1800" dirty="0" smtClean="0"/>
              <a:t>Machine Learning (algorithms to find shortest path if optimisation doesn’t work).</a:t>
            </a:r>
          </a:p>
          <a:p>
            <a:pPr algn="just"/>
            <a:r>
              <a:rPr lang="en-IN" sz="1800" dirty="0" smtClean="0"/>
              <a:t>IOT (for beacons)/ Augmented Reality / Other (depending on the technology used to find position).</a:t>
            </a:r>
          </a:p>
          <a:p>
            <a:pPr algn="just"/>
            <a:r>
              <a:rPr lang="en-IN" sz="1800" dirty="0" smtClean="0"/>
              <a:t>GIS and Geofencing</a:t>
            </a:r>
          </a:p>
          <a:p>
            <a:pPr algn="just"/>
            <a:r>
              <a:rPr lang="en-IN" sz="1800" dirty="0" smtClean="0"/>
              <a:t>Data analysis</a:t>
            </a:r>
            <a:endParaRPr lang="en-US" sz="1800" dirty="0"/>
          </a:p>
        </p:txBody>
      </p:sp>
      <p:pic>
        <p:nvPicPr>
          <p:cNvPr id="9" name="Picture 8" descr="download.png"/>
          <p:cNvPicPr>
            <a:picLocks noChangeAspect="1"/>
          </p:cNvPicPr>
          <p:nvPr/>
        </p:nvPicPr>
        <p:blipFill>
          <a:blip r:embed="rId2"/>
          <a:stretch>
            <a:fillRect/>
          </a:stretch>
        </p:blipFill>
        <p:spPr>
          <a:xfrm>
            <a:off x="517586" y="1816502"/>
            <a:ext cx="5445636" cy="273824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u="sng" dirty="0" smtClean="0"/>
              <a:t>Positioning Technologies</a:t>
            </a:r>
            <a:endParaRPr lang="en-US" sz="4000" u="sng" dirty="0"/>
          </a:p>
        </p:txBody>
      </p:sp>
      <p:sp>
        <p:nvSpPr>
          <p:cNvPr id="3" name="Content Placeholder 2"/>
          <p:cNvSpPr>
            <a:spLocks noGrp="1"/>
          </p:cNvSpPr>
          <p:nvPr>
            <p:ph idx="1"/>
          </p:nvPr>
        </p:nvSpPr>
        <p:spPr>
          <a:xfrm>
            <a:off x="5331125" y="1825625"/>
            <a:ext cx="6022675" cy="4351338"/>
          </a:xfrm>
        </p:spPr>
        <p:txBody>
          <a:bodyPr>
            <a:normAutofit fontScale="92500" lnSpcReduction="20000"/>
          </a:bodyPr>
          <a:lstStyle/>
          <a:p>
            <a:pPr algn="just"/>
            <a:r>
              <a:rPr lang="en-US" sz="1900" dirty="0" smtClean="0"/>
              <a:t>We classify Indoor Positioning technologies using several criteria, one of which is the kind of signal used for location. We can have the following kinds of signals :</a:t>
            </a:r>
          </a:p>
          <a:p>
            <a:pPr lvl="1" algn="just"/>
            <a:r>
              <a:rPr lang="en-US" sz="1900" dirty="0" smtClean="0"/>
              <a:t>Radio Frequency Signals (RF)</a:t>
            </a:r>
          </a:p>
          <a:p>
            <a:pPr lvl="2" algn="just"/>
            <a:r>
              <a:rPr lang="en-IN" sz="1500" dirty="0" smtClean="0"/>
              <a:t>Wi-Fi</a:t>
            </a:r>
          </a:p>
          <a:p>
            <a:pPr lvl="2" algn="just"/>
            <a:r>
              <a:rPr lang="en-IN" sz="1500" dirty="0" smtClean="0"/>
              <a:t>Bluetooth</a:t>
            </a:r>
          </a:p>
          <a:p>
            <a:pPr lvl="2" algn="just"/>
            <a:r>
              <a:rPr lang="en-IN" sz="1500" dirty="0" smtClean="0"/>
              <a:t>ZigBee</a:t>
            </a:r>
          </a:p>
          <a:p>
            <a:pPr lvl="2" algn="just"/>
            <a:r>
              <a:rPr lang="en-IN" sz="1500" dirty="0" smtClean="0"/>
              <a:t>RFID (Radio Frequency Identification)</a:t>
            </a:r>
          </a:p>
          <a:p>
            <a:pPr lvl="2" algn="just"/>
            <a:r>
              <a:rPr lang="en-IN" sz="1500" dirty="0" smtClean="0"/>
              <a:t>Ultrawideband</a:t>
            </a:r>
            <a:endParaRPr lang="en-US" sz="1500" dirty="0" smtClean="0"/>
          </a:p>
          <a:p>
            <a:pPr lvl="1" algn="just"/>
            <a:r>
              <a:rPr lang="en-IN" sz="1900" dirty="0" smtClean="0"/>
              <a:t>Light</a:t>
            </a:r>
          </a:p>
          <a:p>
            <a:pPr lvl="2" algn="just"/>
            <a:r>
              <a:rPr lang="en-IN" sz="1500" dirty="0" smtClean="0"/>
              <a:t>Infrared technology (IR)</a:t>
            </a:r>
          </a:p>
          <a:p>
            <a:pPr lvl="2" algn="just"/>
            <a:r>
              <a:rPr lang="en-US" sz="1500" dirty="0" smtClean="0"/>
              <a:t>Visible Light Communication (VLC)</a:t>
            </a:r>
            <a:endParaRPr lang="en-IN" sz="1500" dirty="0" smtClean="0"/>
          </a:p>
          <a:p>
            <a:pPr lvl="1" algn="just"/>
            <a:r>
              <a:rPr lang="en-IN" sz="1900" dirty="0" smtClean="0"/>
              <a:t>Sound</a:t>
            </a:r>
          </a:p>
          <a:p>
            <a:pPr lvl="2" algn="just"/>
            <a:r>
              <a:rPr lang="en-IN" sz="1500" dirty="0" smtClean="0"/>
              <a:t>Ultra sound</a:t>
            </a:r>
          </a:p>
          <a:p>
            <a:pPr lvl="2" algn="just"/>
            <a:r>
              <a:rPr lang="en-IN" sz="1500" dirty="0" smtClean="0"/>
              <a:t>Audible sound</a:t>
            </a:r>
            <a:endParaRPr lang="en-IN" sz="1400" dirty="0" smtClean="0"/>
          </a:p>
          <a:p>
            <a:pPr lvl="1" algn="just"/>
            <a:r>
              <a:rPr lang="en-IN" sz="1900" dirty="0" smtClean="0"/>
              <a:t>Magnetic Fields</a:t>
            </a:r>
          </a:p>
          <a:p>
            <a:pPr lvl="2" algn="just"/>
            <a:r>
              <a:rPr lang="en-US" sz="1500" dirty="0" smtClean="0"/>
              <a:t>Inertial Technology</a:t>
            </a:r>
          </a:p>
          <a:p>
            <a:pPr lvl="2" algn="just"/>
            <a:r>
              <a:rPr lang="en-IN" sz="1500" dirty="0" smtClean="0"/>
              <a:t>Computer Vision</a:t>
            </a:r>
          </a:p>
        </p:txBody>
      </p:sp>
      <p:pic>
        <p:nvPicPr>
          <p:cNvPr id="4" name="Picture 3" descr="tracking-820x400.jpg"/>
          <p:cNvPicPr>
            <a:picLocks noChangeAspect="1"/>
          </p:cNvPicPr>
          <p:nvPr/>
        </p:nvPicPr>
        <p:blipFill>
          <a:blip r:embed="rId2"/>
          <a:stretch>
            <a:fillRect/>
          </a:stretch>
        </p:blipFill>
        <p:spPr>
          <a:xfrm>
            <a:off x="608162" y="1715220"/>
            <a:ext cx="3955452" cy="2192546"/>
          </a:xfrm>
          <a:prstGeom prst="rect">
            <a:avLst/>
          </a:prstGeom>
          <a:ln w="12700">
            <a:solidFill>
              <a:schemeClr val="tx1"/>
            </a:solidFill>
          </a:ln>
        </p:spPr>
      </p:pic>
      <p:pic>
        <p:nvPicPr>
          <p:cNvPr id="5" name="Picture 4" descr="unnamed.jpg"/>
          <p:cNvPicPr>
            <a:picLocks noChangeAspect="1"/>
          </p:cNvPicPr>
          <p:nvPr/>
        </p:nvPicPr>
        <p:blipFill>
          <a:blip r:embed="rId3" cstate="print"/>
          <a:stretch>
            <a:fillRect/>
          </a:stretch>
        </p:blipFill>
        <p:spPr>
          <a:xfrm>
            <a:off x="620061" y="4114798"/>
            <a:ext cx="1700446" cy="1438072"/>
          </a:xfrm>
          <a:prstGeom prst="rect">
            <a:avLst/>
          </a:prstGeom>
          <a:ln w="12700">
            <a:solidFill>
              <a:schemeClr val="tx1"/>
            </a:solidFill>
          </a:ln>
        </p:spPr>
      </p:pic>
      <p:pic>
        <p:nvPicPr>
          <p:cNvPr id="6" name="Picture 5" descr="Bluetooth.jpg"/>
          <p:cNvPicPr>
            <a:picLocks noChangeAspect="1"/>
          </p:cNvPicPr>
          <p:nvPr/>
        </p:nvPicPr>
        <p:blipFill>
          <a:blip r:embed="rId4" cstate="print"/>
          <a:stretch>
            <a:fillRect/>
          </a:stretch>
        </p:blipFill>
        <p:spPr>
          <a:xfrm>
            <a:off x="2441187" y="4096649"/>
            <a:ext cx="2130814" cy="1130636"/>
          </a:xfrm>
          <a:prstGeom prst="rect">
            <a:avLst/>
          </a:prstGeom>
          <a:ln w="12700">
            <a:solidFill>
              <a:schemeClr val="tx1"/>
            </a:solidFill>
          </a:ln>
        </p:spPr>
      </p:pic>
      <p:pic>
        <p:nvPicPr>
          <p:cNvPr id="7" name="Picture 6" descr="download (1).jpg"/>
          <p:cNvPicPr>
            <a:picLocks noChangeAspect="1"/>
          </p:cNvPicPr>
          <p:nvPr/>
        </p:nvPicPr>
        <p:blipFill>
          <a:blip r:embed="rId5"/>
          <a:stretch>
            <a:fillRect/>
          </a:stretch>
        </p:blipFill>
        <p:spPr>
          <a:xfrm>
            <a:off x="2458529" y="5333713"/>
            <a:ext cx="2121172" cy="1284082"/>
          </a:xfrm>
          <a:prstGeom prst="rect">
            <a:avLst/>
          </a:prstGeom>
        </p:spPr>
      </p:pic>
      <p:pic>
        <p:nvPicPr>
          <p:cNvPr id="8" name="Picture 7" descr="download.jpg"/>
          <p:cNvPicPr>
            <a:picLocks noChangeAspect="1"/>
          </p:cNvPicPr>
          <p:nvPr/>
        </p:nvPicPr>
        <p:blipFill>
          <a:blip r:embed="rId6"/>
          <a:stretch>
            <a:fillRect/>
          </a:stretch>
        </p:blipFill>
        <p:spPr>
          <a:xfrm>
            <a:off x="626350" y="5649079"/>
            <a:ext cx="1702782" cy="11069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cs typeface="Times New Roman" pitchFamily="18" charset="0"/>
              </a:rPr>
              <a:t>What are beacons?</a:t>
            </a:r>
            <a:endParaRPr lang="en-US" u="sng" dirty="0"/>
          </a:p>
        </p:txBody>
      </p:sp>
      <p:sp>
        <p:nvSpPr>
          <p:cNvPr id="3" name="Content Placeholder 2"/>
          <p:cNvSpPr>
            <a:spLocks noGrp="1"/>
          </p:cNvSpPr>
          <p:nvPr>
            <p:ph idx="1"/>
          </p:nvPr>
        </p:nvSpPr>
        <p:spPr>
          <a:xfrm>
            <a:off x="838200" y="1782492"/>
            <a:ext cx="6761672" cy="4351338"/>
          </a:xfrm>
        </p:spPr>
        <p:txBody>
          <a:bodyPr>
            <a:noAutofit/>
          </a:bodyPr>
          <a:lstStyle/>
          <a:p>
            <a:pPr algn="just"/>
            <a:r>
              <a:rPr lang="en-US" sz="2000" dirty="0" smtClean="0">
                <a:solidFill>
                  <a:schemeClr val="tx1"/>
                </a:solidFill>
                <a:cs typeface="Times New Roman" pitchFamily="18" charset="0"/>
              </a:rPr>
              <a:t>Beacons are small, often inexpensive devices that enable more accurate location within a narrow range than GPS, cell tower triangulation and Wi-Fi proximity. </a:t>
            </a:r>
          </a:p>
          <a:p>
            <a:pPr algn="just"/>
            <a:r>
              <a:rPr lang="en-US" sz="2000" dirty="0" smtClean="0">
                <a:solidFill>
                  <a:schemeClr val="tx1"/>
                </a:solidFill>
                <a:cs typeface="Times New Roman" pitchFamily="18" charset="0"/>
              </a:rPr>
              <a:t>Beacons transmit small amounts of data via Bluetooth Low Energy (BLE) up to 50 meters, and as a result </a:t>
            </a:r>
            <a:r>
              <a:rPr lang="en-US" sz="1800" dirty="0" smtClean="0">
                <a:solidFill>
                  <a:schemeClr val="tx1"/>
                </a:solidFill>
                <a:cs typeface="Times New Roman" pitchFamily="18" charset="0"/>
              </a:rPr>
              <a:t>are</a:t>
            </a:r>
            <a:r>
              <a:rPr lang="en-US" sz="2000" dirty="0" smtClean="0">
                <a:solidFill>
                  <a:schemeClr val="tx1"/>
                </a:solidFill>
                <a:cs typeface="Times New Roman" pitchFamily="18" charset="0"/>
              </a:rPr>
              <a:t> often used for indoor location technology, although beacons can be used outside as well. </a:t>
            </a:r>
          </a:p>
          <a:p>
            <a:pPr algn="just"/>
            <a:r>
              <a:rPr lang="en-US" sz="2000" dirty="0" smtClean="0">
                <a:solidFill>
                  <a:schemeClr val="tx1"/>
                </a:solidFill>
                <a:cs typeface="Times New Roman" pitchFamily="18" charset="0"/>
              </a:rPr>
              <a:t>It’s transmitting a unique ID number that tells a listening device which beacon it’s next to.</a:t>
            </a:r>
          </a:p>
        </p:txBody>
      </p:sp>
      <p:pic>
        <p:nvPicPr>
          <p:cNvPr id="8194" name="Picture 2" descr="Image result for beacon images"/>
          <p:cNvPicPr>
            <a:picLocks noChangeAspect="1" noChangeArrowheads="1"/>
          </p:cNvPicPr>
          <p:nvPr/>
        </p:nvPicPr>
        <p:blipFill>
          <a:blip r:embed="rId2"/>
          <a:srcRect/>
          <a:stretch>
            <a:fillRect/>
          </a:stretch>
        </p:blipFill>
        <p:spPr bwMode="auto">
          <a:xfrm>
            <a:off x="8402430" y="1736875"/>
            <a:ext cx="3139716" cy="3252424"/>
          </a:xfrm>
          <a:prstGeom prst="rect">
            <a:avLst/>
          </a:prstGeom>
          <a:noFill/>
          <a:ln w="12700">
            <a:solidFill>
              <a:schemeClr val="tx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u="sng" dirty="0" smtClean="0">
                <a:cs typeface="Times New Roman" pitchFamily="18" charset="0"/>
              </a:rPr>
              <a:t>What is BLE?</a:t>
            </a:r>
            <a:endParaRPr lang="en-US" u="sng" dirty="0">
              <a:cs typeface="Times New Roman" pitchFamily="18" charset="0"/>
            </a:endParaRPr>
          </a:p>
        </p:txBody>
      </p:sp>
      <p:sp>
        <p:nvSpPr>
          <p:cNvPr id="3" name="Content Placeholder 2"/>
          <p:cNvSpPr>
            <a:spLocks noGrp="1"/>
          </p:cNvSpPr>
          <p:nvPr>
            <p:ph idx="1"/>
          </p:nvPr>
        </p:nvSpPr>
        <p:spPr>
          <a:xfrm>
            <a:off x="5624422" y="1825625"/>
            <a:ext cx="5729377" cy="4351338"/>
          </a:xfrm>
        </p:spPr>
        <p:txBody>
          <a:bodyPr>
            <a:normAutofit/>
          </a:bodyPr>
          <a:lstStyle/>
          <a:p>
            <a:pPr algn="just"/>
            <a:r>
              <a:rPr lang="en-US" sz="1800" b="1" dirty="0">
                <a:cs typeface="Times New Roman" pitchFamily="18" charset="0"/>
              </a:rPr>
              <a:t>BLE</a:t>
            </a:r>
            <a:r>
              <a:rPr lang="en-US" sz="1800" dirty="0">
                <a:cs typeface="Times New Roman" pitchFamily="18" charset="0"/>
              </a:rPr>
              <a:t> stands for Bluetooth Low Energy</a:t>
            </a:r>
            <a:r>
              <a:rPr lang="en-US" sz="1800" dirty="0" smtClean="0">
                <a:cs typeface="Times New Roman" pitchFamily="18" charset="0"/>
              </a:rPr>
              <a:t>. </a:t>
            </a:r>
          </a:p>
          <a:p>
            <a:pPr algn="just"/>
            <a:r>
              <a:rPr lang="en-US" sz="1800" dirty="0" smtClean="0">
                <a:cs typeface="Times New Roman" pitchFamily="18" charset="0"/>
              </a:rPr>
              <a:t>The beacon’s working is based upon BLE.</a:t>
            </a:r>
          </a:p>
          <a:p>
            <a:pPr algn="just"/>
            <a:r>
              <a:rPr lang="en-US" sz="1800" dirty="0" smtClean="0">
                <a:cs typeface="Times New Roman" pitchFamily="18" charset="0"/>
              </a:rPr>
              <a:t>BLE’s low energy </a:t>
            </a:r>
            <a:r>
              <a:rPr lang="en-US" sz="1800" dirty="0">
                <a:cs typeface="Times New Roman" pitchFamily="18" charset="0"/>
              </a:rPr>
              <a:t>needs are vital to beacons, as it allows them to run for years on tiny coin-cell batteries</a:t>
            </a:r>
            <a:r>
              <a:rPr lang="en-US" sz="1800" dirty="0" smtClean="0">
                <a:cs typeface="Times New Roman" pitchFamily="18" charset="0"/>
              </a:rPr>
              <a:t>.</a:t>
            </a:r>
            <a:r>
              <a:rPr lang="en-US" sz="1800" dirty="0">
                <a:cs typeface="Times New Roman" pitchFamily="18" charset="0"/>
              </a:rPr>
              <a:t> </a:t>
            </a:r>
            <a:endParaRPr lang="en-US" sz="1800" dirty="0" smtClean="0">
              <a:cs typeface="Times New Roman" pitchFamily="18" charset="0"/>
            </a:endParaRPr>
          </a:p>
          <a:p>
            <a:pPr algn="just"/>
            <a:r>
              <a:rPr lang="en-US" sz="1800" dirty="0" smtClean="0">
                <a:cs typeface="Times New Roman" pitchFamily="18" charset="0"/>
              </a:rPr>
              <a:t>It </a:t>
            </a:r>
            <a:r>
              <a:rPr lang="en-US" sz="1800" dirty="0">
                <a:cs typeface="Times New Roman" pitchFamily="18" charset="0"/>
              </a:rPr>
              <a:t>also consumes far less energy than the old and clunky </a:t>
            </a:r>
            <a:r>
              <a:rPr lang="en-US" sz="1800" dirty="0" smtClean="0">
                <a:cs typeface="Times New Roman" pitchFamily="18" charset="0"/>
              </a:rPr>
              <a:t>Bluetooth.</a:t>
            </a:r>
          </a:p>
          <a:p>
            <a:pPr algn="just"/>
            <a:r>
              <a:rPr lang="en-US" sz="1800" dirty="0" smtClean="0">
                <a:cs typeface="Times New Roman" pitchFamily="18" charset="0"/>
              </a:rPr>
              <a:t>In </a:t>
            </a:r>
            <a:r>
              <a:rPr lang="en-US" sz="1800" dirty="0">
                <a:cs typeface="Times New Roman" pitchFamily="18" charset="0"/>
              </a:rPr>
              <a:t>fact, BLE is a major driver in the IoT, allowing technology to last longer with smaller parts.</a:t>
            </a:r>
          </a:p>
        </p:txBody>
      </p:sp>
      <p:pic>
        <p:nvPicPr>
          <p:cNvPr id="7170" name="Picture 2" descr="Image result for use of ble images"/>
          <p:cNvPicPr>
            <a:picLocks noChangeAspect="1" noChangeArrowheads="1"/>
          </p:cNvPicPr>
          <p:nvPr/>
        </p:nvPicPr>
        <p:blipFill>
          <a:blip r:embed="rId2"/>
          <a:srcRect/>
          <a:stretch>
            <a:fillRect/>
          </a:stretch>
        </p:blipFill>
        <p:spPr bwMode="auto">
          <a:xfrm>
            <a:off x="295820" y="1865319"/>
            <a:ext cx="4845523" cy="3660641"/>
          </a:xfrm>
          <a:prstGeom prst="rect">
            <a:avLst/>
          </a:prstGeom>
          <a:noFill/>
          <a:ln w="12700">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u="sng" dirty="0" smtClean="0">
                <a:cs typeface="Times New Roman" pitchFamily="18" charset="0"/>
              </a:rPr>
              <a:t>What is </a:t>
            </a:r>
            <a:r>
              <a:rPr lang="en-IN" sz="4000" u="sng" dirty="0" err="1" smtClean="0">
                <a:cs typeface="Times New Roman" pitchFamily="18" charset="0"/>
              </a:rPr>
              <a:t>i</a:t>
            </a:r>
            <a:r>
              <a:rPr lang="en-IN" sz="4000" u="sng" dirty="0" smtClean="0">
                <a:cs typeface="Times New Roman" pitchFamily="18" charset="0"/>
              </a:rPr>
              <a:t>-Beacon?</a:t>
            </a:r>
            <a:endParaRPr lang="en-US" sz="4000" u="sng" dirty="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chemeClr val="tx1"/>
                </a:solidFill>
                <a:cs typeface="Times New Roman" pitchFamily="18" charset="0"/>
              </a:rPr>
              <a:t>In 2013, iBeacon was brought to market by Apple, and became the first communication protocol for proximity beacons. </a:t>
            </a:r>
          </a:p>
          <a:p>
            <a:pPr algn="just"/>
            <a:r>
              <a:rPr lang="en-US" sz="1800" dirty="0" smtClean="0">
                <a:solidFill>
                  <a:schemeClr val="tx1"/>
                </a:solidFill>
                <a:cs typeface="Times New Roman" pitchFamily="18" charset="0"/>
              </a:rPr>
              <a:t>iBeacon software is their proprietary technology, and cannot be accessed by outside parties. </a:t>
            </a:r>
          </a:p>
          <a:p>
            <a:pPr algn="just"/>
            <a:r>
              <a:rPr lang="en-US" sz="1800" dirty="0" smtClean="0">
                <a:solidFill>
                  <a:schemeClr val="tx1"/>
                </a:solidFill>
                <a:cs typeface="Times New Roman" pitchFamily="18" charset="0"/>
              </a:rPr>
              <a:t>Although iBeacon can interact with Android as well as iOS, there are some limitations for owners of Android devices, for example, iBeacon can't wake up an Android app that is deactivated. </a:t>
            </a:r>
          </a:p>
          <a:p>
            <a:pPr algn="just"/>
            <a:r>
              <a:rPr lang="en-US" sz="1800" dirty="0" smtClean="0">
                <a:solidFill>
                  <a:schemeClr val="tx1"/>
                </a:solidFill>
                <a:cs typeface="Times New Roman" pitchFamily="18" charset="0"/>
              </a:rPr>
              <a:t>An Android app must be running (in the background at least) for iBeacon to trigger activation.</a:t>
            </a:r>
          </a:p>
          <a:p>
            <a:pPr algn="just"/>
            <a:r>
              <a:rPr lang="en-IN" sz="1800" dirty="0" smtClean="0">
                <a:solidFill>
                  <a:schemeClr val="tx1"/>
                </a:solidFill>
                <a:cs typeface="Times New Roman" pitchFamily="18" charset="0"/>
              </a:rPr>
              <a:t>Due to such reasons, Google developed beacons called as Eddy stone which was developed for Android with no limitations. </a:t>
            </a:r>
            <a:endParaRPr lang="en-US" sz="1800" dirty="0" smtClean="0">
              <a:solidFill>
                <a:schemeClr val="tx1"/>
              </a:solidFill>
              <a:cs typeface="Times New Roman" pitchFamily="18" charset="0"/>
            </a:endParaRPr>
          </a:p>
          <a:p>
            <a:pPr algn="just"/>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u="sng" dirty="0" smtClean="0">
                <a:cs typeface="Times New Roman" pitchFamily="18" charset="0"/>
              </a:rPr>
              <a:t>Difference between beacons and </a:t>
            </a:r>
            <a:br>
              <a:rPr lang="en-IN" sz="4000" u="sng" dirty="0" smtClean="0">
                <a:cs typeface="Times New Roman" pitchFamily="18" charset="0"/>
              </a:rPr>
            </a:br>
            <a:r>
              <a:rPr lang="en-IN" sz="4000" u="sng" dirty="0" err="1" smtClean="0">
                <a:cs typeface="Times New Roman" pitchFamily="18" charset="0"/>
              </a:rPr>
              <a:t>i</a:t>
            </a:r>
            <a:r>
              <a:rPr lang="en-IN" sz="4000" u="sng" dirty="0" smtClean="0">
                <a:cs typeface="Times New Roman" pitchFamily="18" charset="0"/>
              </a:rPr>
              <a:t>-beacons</a:t>
            </a:r>
            <a:endParaRPr lang="en-US" sz="4000" u="sng" dirty="0">
              <a:cs typeface="Times New Roman" pitchFamily="18" charset="0"/>
            </a:endParaRPr>
          </a:p>
        </p:txBody>
      </p:sp>
      <p:graphicFrame>
        <p:nvGraphicFramePr>
          <p:cNvPr id="4" name="Content Placeholder 3"/>
          <p:cNvGraphicFramePr>
            <a:graphicFrameLocks noGrp="1"/>
          </p:cNvGraphicFramePr>
          <p:nvPr>
            <p:ph idx="1"/>
          </p:nvPr>
        </p:nvGraphicFramePr>
        <p:xfrm>
          <a:off x="330191" y="1987545"/>
          <a:ext cx="11453286" cy="3990984"/>
        </p:xfrm>
        <a:graphic>
          <a:graphicData uri="http://schemas.openxmlformats.org/drawingml/2006/table">
            <a:tbl>
              <a:tblPr firstRow="1" bandRow="1">
                <a:tableStyleId>{073A0DAA-6AF3-43AB-8588-CEC1D06C72B9}</a:tableStyleId>
              </a:tblPr>
              <a:tblGrid>
                <a:gridCol w="5726643"/>
                <a:gridCol w="5726643"/>
              </a:tblGrid>
              <a:tr h="665164">
                <a:tc>
                  <a:txBody>
                    <a:bodyPr/>
                    <a:lstStyle/>
                    <a:p>
                      <a:pPr algn="ctr"/>
                      <a:r>
                        <a:rPr lang="en-IN" dirty="0" smtClean="0">
                          <a:latin typeface="+mn-lt"/>
                          <a:cs typeface="Times New Roman" pitchFamily="18" charset="0"/>
                        </a:rPr>
                        <a:t>Beacons</a:t>
                      </a:r>
                      <a:r>
                        <a:rPr lang="en-IN" baseline="0" dirty="0" smtClean="0">
                          <a:latin typeface="+mn-lt"/>
                          <a:cs typeface="Times New Roman" pitchFamily="18" charset="0"/>
                        </a:rPr>
                        <a:t> (Eddy stone)</a:t>
                      </a:r>
                      <a:endParaRPr lang="en-US" dirty="0">
                        <a:latin typeface="+mn-lt"/>
                        <a:cs typeface="Times New Roman" pitchFamily="18" charset="0"/>
                      </a:endParaRPr>
                    </a:p>
                  </a:txBody>
                  <a:tcPr marL="121920" marR="121920"/>
                </a:tc>
                <a:tc>
                  <a:txBody>
                    <a:bodyPr/>
                    <a:lstStyle/>
                    <a:p>
                      <a:pPr algn="ctr"/>
                      <a:r>
                        <a:rPr lang="en-IN" dirty="0" err="1" smtClean="0">
                          <a:latin typeface="+mn-lt"/>
                          <a:cs typeface="Times New Roman" pitchFamily="18" charset="0"/>
                        </a:rPr>
                        <a:t>i</a:t>
                      </a:r>
                      <a:r>
                        <a:rPr lang="en-IN" dirty="0" smtClean="0">
                          <a:latin typeface="+mn-lt"/>
                          <a:cs typeface="Times New Roman" pitchFamily="18" charset="0"/>
                        </a:rPr>
                        <a:t>-Beacons</a:t>
                      </a:r>
                      <a:endParaRPr lang="en-US" dirty="0">
                        <a:latin typeface="+mn-lt"/>
                        <a:cs typeface="Times New Roman" pitchFamily="18" charset="0"/>
                      </a:endParaRPr>
                    </a:p>
                  </a:txBody>
                  <a:tcPr marL="121920" marR="121920"/>
                </a:tc>
              </a:tr>
              <a:tr h="665164">
                <a:tc>
                  <a:txBody>
                    <a:bodyPr/>
                    <a:lstStyle/>
                    <a:p>
                      <a:r>
                        <a:rPr lang="en-IN" dirty="0" smtClean="0">
                          <a:latin typeface="+mn-lt"/>
                          <a:cs typeface="Times New Roman" pitchFamily="18" charset="0"/>
                        </a:rPr>
                        <a:t>1. Manufactured</a:t>
                      </a:r>
                      <a:r>
                        <a:rPr lang="en-IN" baseline="0" dirty="0" smtClean="0">
                          <a:latin typeface="+mn-lt"/>
                          <a:cs typeface="Times New Roman" pitchFamily="18" charset="0"/>
                        </a:rPr>
                        <a:t> by Google</a:t>
                      </a:r>
                      <a:endParaRPr lang="en-US" dirty="0">
                        <a:latin typeface="+mn-lt"/>
                        <a:cs typeface="Times New Roman" pitchFamily="18" charset="0"/>
                      </a:endParaRPr>
                    </a:p>
                  </a:txBody>
                  <a:tcPr marL="121920" marR="121920"/>
                </a:tc>
                <a:tc>
                  <a:txBody>
                    <a:bodyPr/>
                    <a:lstStyle/>
                    <a:p>
                      <a:r>
                        <a:rPr lang="en-IN" dirty="0" smtClean="0">
                          <a:latin typeface="+mn-lt"/>
                          <a:cs typeface="Times New Roman" pitchFamily="18" charset="0"/>
                        </a:rPr>
                        <a:t>1. Manufactured by Apple</a:t>
                      </a:r>
                      <a:endParaRPr lang="en-US" dirty="0">
                        <a:latin typeface="+mn-lt"/>
                        <a:cs typeface="Times New Roman" pitchFamily="18" charset="0"/>
                      </a:endParaRPr>
                    </a:p>
                  </a:txBody>
                  <a:tcPr marL="121920" marR="121920"/>
                </a:tc>
              </a:tr>
              <a:tr h="665164">
                <a:tc>
                  <a:txBody>
                    <a:bodyPr/>
                    <a:lstStyle/>
                    <a:p>
                      <a:r>
                        <a:rPr lang="en-IN" dirty="0" smtClean="0">
                          <a:latin typeface="+mn-lt"/>
                          <a:cs typeface="Times New Roman" pitchFamily="18" charset="0"/>
                        </a:rPr>
                        <a:t>2.</a:t>
                      </a:r>
                      <a:r>
                        <a:rPr lang="en-IN" baseline="0" dirty="0" smtClean="0">
                          <a:latin typeface="+mn-lt"/>
                          <a:cs typeface="Times New Roman" pitchFamily="18" charset="0"/>
                        </a:rPr>
                        <a:t> It is open-source</a:t>
                      </a:r>
                      <a:endParaRPr lang="en-US" dirty="0">
                        <a:latin typeface="+mn-lt"/>
                        <a:cs typeface="Times New Roman" pitchFamily="18" charset="0"/>
                      </a:endParaRPr>
                    </a:p>
                  </a:txBody>
                  <a:tcPr marL="121920" marR="121920"/>
                </a:tc>
                <a:tc>
                  <a:txBody>
                    <a:bodyPr/>
                    <a:lstStyle/>
                    <a:p>
                      <a:r>
                        <a:rPr lang="en-IN" dirty="0" smtClean="0">
                          <a:latin typeface="+mn-lt"/>
                          <a:cs typeface="Times New Roman" pitchFamily="18" charset="0"/>
                        </a:rPr>
                        <a:t>2.</a:t>
                      </a:r>
                      <a:r>
                        <a:rPr lang="en-IN" baseline="0" dirty="0" smtClean="0">
                          <a:latin typeface="+mn-lt"/>
                          <a:cs typeface="Times New Roman" pitchFamily="18" charset="0"/>
                        </a:rPr>
                        <a:t> It cannot be accessed by outside party</a:t>
                      </a:r>
                      <a:endParaRPr lang="en-US" dirty="0">
                        <a:latin typeface="+mn-lt"/>
                        <a:cs typeface="Times New Roman" pitchFamily="18" charset="0"/>
                      </a:endParaRPr>
                    </a:p>
                  </a:txBody>
                  <a:tcPr marL="121920" marR="121920"/>
                </a:tc>
              </a:tr>
              <a:tr h="665164">
                <a:tc>
                  <a:txBody>
                    <a:bodyPr/>
                    <a:lstStyle/>
                    <a:p>
                      <a:r>
                        <a:rPr lang="en-IN" dirty="0" smtClean="0">
                          <a:latin typeface="+mn-lt"/>
                          <a:cs typeface="Times New Roman" pitchFamily="18" charset="0"/>
                        </a:rPr>
                        <a:t>3. Not simple to implement</a:t>
                      </a:r>
                      <a:endParaRPr lang="en-US" dirty="0">
                        <a:latin typeface="+mn-lt"/>
                        <a:cs typeface="Times New Roman" pitchFamily="18" charset="0"/>
                      </a:endParaRPr>
                    </a:p>
                  </a:txBody>
                  <a:tcPr marL="121920" marR="121920"/>
                </a:tc>
                <a:tc>
                  <a:txBody>
                    <a:bodyPr/>
                    <a:lstStyle/>
                    <a:p>
                      <a:r>
                        <a:rPr lang="en-IN" dirty="0" smtClean="0">
                          <a:latin typeface="+mn-lt"/>
                          <a:cs typeface="Times New Roman" pitchFamily="18" charset="0"/>
                        </a:rPr>
                        <a:t>3. Simple to implement</a:t>
                      </a:r>
                      <a:endParaRPr lang="en-US" dirty="0">
                        <a:latin typeface="+mn-lt"/>
                        <a:cs typeface="Times New Roman" pitchFamily="18" charset="0"/>
                      </a:endParaRPr>
                    </a:p>
                  </a:txBody>
                  <a:tcPr marL="121920" marR="121920"/>
                </a:tc>
              </a:tr>
              <a:tr h="665164">
                <a:tc>
                  <a:txBody>
                    <a:bodyPr/>
                    <a:lstStyle/>
                    <a:p>
                      <a:r>
                        <a:rPr lang="en-IN" dirty="0" smtClean="0">
                          <a:latin typeface="+mn-lt"/>
                          <a:cs typeface="Times New Roman" pitchFamily="18" charset="0"/>
                        </a:rPr>
                        <a:t>4. It provides</a:t>
                      </a:r>
                      <a:r>
                        <a:rPr lang="en-IN" baseline="0" dirty="0" smtClean="0">
                          <a:latin typeface="+mn-lt"/>
                          <a:cs typeface="Times New Roman" pitchFamily="18" charset="0"/>
                        </a:rPr>
                        <a:t> flexibility</a:t>
                      </a:r>
                      <a:endParaRPr lang="en-US" dirty="0">
                        <a:latin typeface="+mn-lt"/>
                        <a:cs typeface="Times New Roman" pitchFamily="18" charset="0"/>
                      </a:endParaRPr>
                    </a:p>
                  </a:txBody>
                  <a:tcPr marL="121920" marR="121920"/>
                </a:tc>
                <a:tc>
                  <a:txBody>
                    <a:bodyPr/>
                    <a:lstStyle/>
                    <a:p>
                      <a:r>
                        <a:rPr lang="en-IN" dirty="0" smtClean="0">
                          <a:latin typeface="+mn-lt"/>
                          <a:cs typeface="Times New Roman" pitchFamily="18" charset="0"/>
                        </a:rPr>
                        <a:t>4.</a:t>
                      </a:r>
                      <a:r>
                        <a:rPr lang="en-IN" baseline="0" dirty="0" smtClean="0">
                          <a:latin typeface="+mn-lt"/>
                          <a:cs typeface="Times New Roman" pitchFamily="18" charset="0"/>
                        </a:rPr>
                        <a:t> Not very flexible</a:t>
                      </a:r>
                      <a:endParaRPr lang="en-US" dirty="0">
                        <a:latin typeface="+mn-lt"/>
                        <a:cs typeface="Times New Roman" pitchFamily="18" charset="0"/>
                      </a:endParaRPr>
                    </a:p>
                  </a:txBody>
                  <a:tcPr marL="121920" marR="121920"/>
                </a:tc>
              </a:tr>
              <a:tr h="665164">
                <a:tc>
                  <a:txBody>
                    <a:bodyPr/>
                    <a:lstStyle/>
                    <a:p>
                      <a:r>
                        <a:rPr lang="en-IN" dirty="0" smtClean="0">
                          <a:latin typeface="+mn-lt"/>
                          <a:cs typeface="Times New Roman" pitchFamily="18" charset="0"/>
                        </a:rPr>
                        <a:t>5. No limitations for android users</a:t>
                      </a:r>
                      <a:endParaRPr lang="en-US" dirty="0">
                        <a:latin typeface="+mn-lt"/>
                        <a:cs typeface="Times New Roman" pitchFamily="18" charset="0"/>
                      </a:endParaRPr>
                    </a:p>
                  </a:txBody>
                  <a:tcPr marL="121920" marR="121920"/>
                </a:tc>
                <a:tc>
                  <a:txBody>
                    <a:bodyPr/>
                    <a:lstStyle/>
                    <a:p>
                      <a:r>
                        <a:rPr lang="en-IN" dirty="0" smtClean="0">
                          <a:latin typeface="+mn-lt"/>
                          <a:cs typeface="Times New Roman" pitchFamily="18" charset="0"/>
                        </a:rPr>
                        <a:t>5. Limitations</a:t>
                      </a:r>
                      <a:r>
                        <a:rPr lang="en-IN" baseline="0" dirty="0" smtClean="0">
                          <a:latin typeface="+mn-lt"/>
                          <a:cs typeface="Times New Roman" pitchFamily="18" charset="0"/>
                        </a:rPr>
                        <a:t> for android users</a:t>
                      </a:r>
                      <a:endParaRPr lang="en-US" dirty="0">
                        <a:latin typeface="+mn-lt"/>
                        <a:cs typeface="Times New Roman" pitchFamily="18" charset="0"/>
                      </a:endParaRPr>
                    </a:p>
                  </a:txBody>
                  <a:tcPr marL="121920" marR="12192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676" y="185734"/>
            <a:ext cx="10570648" cy="711413"/>
          </a:xfrm>
        </p:spPr>
        <p:txBody>
          <a:bodyPr>
            <a:normAutofit/>
          </a:bodyPr>
          <a:lstStyle/>
          <a:p>
            <a:r>
              <a:rPr lang="en-IN" sz="4000" u="sng" dirty="0" smtClean="0">
                <a:cs typeface="Times New Roman" pitchFamily="18" charset="0"/>
              </a:rPr>
              <a:t>Working of beacons</a:t>
            </a:r>
            <a:endParaRPr lang="en-US" sz="4000" u="sng" dirty="0">
              <a:cs typeface="Times New Roman" pitchFamily="18" charset="0"/>
            </a:endParaRPr>
          </a:p>
        </p:txBody>
      </p:sp>
      <p:sp>
        <p:nvSpPr>
          <p:cNvPr id="3" name="Subtitle 2"/>
          <p:cNvSpPr>
            <a:spLocks noGrp="1"/>
          </p:cNvSpPr>
          <p:nvPr>
            <p:ph type="subTitle" idx="1"/>
          </p:nvPr>
        </p:nvSpPr>
        <p:spPr>
          <a:xfrm>
            <a:off x="7537452" y="1627184"/>
            <a:ext cx="4324357" cy="4324357"/>
          </a:xfrm>
        </p:spPr>
        <p:txBody>
          <a:bodyPr>
            <a:normAutofit/>
          </a:bodyPr>
          <a:lstStyle/>
          <a:p>
            <a:pPr algn="just">
              <a:buFont typeface="Arial" pitchFamily="34" charset="0"/>
              <a:buChar char="•"/>
            </a:pPr>
            <a:r>
              <a:rPr lang="en-US" sz="1800" dirty="0" smtClean="0">
                <a:solidFill>
                  <a:schemeClr val="tx1"/>
                </a:solidFill>
                <a:cs typeface="Times New Roman" pitchFamily="18" charset="0"/>
              </a:rPr>
              <a:t>    The </a:t>
            </a:r>
            <a:r>
              <a:rPr lang="en-US" sz="1800" dirty="0">
                <a:solidFill>
                  <a:schemeClr val="tx1"/>
                </a:solidFill>
                <a:cs typeface="Times New Roman" pitchFamily="18" charset="0"/>
              </a:rPr>
              <a:t>beacon sends out its ID numbers about ten times every second (sometimes more, sometimes less, depending on its settings). </a:t>
            </a:r>
            <a:endParaRPr lang="en-US" sz="1800" dirty="0" smtClean="0">
              <a:solidFill>
                <a:schemeClr val="tx1"/>
              </a:solidFill>
              <a:cs typeface="Times New Roman" pitchFamily="18" charset="0"/>
            </a:endParaRPr>
          </a:p>
          <a:p>
            <a:pPr algn="just">
              <a:buFont typeface="Arial" pitchFamily="34" charset="0"/>
              <a:buChar char="•"/>
            </a:pPr>
            <a:r>
              <a:rPr lang="en-US" sz="1800" dirty="0" smtClean="0">
                <a:solidFill>
                  <a:schemeClr val="tx1"/>
                </a:solidFill>
                <a:cs typeface="Times New Roman" pitchFamily="18" charset="0"/>
              </a:rPr>
              <a:t>    A </a:t>
            </a:r>
            <a:r>
              <a:rPr lang="en-US" sz="1800" dirty="0">
                <a:solidFill>
                  <a:schemeClr val="tx1"/>
                </a:solidFill>
                <a:cs typeface="Times New Roman" pitchFamily="18" charset="0"/>
              </a:rPr>
              <a:t>nearby Bluetooth-enabled device, like your phone, picks up that signal. </a:t>
            </a:r>
            <a:endParaRPr lang="en-US" sz="1800" dirty="0" smtClean="0">
              <a:solidFill>
                <a:schemeClr val="tx1"/>
              </a:solidFill>
              <a:cs typeface="Times New Roman" pitchFamily="18" charset="0"/>
            </a:endParaRPr>
          </a:p>
          <a:p>
            <a:pPr algn="just">
              <a:buFont typeface="Arial" pitchFamily="34" charset="0"/>
              <a:buChar char="•"/>
            </a:pPr>
            <a:r>
              <a:rPr lang="en-US" sz="1800" dirty="0" smtClean="0">
                <a:solidFill>
                  <a:schemeClr val="tx1"/>
                </a:solidFill>
                <a:cs typeface="Times New Roman" pitchFamily="18" charset="0"/>
              </a:rPr>
              <a:t>   When </a:t>
            </a:r>
            <a:r>
              <a:rPr lang="en-US" sz="1800" dirty="0">
                <a:solidFill>
                  <a:schemeClr val="tx1"/>
                </a:solidFill>
                <a:cs typeface="Times New Roman" pitchFamily="18" charset="0"/>
              </a:rPr>
              <a:t>a dedicated app recognizes it, it links it to an action or piece of content stored in the cloud and displays it to the user.</a:t>
            </a:r>
          </a:p>
        </p:txBody>
      </p:sp>
      <p:pic>
        <p:nvPicPr>
          <p:cNvPr id="1026" name="Picture 2" descr="C:\Users\Komal Parmar\Downloads\Ki_illustration_what-is-a-beacon_v3 (1).jpg"/>
          <p:cNvPicPr>
            <a:picLocks noChangeAspect="1" noChangeArrowheads="1"/>
          </p:cNvPicPr>
          <p:nvPr/>
        </p:nvPicPr>
        <p:blipFill>
          <a:blip r:embed="rId2" cstate="print"/>
          <a:srcRect/>
          <a:stretch>
            <a:fillRect/>
          </a:stretch>
        </p:blipFill>
        <p:spPr bwMode="auto">
          <a:xfrm>
            <a:off x="330192" y="1266823"/>
            <a:ext cx="6726776" cy="5445241"/>
          </a:xfrm>
          <a:prstGeom prst="rect">
            <a:avLst/>
          </a:prstGeom>
          <a:noFill/>
          <a:ln w="12700">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1529</Words>
  <Application>Microsoft Office PowerPoint</Application>
  <PresentationFormat>Custom</PresentationFormat>
  <Paragraphs>192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Abstract</vt:lpstr>
      <vt:lpstr>Domain :</vt:lpstr>
      <vt:lpstr>Positioning Technologies</vt:lpstr>
      <vt:lpstr>What are beacons?</vt:lpstr>
      <vt:lpstr>What is BLE?</vt:lpstr>
      <vt:lpstr>What is i-Beacon?</vt:lpstr>
      <vt:lpstr>Difference between beacons and  i-beacons</vt:lpstr>
      <vt:lpstr>Working of beacons</vt:lpstr>
      <vt:lpstr>Advantages and Disadvantages of beacons</vt:lpstr>
      <vt:lpstr> Introduction to various possible algorithms to find optimal path:</vt:lpstr>
      <vt:lpstr>Slide 12</vt:lpstr>
      <vt:lpstr>Dijkstra’s Algorithm</vt:lpstr>
      <vt:lpstr>A* Algorithm</vt:lpstr>
      <vt:lpstr>Comparison</vt:lpstr>
      <vt:lpstr>Conclusion(Navigation)</vt:lpstr>
      <vt:lpstr>Slide 17</vt:lpstr>
      <vt:lpstr>Mapping  Mapping tools provides 3 Features including:</vt:lpstr>
      <vt:lpstr>Positioning and Navigation</vt:lpstr>
      <vt:lpstr>Interactive Layer</vt:lpstr>
      <vt:lpstr>Application Layer</vt:lpstr>
      <vt:lpstr>Work-Flow</vt:lpstr>
      <vt:lpstr>Features</vt:lpstr>
      <vt:lpstr>Slide 24</vt:lpstr>
      <vt:lpstr>Slide 25</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Stack</dc:title>
  <dc:creator>gnagar associates</dc:creator>
  <cp:lastModifiedBy>Komal Parmar</cp:lastModifiedBy>
  <cp:revision>46</cp:revision>
  <dcterms:created xsi:type="dcterms:W3CDTF">2020-03-20T18:42:23Z</dcterms:created>
  <dcterms:modified xsi:type="dcterms:W3CDTF">2020-03-26T18:25:14Z</dcterms:modified>
</cp:coreProperties>
</file>