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2" r:id="rId7"/>
    <p:sldId id="263" r:id="rId8"/>
    <p:sldId id="264" r:id="rId9"/>
    <p:sldId id="265" r:id="rId10"/>
    <p:sldId id="266" r:id="rId11"/>
    <p:sldId id="269" r:id="rId12"/>
    <p:sldId id="270" r:id="rId13"/>
    <p:sldId id="271" r:id="rId14"/>
    <p:sldId id="272" r:id="rId15"/>
    <p:sldId id="273" r:id="rId16"/>
    <p:sldId id="274" r:id="rId17"/>
    <p:sldId id="275" r:id="rId18"/>
    <p:sldId id="276" r:id="rId19"/>
    <p:sldId id="267" r:id="rId20"/>
    <p:sldId id="268"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AEA28F-4117-432C-8663-91BFE4D4DD8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EA28F-4117-432C-8663-91BFE4D4DD8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EA28F-4117-432C-8663-91BFE4D4DD8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EA28F-4117-432C-8663-91BFE4D4DD8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AEA28F-4117-432C-8663-91BFE4D4DD8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AEA28F-4117-432C-8663-91BFE4D4DD8E}"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AEA28F-4117-432C-8663-91BFE4D4DD8E}"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AEA28F-4117-432C-8663-91BFE4D4DD8E}"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EA28F-4117-432C-8663-91BFE4D4DD8E}"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EA28F-4117-432C-8663-91BFE4D4DD8E}"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EA28F-4117-432C-8663-91BFE4D4DD8E}"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72554-C0E8-4574-923C-DEF4A06416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EA28F-4117-432C-8663-91BFE4D4DD8E}" type="datetimeFigureOut">
              <a:rPr lang="en-US" smtClean="0"/>
              <a:pPr/>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72554-C0E8-4574-923C-DEF4A06416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al.archives-ouvertes.fr/hal-02161109/document" TargetMode="External"/><Relationship Id="rId2" Type="http://schemas.openxmlformats.org/officeDocument/2006/relationships/hyperlink" Target="https://www.doc.ic.ac.uk/teaching/distinguished-projects/2013/a.chandgadkar.pdf"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872945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57166"/>
            <a:ext cx="7772400" cy="3643338"/>
          </a:xfrm>
        </p:spPr>
        <p:txBody>
          <a:bodyPr>
            <a:normAutofit fontScale="90000"/>
          </a:bodyPr>
          <a:lstStyle/>
          <a:p>
            <a:r>
              <a:rPr lang="en-IN" sz="4800" b="1" u="sng" dirty="0" smtClean="0"/>
              <a:t>Project Based Seminar</a:t>
            </a:r>
            <a:r>
              <a:rPr lang="en-IN" dirty="0" smtClean="0"/>
              <a:t/>
            </a:r>
            <a:br>
              <a:rPr lang="en-IN" dirty="0" smtClean="0"/>
            </a:br>
            <a:r>
              <a:rPr lang="en-IN" dirty="0"/>
              <a:t/>
            </a:r>
            <a:br>
              <a:rPr lang="en-IN" dirty="0"/>
            </a:br>
            <a:r>
              <a:rPr lang="en-IN" u="sng" dirty="0" smtClean="0"/>
              <a:t>Indoor Navigation System</a:t>
            </a:r>
            <a:br>
              <a:rPr lang="en-IN" u="sng" dirty="0" smtClean="0"/>
            </a:br>
            <a:r>
              <a:rPr lang="en-IN" u="sng" dirty="0" smtClean="0"/>
              <a:t/>
            </a:r>
            <a:br>
              <a:rPr lang="en-IN" u="sng" dirty="0" smtClean="0"/>
            </a:br>
            <a:r>
              <a:rPr lang="en-IN" u="sng" dirty="0" smtClean="0"/>
              <a:t/>
            </a:r>
            <a:br>
              <a:rPr lang="en-IN" u="sng" dirty="0" smtClean="0"/>
            </a:br>
            <a:r>
              <a:rPr lang="en-IN" sz="2700" b="1" dirty="0" smtClean="0"/>
              <a:t>Guide</a:t>
            </a:r>
            <a:r>
              <a:rPr lang="en-IN" sz="2700" dirty="0" smtClean="0"/>
              <a:t> :- Prof. </a:t>
            </a:r>
            <a:r>
              <a:rPr lang="en-IN" sz="2700" dirty="0" err="1" smtClean="0"/>
              <a:t>Rachna</a:t>
            </a:r>
            <a:r>
              <a:rPr lang="en-IN" sz="2700" dirty="0" smtClean="0"/>
              <a:t> </a:t>
            </a:r>
            <a:r>
              <a:rPr lang="en-IN" sz="2700" dirty="0" err="1" smtClean="0"/>
              <a:t>Chhajed</a:t>
            </a:r>
            <a:endParaRPr lang="en-US" dirty="0"/>
          </a:p>
        </p:txBody>
      </p:sp>
      <p:sp>
        <p:nvSpPr>
          <p:cNvPr id="3" name="Subtitle 2"/>
          <p:cNvSpPr>
            <a:spLocks noGrp="1"/>
          </p:cNvSpPr>
          <p:nvPr>
            <p:ph type="subTitle" idx="1"/>
          </p:nvPr>
        </p:nvSpPr>
        <p:spPr>
          <a:xfrm>
            <a:off x="5214942" y="4500570"/>
            <a:ext cx="2700334" cy="1752600"/>
          </a:xfrm>
        </p:spPr>
        <p:txBody>
          <a:bodyPr>
            <a:normAutofit fontScale="77500" lnSpcReduction="20000"/>
          </a:bodyPr>
          <a:lstStyle/>
          <a:p>
            <a:pPr algn="l"/>
            <a:r>
              <a:rPr lang="en-IN" b="1" u="sng" dirty="0" smtClean="0">
                <a:solidFill>
                  <a:schemeClr val="tx1"/>
                </a:solidFill>
              </a:rPr>
              <a:t>Group members</a:t>
            </a:r>
            <a:r>
              <a:rPr lang="en-IN" b="1" dirty="0" smtClean="0">
                <a:solidFill>
                  <a:schemeClr val="tx1"/>
                </a:solidFill>
              </a:rPr>
              <a:t> </a:t>
            </a:r>
            <a:r>
              <a:rPr lang="en-IN" dirty="0" smtClean="0">
                <a:solidFill>
                  <a:schemeClr val="tx1"/>
                </a:solidFill>
              </a:rPr>
              <a:t>:-</a:t>
            </a:r>
          </a:p>
          <a:p>
            <a:pPr algn="l"/>
            <a:endParaRPr lang="en-IN" dirty="0" smtClean="0">
              <a:solidFill>
                <a:schemeClr val="tx1"/>
              </a:solidFill>
            </a:endParaRPr>
          </a:p>
          <a:p>
            <a:pPr marL="514350" indent="-514350" algn="l"/>
            <a:r>
              <a:rPr lang="en-IN" sz="2600" dirty="0" smtClean="0">
                <a:solidFill>
                  <a:schemeClr val="tx1"/>
                </a:solidFill>
              </a:rPr>
              <a:t>1.Neha </a:t>
            </a:r>
            <a:r>
              <a:rPr lang="en-IN" sz="2600" dirty="0" err="1" smtClean="0">
                <a:solidFill>
                  <a:schemeClr val="tx1"/>
                </a:solidFill>
              </a:rPr>
              <a:t>Jaju</a:t>
            </a:r>
            <a:r>
              <a:rPr lang="en-IN" sz="2600" dirty="0" smtClean="0">
                <a:solidFill>
                  <a:schemeClr val="tx1"/>
                </a:solidFill>
              </a:rPr>
              <a:t> (33224)</a:t>
            </a:r>
          </a:p>
          <a:p>
            <a:pPr marL="514350" indent="-514350" algn="l"/>
            <a:r>
              <a:rPr lang="en-IN" sz="2600" dirty="0" smtClean="0">
                <a:solidFill>
                  <a:schemeClr val="tx1"/>
                </a:solidFill>
              </a:rPr>
              <a:t>2.Komal </a:t>
            </a:r>
            <a:r>
              <a:rPr lang="en-IN" sz="2600" dirty="0" err="1" smtClean="0">
                <a:solidFill>
                  <a:schemeClr val="tx1"/>
                </a:solidFill>
              </a:rPr>
              <a:t>Parmar</a:t>
            </a:r>
            <a:r>
              <a:rPr lang="en-IN" sz="2600" dirty="0" smtClean="0">
                <a:solidFill>
                  <a:schemeClr val="tx1"/>
                </a:solidFill>
              </a:rPr>
              <a:t> (33144)</a:t>
            </a:r>
          </a:p>
          <a:p>
            <a:pPr algn="l"/>
            <a:r>
              <a:rPr lang="en-IN" sz="2600" dirty="0" smtClean="0">
                <a:solidFill>
                  <a:schemeClr val="tx1"/>
                </a:solidFill>
              </a:rPr>
              <a:t>3.Manvi </a:t>
            </a:r>
            <a:r>
              <a:rPr lang="en-IN" sz="2600" dirty="0" err="1" smtClean="0">
                <a:solidFill>
                  <a:schemeClr val="tx1"/>
                </a:solidFill>
              </a:rPr>
              <a:t>Pandya</a:t>
            </a:r>
            <a:r>
              <a:rPr lang="en-IN" sz="2600" dirty="0" smtClean="0">
                <a:solidFill>
                  <a:schemeClr val="tx1"/>
                </a:solidFill>
              </a:rPr>
              <a:t> (33235)</a:t>
            </a:r>
            <a:endParaRPr lang="en-US" sz="26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14290"/>
            <a:ext cx="8229600" cy="5483245"/>
          </a:xfrm>
        </p:spPr>
        <p:txBody>
          <a:bodyPr>
            <a:noAutofit/>
          </a:bodyPr>
          <a:lstStyle/>
          <a:p>
            <a:pPr>
              <a:buNone/>
            </a:pPr>
            <a:r>
              <a:rPr lang="en-US" sz="1600" u="sng" dirty="0" smtClean="0"/>
              <a:t>EXISTING SYSTEMS :</a:t>
            </a:r>
          </a:p>
          <a:p>
            <a:pPr marL="514350" indent="-514350">
              <a:buFont typeface="+mj-lt"/>
              <a:buAutoNum type="arabicPeriod"/>
            </a:pPr>
            <a:r>
              <a:rPr lang="en-US" sz="1400" dirty="0" smtClean="0"/>
              <a:t>Guide Map:</a:t>
            </a:r>
          </a:p>
          <a:p>
            <a:pPr marL="914400" lvl="1" indent="-514350"/>
            <a:r>
              <a:rPr lang="en-US" sz="1400" dirty="0" smtClean="0"/>
              <a:t>The </a:t>
            </a:r>
            <a:r>
              <a:rPr lang="en-US" sz="1400" dirty="0" smtClean="0"/>
              <a:t>main problem with the guide map is that one cannot carry it all the </a:t>
            </a:r>
            <a:r>
              <a:rPr lang="en-US" sz="1400" dirty="0" smtClean="0"/>
              <a:t>time.</a:t>
            </a:r>
          </a:p>
          <a:p>
            <a:pPr marL="514350" indent="-514350">
              <a:buFont typeface="+mj-lt"/>
              <a:buAutoNum type="arabicPeriod"/>
            </a:pPr>
            <a:r>
              <a:rPr lang="en-US" sz="1400" dirty="0" smtClean="0"/>
              <a:t>MumbaiT2App</a:t>
            </a:r>
          </a:p>
          <a:p>
            <a:pPr marL="914400" lvl="1" indent="-514350"/>
            <a:r>
              <a:rPr lang="en-US" sz="1400" dirty="0" smtClean="0"/>
              <a:t>It </a:t>
            </a:r>
            <a:r>
              <a:rPr lang="en-US" sz="1400" dirty="0" smtClean="0"/>
              <a:t>is an app used by Mumbai airport for indoor </a:t>
            </a:r>
            <a:r>
              <a:rPr lang="en-US" sz="1400" dirty="0" smtClean="0"/>
              <a:t>navigation</a:t>
            </a:r>
          </a:p>
          <a:p>
            <a:pPr marL="914400" lvl="1" indent="-514350"/>
            <a:r>
              <a:rPr lang="en-US" sz="1400" dirty="0" smtClean="0"/>
              <a:t>Disadvantages</a:t>
            </a:r>
            <a:r>
              <a:rPr lang="en-US" sz="1400" dirty="0" smtClean="0"/>
              <a:t>:</a:t>
            </a:r>
          </a:p>
          <a:p>
            <a:pPr lvl="2"/>
            <a:r>
              <a:rPr lang="en-US" sz="1400" dirty="0" smtClean="0"/>
              <a:t>App </a:t>
            </a:r>
            <a:r>
              <a:rPr lang="en-US" sz="1400" dirty="0" smtClean="0"/>
              <a:t>should be </a:t>
            </a:r>
            <a:r>
              <a:rPr lang="en-US" sz="1400" dirty="0" smtClean="0"/>
              <a:t>Installed.</a:t>
            </a:r>
          </a:p>
          <a:p>
            <a:pPr lvl="2"/>
            <a:r>
              <a:rPr lang="en-US" sz="1400" dirty="0" smtClean="0"/>
              <a:t>User </a:t>
            </a:r>
            <a:r>
              <a:rPr lang="en-US" sz="1400" dirty="0" smtClean="0"/>
              <a:t>should be aware of the app.</a:t>
            </a:r>
          </a:p>
          <a:p>
            <a:pPr lvl="2"/>
            <a:r>
              <a:rPr lang="en-US" sz="1400" dirty="0" smtClean="0"/>
              <a:t>App </a:t>
            </a:r>
            <a:r>
              <a:rPr lang="en-US" sz="1400" dirty="0" smtClean="0"/>
              <a:t>is Infrastructure specific</a:t>
            </a:r>
            <a:r>
              <a:rPr lang="en-US" sz="1400" dirty="0" smtClean="0"/>
              <a:t>.</a:t>
            </a:r>
          </a:p>
          <a:p>
            <a:pPr>
              <a:buNone/>
            </a:pPr>
            <a:r>
              <a:rPr lang="en-US" sz="1600" u="sng" dirty="0" smtClean="0"/>
              <a:t>PROPOSED </a:t>
            </a:r>
            <a:r>
              <a:rPr lang="en-US" sz="1600" u="sng" dirty="0" smtClean="0"/>
              <a:t>SYSTEM :</a:t>
            </a:r>
          </a:p>
          <a:p>
            <a:pPr>
              <a:buNone/>
            </a:pPr>
            <a:r>
              <a:rPr lang="en-US" sz="1400" dirty="0" smtClean="0"/>
              <a:t>There are 2 main components:	</a:t>
            </a:r>
          </a:p>
          <a:p>
            <a:pPr>
              <a:buFont typeface="+mj-lt"/>
              <a:buAutoNum type="arabicPeriod"/>
            </a:pPr>
            <a:r>
              <a:rPr lang="en-US" sz="1400" dirty="0" smtClean="0"/>
              <a:t>Mobile Application</a:t>
            </a:r>
          </a:p>
          <a:p>
            <a:pPr lvl="1"/>
            <a:r>
              <a:rPr lang="en-US" sz="1400" dirty="0" smtClean="0"/>
              <a:t>As </a:t>
            </a:r>
            <a:r>
              <a:rPr lang="en-US" sz="1400" dirty="0" smtClean="0"/>
              <a:t>user enters in Beacon’s area URL is send which directs to App on which user gets the route which leads to </a:t>
            </a:r>
            <a:r>
              <a:rPr lang="en-US" sz="1400" dirty="0" smtClean="0"/>
              <a:t>destination.</a:t>
            </a:r>
          </a:p>
          <a:p>
            <a:pPr>
              <a:buFont typeface="+mj-lt"/>
              <a:buAutoNum type="arabicPeriod"/>
            </a:pPr>
            <a:r>
              <a:rPr lang="en-US" sz="1400" dirty="0" smtClean="0"/>
              <a:t>Admin Panel:</a:t>
            </a:r>
          </a:p>
          <a:p>
            <a:r>
              <a:rPr lang="en-US" sz="1400" dirty="0" smtClean="0"/>
              <a:t>User </a:t>
            </a:r>
            <a:r>
              <a:rPr lang="en-US" sz="1400" dirty="0" smtClean="0"/>
              <a:t>uploads the map, Beacon placement and detail of the place</a:t>
            </a:r>
            <a:r>
              <a:rPr lang="en-US" sz="1400" dirty="0" smtClean="0"/>
              <a:t>.</a:t>
            </a:r>
            <a:r>
              <a:rPr lang="en-US" sz="1400" dirty="0" smtClean="0"/>
              <a:t> </a:t>
            </a:r>
            <a:endParaRPr lang="en-US" sz="1400" dirty="0" smtClean="0"/>
          </a:p>
          <a:p>
            <a:pPr>
              <a:buNone/>
            </a:pPr>
            <a:r>
              <a:rPr lang="en-US" sz="1600" u="sng" dirty="0" smtClean="0"/>
              <a:t>DESIGN </a:t>
            </a:r>
            <a:r>
              <a:rPr lang="en-US" sz="1400" u="sng" dirty="0" smtClean="0"/>
              <a:t>:</a:t>
            </a:r>
            <a:endParaRPr lang="en-US" sz="1400" u="sng" dirty="0" smtClean="0"/>
          </a:p>
          <a:p>
            <a:r>
              <a:rPr lang="en-US" sz="1400" dirty="0" smtClean="0"/>
              <a:t>Central </a:t>
            </a:r>
            <a:r>
              <a:rPr lang="en-US" sz="1400" dirty="0" smtClean="0"/>
              <a:t>Server : Platform </a:t>
            </a:r>
            <a:r>
              <a:rPr lang="en-US" sz="1400" dirty="0" smtClean="0"/>
              <a:t>where the website/app will be hosted.</a:t>
            </a:r>
          </a:p>
          <a:p>
            <a:r>
              <a:rPr lang="en-US" sz="1400" dirty="0" smtClean="0"/>
              <a:t>Admin </a:t>
            </a:r>
            <a:r>
              <a:rPr lang="en-US" sz="1400" dirty="0" smtClean="0"/>
              <a:t>Panel (</a:t>
            </a:r>
            <a:r>
              <a:rPr lang="en-US" sz="1400" dirty="0" smtClean="0"/>
              <a:t>Same as above)</a:t>
            </a:r>
          </a:p>
          <a:p>
            <a:r>
              <a:rPr lang="en-US" sz="1400" dirty="0" smtClean="0"/>
              <a:t>Smartphone : (sensors like Bluetooth, GPS, Accelerometer, Gyro meter, Magnetometer.) The Bluetooth and mobile data should  be enabled.</a:t>
            </a:r>
          </a:p>
          <a:p>
            <a:r>
              <a:rPr lang="en-US" sz="1400" dirty="0" smtClean="0"/>
              <a:t>Beacon </a:t>
            </a:r>
            <a:r>
              <a:rPr lang="en-US" sz="1400" dirty="0" smtClean="0"/>
              <a:t>Network</a:t>
            </a:r>
            <a:endParaRPr lang="en" sz="1400" u="sng" dirty="0" smtClean="0"/>
          </a:p>
          <a:p>
            <a:pPr>
              <a:buNone/>
            </a:pPr>
            <a:r>
              <a:rPr lang="en-US" sz="1600" u="sng" dirty="0" smtClean="0"/>
              <a:t>CONCLUSION :</a:t>
            </a:r>
            <a:endParaRPr lang="en-US" sz="1600" u="sng" dirty="0" smtClean="0"/>
          </a:p>
          <a:p>
            <a:pPr>
              <a:buNone/>
            </a:pPr>
            <a:r>
              <a:rPr lang="en-US" sz="1400" dirty="0" smtClean="0"/>
              <a:t>	The app gets the user location from the beacon nearby, Wi-Fi and geomagnetic field and navigates the user to the destination. It is based on  dynamic interaction and adaptability to changes .</a:t>
            </a:r>
          </a:p>
          <a:p>
            <a:pPr lvl="1">
              <a:buNone/>
            </a:pPr>
            <a:endParaRPr lang="en-US" sz="1400" dirty="0" smtClean="0"/>
          </a:p>
          <a:p>
            <a:pPr>
              <a:buNone/>
            </a:pPr>
            <a:endParaRPr lang="en-US" sz="1400" dirty="0" smtClean="0"/>
          </a:p>
          <a:p>
            <a:pPr>
              <a:buNone/>
            </a:pP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smtClean="0"/>
              <a:t>A Smart Indoor Navigation System over BLE </a:t>
            </a:r>
            <a:endParaRPr lang="en-US" sz="2800" u="sng" dirty="0"/>
          </a:p>
        </p:txBody>
      </p:sp>
      <p:sp>
        <p:nvSpPr>
          <p:cNvPr id="3" name="Content Placeholder 2"/>
          <p:cNvSpPr>
            <a:spLocks noGrp="1"/>
          </p:cNvSpPr>
          <p:nvPr>
            <p:ph idx="1"/>
          </p:nvPr>
        </p:nvSpPr>
        <p:spPr/>
        <p:txBody>
          <a:bodyPr>
            <a:normAutofit/>
          </a:bodyPr>
          <a:lstStyle/>
          <a:p>
            <a:pPr>
              <a:buNone/>
            </a:pPr>
            <a:r>
              <a:rPr lang="en-US" sz="1400" dirty="0" smtClean="0"/>
              <a:t> </a:t>
            </a:r>
            <a:r>
              <a:rPr lang="en-US" sz="1400" u="sng" dirty="0" smtClean="0"/>
              <a:t>INTRODUCTION :</a:t>
            </a:r>
          </a:p>
          <a:p>
            <a:pPr>
              <a:buNone/>
            </a:pPr>
            <a:r>
              <a:rPr lang="en-US" sz="1400" dirty="0" smtClean="0"/>
              <a:t>	This </a:t>
            </a:r>
            <a:r>
              <a:rPr lang="en-US" sz="1400" dirty="0" smtClean="0"/>
              <a:t>section states that it is preferable to use </a:t>
            </a:r>
            <a:r>
              <a:rPr lang="en-US" sz="1400" dirty="0" smtClean="0"/>
              <a:t>simple and </a:t>
            </a:r>
            <a:r>
              <a:rPr lang="en-US" sz="1400" dirty="0" smtClean="0"/>
              <a:t>common technology with indoor navigation systems like Radio Frequency (RF) signals such as those emitted by Wi-Fi Access Points </a:t>
            </a:r>
            <a:r>
              <a:rPr lang="en-US" sz="1400" dirty="0" smtClean="0"/>
              <a:t>and Bluetooth </a:t>
            </a:r>
            <a:r>
              <a:rPr lang="en-US" sz="1400" dirty="0" smtClean="0"/>
              <a:t>devices</a:t>
            </a:r>
            <a:r>
              <a:rPr lang="en-US" sz="1400" dirty="0" smtClean="0"/>
              <a:t>. Nowadays</a:t>
            </a:r>
            <a:r>
              <a:rPr lang="en-US" sz="1400" dirty="0" smtClean="0"/>
              <a:t>, nearly all mobile phones are equipped with both Wi-Fi and Bluetooth adapters so it is easy to use these methods. It uses  BLE based indoor navigation </a:t>
            </a:r>
            <a:r>
              <a:rPr lang="en-US" sz="1400" dirty="0" smtClean="0"/>
              <a:t>system </a:t>
            </a:r>
            <a:r>
              <a:rPr lang="en-US" sz="1400" dirty="0" smtClean="0"/>
              <a:t>to </a:t>
            </a:r>
            <a:r>
              <a:rPr lang="en-US" sz="1400" dirty="0" smtClean="0"/>
              <a:t>locate users </a:t>
            </a:r>
            <a:r>
              <a:rPr lang="en-US" sz="1400" dirty="0" smtClean="0"/>
              <a:t>position accurately in an inexpensive </a:t>
            </a:r>
            <a:r>
              <a:rPr lang="en-US" sz="1400" dirty="0" smtClean="0"/>
              <a:t>manner.</a:t>
            </a:r>
          </a:p>
          <a:p>
            <a:pPr>
              <a:buNone/>
            </a:pPr>
            <a:r>
              <a:rPr lang="en-US" sz="1400" u="sng" dirty="0" smtClean="0"/>
              <a:t>BACKGROUND :</a:t>
            </a:r>
          </a:p>
          <a:p>
            <a:pPr>
              <a:buNone/>
            </a:pPr>
            <a:r>
              <a:rPr lang="en-US" sz="1400" dirty="0" smtClean="0"/>
              <a:t>	</a:t>
            </a:r>
            <a:r>
              <a:rPr lang="en-US" sz="1400" dirty="0" smtClean="0"/>
              <a:t>In </a:t>
            </a:r>
            <a:r>
              <a:rPr lang="en-US" sz="1400" dirty="0" smtClean="0"/>
              <a:t>this section, several indoor positioning systems are </a:t>
            </a:r>
            <a:r>
              <a:rPr lang="en-US" sz="1400" dirty="0" smtClean="0"/>
              <a:t>discussed. One </a:t>
            </a:r>
            <a:r>
              <a:rPr lang="en-US" sz="1400" dirty="0" smtClean="0"/>
              <a:t>of the earliest location systems is Active Badge. In this system, a badge is pinned to the user</a:t>
            </a:r>
            <a:r>
              <a:rPr lang="en-US" sz="1400" dirty="0" smtClean="0"/>
              <a:t>.</a:t>
            </a:r>
          </a:p>
          <a:p>
            <a:pPr>
              <a:buNone/>
            </a:pPr>
            <a:r>
              <a:rPr lang="en-US" sz="1400" dirty="0" smtClean="0"/>
              <a:t>	</a:t>
            </a:r>
            <a:r>
              <a:rPr lang="en-US" sz="1400" dirty="0" smtClean="0"/>
              <a:t>Each </a:t>
            </a:r>
            <a:r>
              <a:rPr lang="en-US" sz="1400" dirty="0" smtClean="0"/>
              <a:t>badge emits infrared signals every ten seconds. Certain receivers receive these signals then send them to a central server. But, there are several shortcomings of this system, the accuracy of the location depends on the number of </a:t>
            </a:r>
            <a:r>
              <a:rPr lang="en-US" sz="1400" dirty="0" smtClean="0"/>
              <a:t>the receivers</a:t>
            </a:r>
            <a:r>
              <a:rPr lang="en-US" sz="1400" dirty="0" smtClean="0"/>
              <a:t>. Also, the range of the infrared signals is short. There are other location systems like </a:t>
            </a:r>
            <a:r>
              <a:rPr lang="en-US" sz="1400" dirty="0" err="1" smtClean="0"/>
              <a:t>mTag</a:t>
            </a:r>
            <a:r>
              <a:rPr lang="en-US" sz="1400" dirty="0" smtClean="0"/>
              <a:t> that is based on RFID (Radio Frequency Identifier), and other famous systems such as RADAR, </a:t>
            </a:r>
            <a:r>
              <a:rPr lang="en-US" sz="1400" dirty="0" err="1" smtClean="0"/>
              <a:t>PlaceLab</a:t>
            </a:r>
            <a:r>
              <a:rPr lang="en-US" sz="1400" dirty="0" smtClean="0"/>
              <a:t>, and </a:t>
            </a:r>
            <a:r>
              <a:rPr lang="en-US" sz="1400" dirty="0" err="1" smtClean="0"/>
              <a:t>Herecast</a:t>
            </a:r>
            <a:r>
              <a:rPr lang="en-US" sz="1400" dirty="0" smtClean="0"/>
              <a:t> that use Wi-Fi.</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643998" cy="6715148"/>
          </a:xfrm>
        </p:spPr>
        <p:txBody>
          <a:bodyPr>
            <a:noAutofit/>
          </a:bodyPr>
          <a:lstStyle/>
          <a:p>
            <a:pPr>
              <a:buNone/>
            </a:pPr>
            <a:r>
              <a:rPr lang="en-US" sz="1600" u="sng" dirty="0" smtClean="0"/>
              <a:t>PROPOSED INDOOR NAVIGATION </a:t>
            </a:r>
            <a:r>
              <a:rPr lang="en-US" sz="1600" u="sng" dirty="0" smtClean="0"/>
              <a:t>SYSTEM :</a:t>
            </a:r>
          </a:p>
          <a:p>
            <a:pPr>
              <a:buNone/>
            </a:pPr>
            <a:r>
              <a:rPr lang="en-US" sz="1400" dirty="0" smtClean="0"/>
              <a:t>	</a:t>
            </a:r>
            <a:r>
              <a:rPr lang="en-US" sz="1400" dirty="0" smtClean="0"/>
              <a:t>Here, the </a:t>
            </a:r>
            <a:r>
              <a:rPr lang="en-US" sz="1400" dirty="0" smtClean="0"/>
              <a:t>scanner (</a:t>
            </a:r>
            <a:r>
              <a:rPr lang="en-US" sz="1400" dirty="0" err="1" smtClean="0"/>
              <a:t>smartphone</a:t>
            </a:r>
            <a:r>
              <a:rPr lang="en-US" sz="1400" dirty="0" smtClean="0"/>
              <a:t>) reads the packets from </a:t>
            </a:r>
            <a:r>
              <a:rPr lang="en-US" sz="1400" dirty="0" err="1" smtClean="0"/>
              <a:t>iBeacons</a:t>
            </a:r>
            <a:r>
              <a:rPr lang="en-US" sz="1400" dirty="0" smtClean="0"/>
              <a:t> where the minimum number is three </a:t>
            </a:r>
            <a:r>
              <a:rPr lang="en-US" sz="1400" dirty="0" err="1" smtClean="0"/>
              <a:t>iBeacons</a:t>
            </a:r>
            <a:r>
              <a:rPr lang="en-US" sz="1400" dirty="0" smtClean="0"/>
              <a:t>. </a:t>
            </a:r>
            <a:r>
              <a:rPr lang="en-US" sz="1400" dirty="0" smtClean="0"/>
              <a:t>If the </a:t>
            </a:r>
            <a:r>
              <a:rPr lang="en-US" sz="1400" dirty="0" smtClean="0"/>
              <a:t>scanner received less than three points, </a:t>
            </a:r>
            <a:r>
              <a:rPr lang="en-US" sz="1400" dirty="0" err="1" smtClean="0"/>
              <a:t>Trilateration</a:t>
            </a:r>
            <a:r>
              <a:rPr lang="en-US" sz="1400" dirty="0" smtClean="0"/>
              <a:t> </a:t>
            </a:r>
            <a:r>
              <a:rPr lang="en-US" sz="1400" dirty="0" err="1" smtClean="0"/>
              <a:t>willignore</a:t>
            </a:r>
            <a:r>
              <a:rPr lang="en-US" sz="1400" dirty="0" smtClean="0"/>
              <a:t> these readings and take the previous three readings </a:t>
            </a:r>
            <a:r>
              <a:rPr lang="en-US" sz="1400" dirty="0" smtClean="0"/>
              <a:t>of packets</a:t>
            </a:r>
            <a:r>
              <a:rPr lang="en-US" sz="1400" dirty="0" smtClean="0"/>
              <a:t>, then sends it to the server to pass through the </a:t>
            </a:r>
            <a:r>
              <a:rPr lang="en-US" sz="1400" dirty="0" smtClean="0"/>
              <a:t>same.</a:t>
            </a:r>
          </a:p>
          <a:p>
            <a:pPr lvl="1">
              <a:buAutoNum type="alphaUcPeriod"/>
            </a:pPr>
            <a:r>
              <a:rPr lang="en-US" sz="1400" dirty="0" err="1" smtClean="0"/>
              <a:t>Trilateration</a:t>
            </a:r>
            <a:r>
              <a:rPr lang="en-US" sz="1400" dirty="0" smtClean="0"/>
              <a:t> : </a:t>
            </a:r>
            <a:r>
              <a:rPr lang="en-US" sz="1400" dirty="0" err="1" smtClean="0"/>
              <a:t>Trilateration</a:t>
            </a:r>
            <a:r>
              <a:rPr lang="en-US" sz="1400" dirty="0" smtClean="0"/>
              <a:t> </a:t>
            </a:r>
            <a:r>
              <a:rPr lang="en-US" sz="1400" dirty="0" smtClean="0"/>
              <a:t>is used to find an unknown location </a:t>
            </a:r>
            <a:r>
              <a:rPr lang="en-US" sz="1400" dirty="0" err="1" smtClean="0"/>
              <a:t>fromat</a:t>
            </a:r>
            <a:r>
              <a:rPr lang="en-US" sz="1400" dirty="0" smtClean="0"/>
              <a:t> least three known locations. It uses the </a:t>
            </a:r>
            <a:r>
              <a:rPr lang="en-US" sz="1400" dirty="0" err="1" smtClean="0"/>
              <a:t>distancesfrom</a:t>
            </a:r>
            <a:r>
              <a:rPr lang="en-US" sz="1400" dirty="0" smtClean="0"/>
              <a:t> each of the known locations to determine the </a:t>
            </a:r>
            <a:r>
              <a:rPr lang="en-US" sz="1400" dirty="0" err="1" smtClean="0"/>
              <a:t>coordinateof</a:t>
            </a:r>
            <a:r>
              <a:rPr lang="en-US" sz="1400" dirty="0" smtClean="0"/>
              <a:t> the unknown </a:t>
            </a:r>
            <a:r>
              <a:rPr lang="en-US" sz="1400" dirty="0" smtClean="0"/>
              <a:t>location.</a:t>
            </a:r>
          </a:p>
          <a:p>
            <a:pPr lvl="1">
              <a:buAutoNum type="alphaUcPeriod"/>
            </a:pPr>
            <a:r>
              <a:rPr lang="en-US" sz="1400" dirty="0" smtClean="0"/>
              <a:t>Particle Filter : A </a:t>
            </a:r>
            <a:r>
              <a:rPr lang="en-US" sz="1400" dirty="0" smtClean="0"/>
              <a:t>Bayesian filter is used to determine the state of </a:t>
            </a:r>
            <a:r>
              <a:rPr lang="en-US" sz="1400" dirty="0" err="1" smtClean="0"/>
              <a:t>anysystem</a:t>
            </a:r>
            <a:r>
              <a:rPr lang="en-US" sz="1400" dirty="0" smtClean="0"/>
              <a:t> that changes with time using a sequence of noisy measurements made on the </a:t>
            </a:r>
            <a:r>
              <a:rPr lang="en-US" sz="1400" dirty="0" smtClean="0"/>
              <a:t>system. </a:t>
            </a:r>
          </a:p>
          <a:p>
            <a:pPr lvl="1">
              <a:buAutoNum type="alphaUcPeriod"/>
            </a:pPr>
            <a:r>
              <a:rPr lang="en-US" sz="1400" dirty="0" smtClean="0"/>
              <a:t>A</a:t>
            </a:r>
            <a:r>
              <a:rPr lang="en-US" sz="1400" dirty="0" smtClean="0"/>
              <a:t>* </a:t>
            </a:r>
            <a:r>
              <a:rPr lang="en-US" sz="1400" dirty="0" smtClean="0"/>
              <a:t>Algorithm : A</a:t>
            </a:r>
            <a:r>
              <a:rPr lang="en-US" sz="1400" dirty="0" smtClean="0"/>
              <a:t>* algorithm is an extension of the </a:t>
            </a:r>
            <a:r>
              <a:rPr lang="en-US" sz="1400" dirty="0" err="1" smtClean="0"/>
              <a:t>Dijkstra’s</a:t>
            </a:r>
            <a:r>
              <a:rPr lang="en-US" sz="1400" dirty="0" smtClean="0"/>
              <a:t> algorithm</a:t>
            </a:r>
            <a:r>
              <a:rPr lang="en-US" sz="1400" dirty="0" smtClean="0"/>
              <a:t>. </a:t>
            </a:r>
            <a:r>
              <a:rPr lang="en-US" sz="1400" dirty="0" err="1" smtClean="0"/>
              <a:t>Dijkstra’s</a:t>
            </a:r>
            <a:r>
              <a:rPr lang="en-US" sz="1400" dirty="0" smtClean="0"/>
              <a:t> </a:t>
            </a:r>
            <a:r>
              <a:rPr lang="en-US" sz="1400" dirty="0" smtClean="0"/>
              <a:t>algorithm is slower compared to A* </a:t>
            </a:r>
            <a:r>
              <a:rPr lang="en-US" sz="1400" dirty="0" smtClean="0"/>
              <a:t>because </a:t>
            </a:r>
            <a:r>
              <a:rPr lang="en-US" sz="1400" dirty="0" err="1" smtClean="0"/>
              <a:t>Dijkstra’s</a:t>
            </a:r>
            <a:r>
              <a:rPr lang="en-US" sz="1400" dirty="0" smtClean="0"/>
              <a:t> </a:t>
            </a:r>
            <a:r>
              <a:rPr lang="en-US" sz="1400" dirty="0" smtClean="0"/>
              <a:t>improves an initial approximation (cost) of </a:t>
            </a:r>
            <a:r>
              <a:rPr lang="en-US" sz="1400" dirty="0" smtClean="0"/>
              <a:t>each node </a:t>
            </a:r>
            <a:r>
              <a:rPr lang="en-US" sz="1400" dirty="0" smtClean="0"/>
              <a:t>repeatedly. Due to this, it takes more time to reach </a:t>
            </a:r>
            <a:r>
              <a:rPr lang="en-US" sz="1400" dirty="0" smtClean="0"/>
              <a:t>the target node.</a:t>
            </a:r>
            <a:endParaRPr lang="en-IN" sz="1400" dirty="0" smtClean="0"/>
          </a:p>
          <a:p>
            <a:pPr>
              <a:buNone/>
            </a:pPr>
            <a:r>
              <a:rPr lang="en-US" sz="1600" u="sng" dirty="0" smtClean="0"/>
              <a:t>PROPOSED </a:t>
            </a:r>
            <a:r>
              <a:rPr lang="en-US" sz="1600" u="sng" dirty="0" smtClean="0"/>
              <a:t>SYSTEM HARDWARE </a:t>
            </a:r>
            <a:r>
              <a:rPr lang="en-US" sz="1600" u="sng" dirty="0" smtClean="0"/>
              <a:t>IMPLEMENTATION : </a:t>
            </a:r>
          </a:p>
          <a:p>
            <a:pPr marL="800100" lvl="1" indent="-342900">
              <a:buAutoNum type="alphaUcPeriod"/>
            </a:pPr>
            <a:r>
              <a:rPr lang="en-US" sz="1400" dirty="0" smtClean="0"/>
              <a:t>Bluetooth </a:t>
            </a:r>
            <a:r>
              <a:rPr lang="en-US" sz="1400" dirty="0" smtClean="0"/>
              <a:t>Low Energy (</a:t>
            </a:r>
            <a:r>
              <a:rPr lang="en-US" sz="1400" dirty="0" smtClean="0"/>
              <a:t>BLE) : Bluetooth </a:t>
            </a:r>
            <a:r>
              <a:rPr lang="en-US" sz="1400" dirty="0" smtClean="0"/>
              <a:t>is a good alternative to GPS. The BLE can detect the user’s </a:t>
            </a:r>
            <a:r>
              <a:rPr lang="en-US" sz="1400" dirty="0" smtClean="0"/>
              <a:t>position accurately </a:t>
            </a:r>
            <a:r>
              <a:rPr lang="en-US" sz="1400" dirty="0" smtClean="0"/>
              <a:t>up to 1m. And it is compatible with both </a:t>
            </a:r>
            <a:r>
              <a:rPr lang="en-US" sz="1400" dirty="0" err="1" smtClean="0"/>
              <a:t>iOS</a:t>
            </a:r>
            <a:r>
              <a:rPr lang="en-US" sz="1400" dirty="0" smtClean="0"/>
              <a:t> and Android. In addition, the power consumption is low</a:t>
            </a:r>
            <a:r>
              <a:rPr lang="en-US" sz="1400" dirty="0" smtClean="0"/>
              <a:t>.</a:t>
            </a:r>
          </a:p>
          <a:p>
            <a:pPr marL="800100" lvl="1" indent="-342900">
              <a:buAutoNum type="alphaUcPeriod"/>
            </a:pPr>
            <a:r>
              <a:rPr lang="en-US" sz="1400" dirty="0" smtClean="0"/>
              <a:t>Estimate </a:t>
            </a:r>
            <a:r>
              <a:rPr lang="en-US" sz="1400" dirty="0" err="1" smtClean="0"/>
              <a:t>iBeacons</a:t>
            </a:r>
            <a:r>
              <a:rPr lang="en-US" sz="1400" dirty="0" smtClean="0"/>
              <a:t> : They </a:t>
            </a:r>
            <a:r>
              <a:rPr lang="en-US" sz="1400" dirty="0" smtClean="0"/>
              <a:t>are tiny, low-power computers that can be attached to walls or objects. Using proximity technologies, they </a:t>
            </a:r>
            <a:r>
              <a:rPr lang="en-US" sz="1400" dirty="0" smtClean="0"/>
              <a:t>detect human </a:t>
            </a:r>
            <a:r>
              <a:rPr lang="en-US" sz="1400" dirty="0" smtClean="0"/>
              <a:t>presence through their mobile phones and trigger preprogrammed actions delivering contextual and </a:t>
            </a:r>
            <a:r>
              <a:rPr lang="en-US" sz="1400" dirty="0" smtClean="0"/>
              <a:t>personalized experiences</a:t>
            </a:r>
            <a:r>
              <a:rPr lang="en-US" sz="1400" dirty="0" smtClean="0"/>
              <a:t>. Beacons are small, often inexpensive devices that provide a more accurate location within a narrow </a:t>
            </a:r>
            <a:r>
              <a:rPr lang="en-US" sz="1400" dirty="0" smtClean="0"/>
              <a:t>range than </a:t>
            </a:r>
            <a:r>
              <a:rPr lang="en-US" sz="1400" dirty="0" smtClean="0"/>
              <a:t>GPS or Wi-Fi proximity. Beacons transmit small </a:t>
            </a:r>
            <a:r>
              <a:rPr lang="en-US" sz="1400" dirty="0" smtClean="0"/>
              <a:t>amounts of </a:t>
            </a:r>
            <a:r>
              <a:rPr lang="en-US" sz="1400" dirty="0" smtClean="0"/>
              <a:t>data through Bluetooth up to 50 meters, so they are </a:t>
            </a:r>
            <a:r>
              <a:rPr lang="en-US" sz="1400" dirty="0" smtClean="0"/>
              <a:t>often used </a:t>
            </a:r>
            <a:r>
              <a:rPr lang="en-US" sz="1400" dirty="0" smtClean="0"/>
              <a:t>for indoor localization </a:t>
            </a:r>
            <a:r>
              <a:rPr lang="en-US" sz="1400" dirty="0" smtClean="0"/>
              <a:t>technology phone </a:t>
            </a:r>
            <a:r>
              <a:rPr lang="en-US" sz="1400" dirty="0" smtClean="0"/>
              <a:t>can determine which beacon it hears and how </a:t>
            </a:r>
            <a:r>
              <a:rPr lang="en-US" sz="1400" dirty="0" smtClean="0"/>
              <a:t>far it </a:t>
            </a:r>
            <a:r>
              <a:rPr lang="en-US" sz="1400" dirty="0" smtClean="0"/>
              <a:t>is</a:t>
            </a:r>
            <a:r>
              <a:rPr lang="en-US" sz="1400" dirty="0" smtClean="0"/>
              <a:t>. The </a:t>
            </a:r>
            <a:r>
              <a:rPr lang="en-US" sz="1400" dirty="0" smtClean="0"/>
              <a:t>size of </a:t>
            </a:r>
            <a:r>
              <a:rPr lang="en-US" sz="1400" dirty="0" err="1" smtClean="0"/>
              <a:t>iBeacons</a:t>
            </a:r>
            <a:r>
              <a:rPr lang="en-US" sz="1400" dirty="0" smtClean="0"/>
              <a:t> ID is 20 bytes and is divided </a:t>
            </a:r>
            <a:r>
              <a:rPr lang="en-US" sz="1400" dirty="0" smtClean="0"/>
              <a:t>into three sections:</a:t>
            </a:r>
          </a:p>
          <a:p>
            <a:pPr marL="1200150" lvl="2" indent="-342900"/>
            <a:r>
              <a:rPr lang="en-US" sz="1400" dirty="0" smtClean="0"/>
              <a:t>UUID </a:t>
            </a:r>
            <a:r>
              <a:rPr lang="en-US" sz="1400" dirty="0" smtClean="0"/>
              <a:t>(16 bytes</a:t>
            </a:r>
            <a:r>
              <a:rPr lang="en-US" sz="1400" dirty="0" smtClean="0"/>
              <a:t>).</a:t>
            </a:r>
          </a:p>
          <a:p>
            <a:pPr marL="1200150" lvl="2" indent="-342900"/>
            <a:r>
              <a:rPr lang="en-US" sz="1400" dirty="0" smtClean="0"/>
              <a:t>Major </a:t>
            </a:r>
            <a:r>
              <a:rPr lang="en-US" sz="1400" dirty="0" smtClean="0"/>
              <a:t>number (2 bytes</a:t>
            </a:r>
            <a:r>
              <a:rPr lang="en-US" sz="1400" dirty="0" smtClean="0"/>
              <a:t>).</a:t>
            </a:r>
          </a:p>
          <a:p>
            <a:pPr marL="1200150" lvl="2" indent="-342900"/>
            <a:r>
              <a:rPr lang="en-US" sz="1400" dirty="0" smtClean="0"/>
              <a:t>Minor </a:t>
            </a:r>
            <a:r>
              <a:rPr lang="en-US" sz="1400" dirty="0" smtClean="0"/>
              <a:t>number (2 bytes</a:t>
            </a:r>
            <a:r>
              <a:rPr lang="en-US" sz="1400" dirty="0" smtClean="0"/>
              <a:t>).</a:t>
            </a:r>
          </a:p>
          <a:p>
            <a:pPr marL="800100" lvl="1" indent="-342900">
              <a:buFont typeface="+mj-lt"/>
              <a:buAutoNum type="alphaUcPeriod"/>
            </a:pPr>
            <a:r>
              <a:rPr lang="en-US" sz="1400" dirty="0" smtClean="0"/>
              <a:t>Raspberry Pi : Raspberry </a:t>
            </a:r>
            <a:r>
              <a:rPr lang="en-US" sz="1400" dirty="0" smtClean="0"/>
              <a:t>Pi is a low-cost, basic computer that was originally intended to help spur interest in computing </a:t>
            </a:r>
            <a:r>
              <a:rPr lang="en-US" sz="1400" dirty="0" smtClean="0"/>
              <a:t>among school-aged </a:t>
            </a:r>
            <a:r>
              <a:rPr lang="en-US" sz="1400" dirty="0" smtClean="0"/>
              <a:t>children. There are several versions of the Raspberry Pi, but the version that is used in this project is </a:t>
            </a:r>
            <a:r>
              <a:rPr lang="en-US" sz="1400" dirty="0" smtClean="0"/>
              <a:t>Raspberry Pi </a:t>
            </a:r>
            <a:r>
              <a:rPr lang="en-US" sz="1400" dirty="0" smtClean="0"/>
              <a:t>3. The Raspberry Pi acts as a scanner. The scanner code </a:t>
            </a:r>
            <a:r>
              <a:rPr lang="en-US" sz="1400" dirty="0" smtClean="0"/>
              <a:t>is written </a:t>
            </a:r>
            <a:r>
              <a:rPr lang="en-US" sz="1400" dirty="0" smtClean="0"/>
              <a:t>with Python.</a:t>
            </a:r>
            <a:endParaRPr lang="en-US" sz="1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US" sz="1600" u="sng" dirty="0" smtClean="0"/>
              <a:t>PROPOSED SYSTEM SOFTWARE </a:t>
            </a:r>
            <a:r>
              <a:rPr lang="en-US" sz="1600" u="sng" dirty="0" smtClean="0"/>
              <a:t>IMPLEMENTATION : </a:t>
            </a:r>
          </a:p>
          <a:p>
            <a:pPr>
              <a:buFont typeface="+mj-lt"/>
              <a:buAutoNum type="alphaUcPeriod"/>
            </a:pPr>
            <a:r>
              <a:rPr lang="en-US" sz="1400" dirty="0" smtClean="0"/>
              <a:t>Backend : </a:t>
            </a:r>
          </a:p>
          <a:p>
            <a:pPr lvl="1">
              <a:buFont typeface="+mj-lt"/>
              <a:buAutoNum type="alphaUcPeriod"/>
            </a:pPr>
            <a:r>
              <a:rPr lang="en-US" sz="1400" dirty="0" smtClean="0"/>
              <a:t>LAMP : The </a:t>
            </a:r>
            <a:r>
              <a:rPr lang="en-US" sz="1400" dirty="0" smtClean="0"/>
              <a:t>LAMP platform consists of four components that are structured in a layered </a:t>
            </a:r>
            <a:r>
              <a:rPr lang="en-US" sz="1400" dirty="0" smtClean="0"/>
              <a:t>way Linux </a:t>
            </a:r>
            <a:r>
              <a:rPr lang="en-US" sz="1400" dirty="0" smtClean="0"/>
              <a:t>is the lowest-level layer in the LAMP platform. </a:t>
            </a:r>
            <a:r>
              <a:rPr lang="en-US" sz="1400" dirty="0" smtClean="0"/>
              <a:t>It provides </a:t>
            </a:r>
            <a:r>
              <a:rPr lang="en-US" sz="1400" dirty="0" smtClean="0"/>
              <a:t>the operating system and runs each of the </a:t>
            </a:r>
            <a:r>
              <a:rPr lang="en-US" sz="1400" dirty="0" smtClean="0"/>
              <a:t>other components.</a:t>
            </a:r>
          </a:p>
          <a:p>
            <a:pPr lvl="1">
              <a:buNone/>
            </a:pPr>
            <a:r>
              <a:rPr lang="en-US" sz="1400" dirty="0" smtClean="0"/>
              <a:t>	</a:t>
            </a:r>
            <a:r>
              <a:rPr lang="en-US" sz="1400" dirty="0" smtClean="0"/>
              <a:t>• </a:t>
            </a:r>
            <a:r>
              <a:rPr lang="en-US" sz="1400" dirty="0" smtClean="0"/>
              <a:t>Apache is the web server. Apache provides the </a:t>
            </a:r>
            <a:r>
              <a:rPr lang="en-US" sz="1400" dirty="0" smtClean="0"/>
              <a:t>mechanics for </a:t>
            </a:r>
            <a:r>
              <a:rPr lang="en-US" sz="1400" dirty="0" smtClean="0"/>
              <a:t>getting a web page to a user. It is used together </a:t>
            </a:r>
            <a:r>
              <a:rPr lang="en-US" sz="1400" dirty="0" smtClean="0"/>
              <a:t>with PHP </a:t>
            </a:r>
            <a:r>
              <a:rPr lang="en-US" sz="1400" dirty="0" smtClean="0"/>
              <a:t>to create dynamic pages</a:t>
            </a:r>
            <a:r>
              <a:rPr lang="en-US" sz="1400" dirty="0" smtClean="0"/>
              <a:t>.</a:t>
            </a:r>
          </a:p>
          <a:p>
            <a:pPr lvl="1">
              <a:buNone/>
            </a:pPr>
            <a:r>
              <a:rPr lang="en-US" sz="1400" dirty="0" smtClean="0"/>
              <a:t>	</a:t>
            </a:r>
            <a:r>
              <a:rPr lang="en-US" sz="1400" dirty="0" smtClean="0"/>
              <a:t>• </a:t>
            </a:r>
            <a:r>
              <a:rPr lang="en-US" sz="1400" dirty="0" err="1" smtClean="0"/>
              <a:t>MySQL</a:t>
            </a:r>
            <a:r>
              <a:rPr lang="en-US" sz="1400" dirty="0" smtClean="0"/>
              <a:t> provides the data-storage side of the </a:t>
            </a:r>
            <a:r>
              <a:rPr lang="en-US" sz="1400" dirty="0" smtClean="0"/>
              <a:t>LAMP system.</a:t>
            </a:r>
          </a:p>
          <a:p>
            <a:pPr lvl="1">
              <a:buNone/>
            </a:pPr>
            <a:r>
              <a:rPr lang="en-US" sz="1400" dirty="0" smtClean="0"/>
              <a:t>	</a:t>
            </a:r>
            <a:r>
              <a:rPr lang="en-US" sz="1400" dirty="0" smtClean="0"/>
              <a:t>• </a:t>
            </a:r>
            <a:r>
              <a:rPr lang="en-US" sz="1400" dirty="0" smtClean="0"/>
              <a:t>PHP is a simple and efficient programming language </a:t>
            </a:r>
            <a:r>
              <a:rPr lang="en-US" sz="1400" dirty="0" smtClean="0"/>
              <a:t>that provides </a:t>
            </a:r>
            <a:r>
              <a:rPr lang="en-US" sz="1400" dirty="0" smtClean="0"/>
              <a:t>the glue for all the other parts of the </a:t>
            </a:r>
            <a:r>
              <a:rPr lang="en-US" sz="1400" dirty="0" smtClean="0"/>
              <a:t>LAMP system.</a:t>
            </a:r>
          </a:p>
          <a:p>
            <a:pPr>
              <a:buAutoNum type="alphaUcPeriod" startAt="2"/>
            </a:pPr>
            <a:r>
              <a:rPr lang="en-US" sz="1400" dirty="0" smtClean="0"/>
              <a:t>Front End : </a:t>
            </a:r>
          </a:p>
          <a:p>
            <a:pPr>
              <a:buNone/>
            </a:pPr>
            <a:r>
              <a:rPr lang="en-US" sz="1400" dirty="0" smtClean="0"/>
              <a:t>	</a:t>
            </a:r>
            <a:r>
              <a:rPr lang="en-US" sz="1400" dirty="0" smtClean="0"/>
              <a:t>The web page is designed with PHP and JavaScript. It is created on a local host. Here the web page will communicate with the database to find the user’s location and his destination, then through the A* algorithm code, which is written with Python, it detects the shortest path then displays it to the user.</a:t>
            </a:r>
          </a:p>
          <a:p>
            <a:pPr>
              <a:buNone/>
            </a:pPr>
            <a:endParaRPr lang="en-US" sz="1400" dirty="0" smtClean="0"/>
          </a:p>
          <a:p>
            <a:pPr>
              <a:buNone/>
            </a:pPr>
            <a:r>
              <a:rPr lang="en-US" sz="1400" dirty="0" smtClean="0"/>
              <a:t> </a:t>
            </a:r>
            <a:r>
              <a:rPr lang="en-US" sz="1600" u="sng" dirty="0" smtClean="0"/>
              <a:t>EXPERIMENTAL </a:t>
            </a:r>
            <a:r>
              <a:rPr lang="en-US" sz="1600" u="sng" dirty="0" smtClean="0"/>
              <a:t>RESULTS : </a:t>
            </a:r>
            <a:endParaRPr lang="en-US" sz="1400" u="sng" dirty="0" smtClean="0"/>
          </a:p>
          <a:p>
            <a:pPr>
              <a:buNone/>
            </a:pPr>
            <a:r>
              <a:rPr lang="en-US" sz="1400" dirty="0" smtClean="0"/>
              <a:t>	</a:t>
            </a:r>
            <a:r>
              <a:rPr lang="en-US" sz="1400" dirty="0" smtClean="0"/>
              <a:t>This </a:t>
            </a:r>
            <a:r>
              <a:rPr lang="en-US" sz="1400" dirty="0" smtClean="0"/>
              <a:t>indoor navigation system is launched as </a:t>
            </a:r>
            <a:r>
              <a:rPr lang="en-US" sz="1400" dirty="0" smtClean="0"/>
              <a:t>a pilot </a:t>
            </a:r>
            <a:r>
              <a:rPr lang="en-US" sz="1400" dirty="0" smtClean="0"/>
              <a:t>trial on the third floor, building 8, Faculty of </a:t>
            </a:r>
            <a:r>
              <a:rPr lang="en-US" sz="1400" dirty="0" smtClean="0"/>
              <a:t>Engineering Cairo </a:t>
            </a:r>
            <a:r>
              <a:rPr lang="en-US" sz="1400" dirty="0" smtClean="0"/>
              <a:t>University.</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smtClean="0"/>
              <a:t>An Indoor Positioning and Navigation Application for Visually Impaired People using Public Transport</a:t>
            </a:r>
            <a:endParaRPr lang="en-US" sz="2800" u="sng" dirty="0"/>
          </a:p>
        </p:txBody>
      </p:sp>
      <p:sp>
        <p:nvSpPr>
          <p:cNvPr id="3" name="Content Placeholder 2"/>
          <p:cNvSpPr>
            <a:spLocks noGrp="1"/>
          </p:cNvSpPr>
          <p:nvPr>
            <p:ph idx="1"/>
          </p:nvPr>
        </p:nvSpPr>
        <p:spPr/>
        <p:txBody>
          <a:bodyPr>
            <a:normAutofit/>
          </a:bodyPr>
          <a:lstStyle/>
          <a:p>
            <a:pPr>
              <a:buNone/>
            </a:pPr>
            <a:r>
              <a:rPr lang="en-US" sz="1600" u="sng" dirty="0" smtClean="0"/>
              <a:t>INTRODUCTION AND STATE OF THE </a:t>
            </a:r>
            <a:r>
              <a:rPr lang="en-US" sz="1600" u="sng" dirty="0" smtClean="0"/>
              <a:t>ART : </a:t>
            </a:r>
            <a:endParaRPr lang="en-US" sz="1600" u="sng" dirty="0" smtClean="0"/>
          </a:p>
          <a:p>
            <a:pPr>
              <a:buNone/>
            </a:pPr>
            <a:r>
              <a:rPr lang="en-US" sz="1400" dirty="0" smtClean="0"/>
              <a:t>	This </a:t>
            </a:r>
            <a:r>
              <a:rPr lang="en-US" sz="1400" dirty="0" smtClean="0"/>
              <a:t>section states the importance of Indoor Navigation in Public Transportation and specially its importance for visually Impaired people. . Pedestrian Dead Reckoning (PDR) algorithms (based on inertial </a:t>
            </a:r>
            <a:r>
              <a:rPr lang="en-US" sz="1400" dirty="0" smtClean="0"/>
              <a:t>measurements) </a:t>
            </a:r>
            <a:r>
              <a:rPr lang="en-US" sz="1400" dirty="0" smtClean="0"/>
              <a:t>is used for visually impaired people rather than additional </a:t>
            </a:r>
            <a:r>
              <a:rPr lang="en-US" sz="1400" dirty="0" smtClean="0"/>
              <a:t>infrastructure.</a:t>
            </a:r>
          </a:p>
          <a:p>
            <a:pPr>
              <a:buNone/>
            </a:pPr>
            <a:endParaRPr lang="en-US" sz="1400" dirty="0" smtClean="0"/>
          </a:p>
          <a:p>
            <a:pPr>
              <a:buNone/>
            </a:pPr>
            <a:r>
              <a:rPr lang="en-US" sz="1600" u="sng" dirty="0" smtClean="0"/>
              <a:t>CONCEPT OF THE DEVELOPED </a:t>
            </a:r>
            <a:r>
              <a:rPr lang="en-US" sz="1600" u="sng" dirty="0" smtClean="0"/>
              <a:t>APPLICATION :</a:t>
            </a:r>
            <a:endParaRPr lang="en-US" sz="1600" u="sng" dirty="0" smtClean="0"/>
          </a:p>
          <a:p>
            <a:r>
              <a:rPr lang="en-US" sz="1400" dirty="0" smtClean="0"/>
              <a:t>This project is basically a </a:t>
            </a:r>
            <a:r>
              <a:rPr lang="en-US" sz="1400" dirty="0" err="1" smtClean="0"/>
              <a:t>smartphone</a:t>
            </a:r>
            <a:r>
              <a:rPr lang="en-US" sz="1400" dirty="0" smtClean="0"/>
              <a:t> application for visually impaired to navigate within public transport systems</a:t>
            </a:r>
          </a:p>
          <a:p>
            <a:r>
              <a:rPr lang="en-US" sz="1400" dirty="0" smtClean="0"/>
              <a:t>Application allows the person to request a navigation route and a </a:t>
            </a:r>
            <a:r>
              <a:rPr lang="en-US" sz="1400" dirty="0" smtClean="0"/>
              <a:t>timetable for Transportation.</a:t>
            </a:r>
          </a:p>
          <a:p>
            <a:r>
              <a:rPr lang="en-US" sz="1400" dirty="0" smtClean="0"/>
              <a:t>e</a:t>
            </a:r>
            <a:r>
              <a:rPr lang="en-US" sz="1400" dirty="0" smtClean="0"/>
              <a:t>.g. </a:t>
            </a:r>
            <a:r>
              <a:rPr lang="en-US" sz="1400" dirty="0" smtClean="0"/>
              <a:t>Graz main railway station in Austria had implemented this </a:t>
            </a:r>
            <a:r>
              <a:rPr lang="en-US" sz="1400" dirty="0" smtClean="0"/>
              <a:t>project. With </a:t>
            </a:r>
            <a:r>
              <a:rPr lang="en-US" sz="1400" dirty="0" smtClean="0"/>
              <a:t>Destination different modes of transportation that can be used are shown (With respect to trams and buses, boarding and </a:t>
            </a:r>
            <a:r>
              <a:rPr lang="en-US" sz="1400" dirty="0" err="1" smtClean="0"/>
              <a:t>deboarding</a:t>
            </a:r>
            <a:r>
              <a:rPr lang="en-US" sz="1400" dirty="0" smtClean="0"/>
              <a:t> requests may be activated). Visual impaired usually use tactile paths for navigation</a:t>
            </a:r>
            <a:r>
              <a:rPr lang="en-US" sz="1400" dirty="0" smtClean="0"/>
              <a:t>.</a:t>
            </a:r>
          </a:p>
          <a:p>
            <a:pPr>
              <a:buNone/>
            </a:pPr>
            <a:endParaRPr lang="en-US" sz="1400" dirty="0" smtClean="0"/>
          </a:p>
          <a:p>
            <a:pPr>
              <a:buNone/>
            </a:pPr>
            <a:endParaRPr lang="en-US" sz="1400" dirty="0" smtClean="0"/>
          </a:p>
          <a:p>
            <a:pPr>
              <a:buNone/>
            </a:pP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0"/>
            <a:ext cx="8715436" cy="5911873"/>
          </a:xfrm>
        </p:spPr>
        <p:txBody>
          <a:bodyPr>
            <a:noAutofit/>
          </a:bodyPr>
          <a:lstStyle/>
          <a:p>
            <a:pPr>
              <a:buNone/>
            </a:pPr>
            <a:r>
              <a:rPr lang="en-US" sz="1600" u="sng" dirty="0" smtClean="0"/>
              <a:t>INDOOR </a:t>
            </a:r>
            <a:r>
              <a:rPr lang="en-US" sz="1600" u="sng" dirty="0" smtClean="0"/>
              <a:t>POSITIONING :</a:t>
            </a:r>
            <a:endParaRPr lang="en-US" sz="1600" u="sng" dirty="0" smtClean="0"/>
          </a:p>
          <a:p>
            <a:pPr>
              <a:buNone/>
            </a:pPr>
            <a:r>
              <a:rPr lang="en-US" sz="1400" dirty="0" smtClean="0"/>
              <a:t>	Positioning </a:t>
            </a:r>
            <a:r>
              <a:rPr lang="en-US" sz="1400" dirty="0" smtClean="0"/>
              <a:t>accuracy combined with high integrity is required . To achieve this graph-based PDR approach that uses the tactile paths, Bluetooth Low Energy (BLE) beacons, default location(Google Play Services) is used.</a:t>
            </a:r>
          </a:p>
          <a:p>
            <a:pPr>
              <a:buNone/>
            </a:pPr>
            <a:r>
              <a:rPr lang="en-US" sz="1400" dirty="0" smtClean="0"/>
              <a:t>	To </a:t>
            </a:r>
            <a:r>
              <a:rPr lang="en-US" sz="1400" dirty="0" smtClean="0"/>
              <a:t>construct the PDR algorithm following are required:</a:t>
            </a:r>
          </a:p>
          <a:p>
            <a:pPr lvl="1">
              <a:buFont typeface="+mj-lt"/>
              <a:buAutoNum type="arabicPeriod"/>
            </a:pPr>
            <a:r>
              <a:rPr lang="en-US" sz="1400" dirty="0" smtClean="0"/>
              <a:t>Altitude </a:t>
            </a:r>
            <a:r>
              <a:rPr lang="en-US" sz="1400" dirty="0" smtClean="0"/>
              <a:t>Estimation:</a:t>
            </a:r>
          </a:p>
          <a:p>
            <a:pPr lvl="2"/>
            <a:r>
              <a:rPr lang="en-US" sz="1400" dirty="0" smtClean="0"/>
              <a:t>It is  based on a quaternion estimation using inertial and magnetic observations.</a:t>
            </a:r>
          </a:p>
          <a:p>
            <a:pPr lvl="2"/>
            <a:r>
              <a:rPr lang="en-US" sz="1400" dirty="0" smtClean="0"/>
              <a:t>This process is divided into 2 parts </a:t>
            </a:r>
            <a:r>
              <a:rPr lang="en-US" sz="1400" dirty="0" err="1" smtClean="0"/>
              <a:t>qacc</a:t>
            </a:r>
            <a:r>
              <a:rPr lang="en-US" sz="1400" dirty="0" smtClean="0"/>
              <a:t> and </a:t>
            </a:r>
            <a:r>
              <a:rPr lang="en-US" sz="1400" dirty="0" err="1" smtClean="0"/>
              <a:t>qmag</a:t>
            </a:r>
            <a:endParaRPr lang="en-US" sz="1400" dirty="0" smtClean="0"/>
          </a:p>
          <a:p>
            <a:pPr lvl="2"/>
            <a:r>
              <a:rPr lang="en-US" sz="1400" dirty="0" err="1" smtClean="0"/>
              <a:t>qb</a:t>
            </a:r>
            <a:r>
              <a:rPr lang="en-US" sz="1400" dirty="0" smtClean="0"/>
              <a:t> </a:t>
            </a:r>
            <a:r>
              <a:rPr lang="en-US" sz="1400" dirty="0" err="1" smtClean="0"/>
              <a:t>ll</a:t>
            </a:r>
            <a:r>
              <a:rPr lang="en-US" sz="1400" dirty="0" smtClean="0"/>
              <a:t> = </a:t>
            </a:r>
            <a:r>
              <a:rPr lang="en-US" sz="1400" dirty="0" err="1" smtClean="0"/>
              <a:t>qacc</a:t>
            </a:r>
            <a:r>
              <a:rPr lang="en-US" sz="1400" dirty="0" smtClean="0"/>
              <a:t> ⊗</a:t>
            </a:r>
            <a:r>
              <a:rPr lang="en-US" sz="1400" dirty="0" err="1" smtClean="0"/>
              <a:t>qmag</a:t>
            </a:r>
            <a:endParaRPr lang="en-US" sz="1400" dirty="0" smtClean="0"/>
          </a:p>
          <a:p>
            <a:pPr lvl="2"/>
            <a:r>
              <a:rPr lang="en-US" sz="1400" dirty="0" smtClean="0"/>
              <a:t>The quaternion estimation is performed via a </a:t>
            </a:r>
            <a:r>
              <a:rPr lang="en-US" sz="1400" dirty="0" err="1" smtClean="0"/>
              <a:t>ﬁltering</a:t>
            </a:r>
            <a:r>
              <a:rPr lang="en-US" sz="1400" dirty="0" smtClean="0"/>
              <a:t> process that involves a prediction step  and a measurement update is done  if new acceleration is available. </a:t>
            </a:r>
          </a:p>
          <a:p>
            <a:pPr lvl="2"/>
            <a:r>
              <a:rPr lang="en-US" sz="1400" dirty="0" smtClean="0"/>
              <a:t>In the prediction step, the following equation is applied:</a:t>
            </a:r>
          </a:p>
          <a:p>
            <a:pPr lvl="2"/>
            <a:r>
              <a:rPr lang="en-US" sz="1400" dirty="0" err="1" smtClean="0"/>
              <a:t>qb</a:t>
            </a:r>
            <a:r>
              <a:rPr lang="en-US" sz="1400" dirty="0" smtClean="0"/>
              <a:t> </a:t>
            </a:r>
            <a:r>
              <a:rPr lang="en-US" sz="1400" dirty="0" err="1" smtClean="0"/>
              <a:t>ll</a:t>
            </a:r>
            <a:r>
              <a:rPr lang="en-US" sz="1400" dirty="0" smtClean="0"/>
              <a:t> = </a:t>
            </a:r>
            <a:r>
              <a:rPr lang="en-US" sz="1400" dirty="0" err="1" smtClean="0"/>
              <a:t>qb</a:t>
            </a:r>
            <a:r>
              <a:rPr lang="en-US" sz="1400" dirty="0" smtClean="0"/>
              <a:t> </a:t>
            </a:r>
            <a:r>
              <a:rPr lang="en-US" sz="1400" dirty="0" err="1" smtClean="0"/>
              <a:t>ll</a:t>
            </a:r>
            <a:r>
              <a:rPr lang="en-US" sz="1400" dirty="0" smtClean="0"/>
              <a:t> +1/2 ([ 0 −</a:t>
            </a:r>
            <a:r>
              <a:rPr lang="el-GR" sz="1400" dirty="0" smtClean="0"/>
              <a:t>ω</a:t>
            </a:r>
            <a:r>
              <a:rPr lang="en-US" sz="1400" dirty="0" smtClean="0"/>
              <a:t>b]⊗</a:t>
            </a:r>
            <a:r>
              <a:rPr lang="en-US" sz="1400" dirty="0" err="1" smtClean="0"/>
              <a:t>qb</a:t>
            </a:r>
            <a:r>
              <a:rPr lang="en-US" sz="1400" dirty="0" smtClean="0"/>
              <a:t> </a:t>
            </a:r>
            <a:r>
              <a:rPr lang="en-US" sz="1400" dirty="0" err="1" smtClean="0"/>
              <a:t>ll</a:t>
            </a:r>
            <a:r>
              <a:rPr lang="en-US" sz="1400" dirty="0" smtClean="0"/>
              <a:t>)</a:t>
            </a:r>
            <a:r>
              <a:rPr lang="en-US" sz="1400" dirty="0" err="1" smtClean="0"/>
              <a:t>dt</a:t>
            </a:r>
            <a:endParaRPr lang="en-US" sz="1400" dirty="0" smtClean="0"/>
          </a:p>
          <a:p>
            <a:pPr lvl="2"/>
            <a:r>
              <a:rPr lang="en" sz="1400" dirty="0" smtClean="0"/>
              <a:t>(</a:t>
            </a:r>
            <a:r>
              <a:rPr lang="en-US" sz="1400" dirty="0" err="1" smtClean="0"/>
              <a:t>ωb</a:t>
            </a:r>
            <a:r>
              <a:rPr lang="en-US" sz="1400" dirty="0" smtClean="0"/>
              <a:t> is the actual three-dimensional angular rate vector</a:t>
            </a:r>
            <a:r>
              <a:rPr lang="en-US" sz="1400" dirty="0" smtClean="0"/>
              <a:t>)</a:t>
            </a:r>
          </a:p>
          <a:p>
            <a:pPr lvl="1">
              <a:buNone/>
            </a:pPr>
            <a:r>
              <a:rPr lang="en-US" sz="1400" dirty="0" smtClean="0"/>
              <a:t>2.	 </a:t>
            </a:r>
            <a:r>
              <a:rPr lang="en-US" sz="1400" dirty="0" smtClean="0"/>
              <a:t>Graph-based PDR and Bluetooth Combination:</a:t>
            </a:r>
          </a:p>
          <a:p>
            <a:pPr lvl="1">
              <a:buNone/>
            </a:pPr>
            <a:r>
              <a:rPr lang="en-US" sz="1400" dirty="0" smtClean="0"/>
              <a:t>	This </a:t>
            </a:r>
            <a:r>
              <a:rPr lang="en-US" sz="1400" dirty="0" smtClean="0"/>
              <a:t>method requires the use of a step detection  Although this is not as accurate it  works  well in </a:t>
            </a:r>
            <a:r>
              <a:rPr lang="en-US" sz="1400" dirty="0" err="1" smtClean="0"/>
              <a:t>smartphone</a:t>
            </a:r>
            <a:r>
              <a:rPr lang="en-US" sz="1400" dirty="0" smtClean="0"/>
              <a:t> applications. The current step direction α can be estimated by using the data from the gyroscope, accelerometer and magnetometer. PDR algorithm is strongly generalized and is not accurate. Visually impaired people mainly use tactile paths thus the graph created consists of edges and nodes, represented by tactile paths. PDR algorithm only yields meaningful results if the blind or visually impaired user moves on top of these tactile paths.</a:t>
            </a:r>
          </a:p>
          <a:p>
            <a:pPr lvl="1">
              <a:buNone/>
            </a:pPr>
            <a:r>
              <a:rPr lang="en-US" sz="1400" dirty="0" smtClean="0"/>
              <a:t>	Heading </a:t>
            </a:r>
            <a:r>
              <a:rPr lang="en-US" sz="1400" dirty="0" smtClean="0"/>
              <a:t>Estimation is also essential . the resulting heading information represents the difference between the current edge direction and the accumulated heading rate. If the position is matched to a new edge, the heading difference is reset to 0.</a:t>
            </a:r>
          </a:p>
          <a:p>
            <a:pPr lvl="1">
              <a:buNone/>
            </a:pPr>
            <a:r>
              <a:rPr lang="en-US" sz="1400" dirty="0" smtClean="0"/>
              <a:t>	4 </a:t>
            </a:r>
            <a:r>
              <a:rPr lang="en-US" sz="1400" dirty="0" smtClean="0"/>
              <a:t>Cases to match a position </a:t>
            </a:r>
            <a:r>
              <a:rPr lang="en-US" sz="1400" dirty="0" smtClean="0"/>
              <a:t>are:</a:t>
            </a:r>
          </a:p>
          <a:p>
            <a:pPr lvl="2">
              <a:buFont typeface="+mj-lt"/>
              <a:buAutoNum type="arabicPeriod"/>
            </a:pPr>
            <a:r>
              <a:rPr lang="en-US" sz="1400" dirty="0" smtClean="0"/>
              <a:t>Straight </a:t>
            </a:r>
            <a:r>
              <a:rPr lang="en-US" sz="1400" dirty="0" smtClean="0"/>
              <a:t>ahead </a:t>
            </a:r>
            <a:r>
              <a:rPr lang="en-US" sz="1400" dirty="0" smtClean="0"/>
              <a:t>2)Turn 3)180</a:t>
            </a:r>
            <a:r>
              <a:rPr lang="en-US" sz="1400" dirty="0" smtClean="0"/>
              <a:t>°-</a:t>
            </a:r>
            <a:r>
              <a:rPr lang="en-US" sz="1400" dirty="0" smtClean="0"/>
              <a:t>Turn 4)Global </a:t>
            </a:r>
            <a:r>
              <a:rPr lang="en-US" sz="1400" dirty="0" smtClean="0"/>
              <a:t>search</a:t>
            </a:r>
          </a:p>
          <a:p>
            <a:pPr>
              <a:buNone/>
            </a:pPr>
            <a:r>
              <a:rPr lang="en-US" sz="1400" dirty="0" smtClean="0"/>
              <a:t>		PDR </a:t>
            </a:r>
            <a:r>
              <a:rPr lang="en-US" sz="1400" dirty="0" smtClean="0"/>
              <a:t>algorithm needs starting position identiﬁed by BLE beacon(By applying cell-of-origin positioning technique)</a:t>
            </a:r>
          </a:p>
          <a:p>
            <a:pPr lvl="1">
              <a:buNone/>
            </a:pPr>
            <a:endParaRPr lang="en-US" sz="1400" dirty="0" smtClean="0"/>
          </a:p>
          <a:p>
            <a:pPr>
              <a:buNone/>
            </a:pP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lvl="1">
              <a:buNone/>
            </a:pPr>
            <a:r>
              <a:rPr lang="en-US" sz="1400" dirty="0" smtClean="0"/>
              <a:t>C.	Positioning service :</a:t>
            </a:r>
            <a:endParaRPr lang="en-US" sz="1400" dirty="0" smtClean="0"/>
          </a:p>
          <a:p>
            <a:pPr lvl="2">
              <a:buNone/>
            </a:pPr>
            <a:r>
              <a:rPr lang="en-US" sz="1400" dirty="0" smtClean="0"/>
              <a:t>It is based on Threshold(T = 3</a:t>
            </a:r>
            <a:r>
              <a:rPr lang="el-GR" sz="1400" dirty="0" smtClean="0"/>
              <a:t>σ</a:t>
            </a:r>
            <a:r>
              <a:rPr lang="en-US" sz="1400" dirty="0" err="1" smtClean="0"/>
              <a:t>GPSLk</a:t>
            </a:r>
            <a:r>
              <a:rPr lang="en-US" sz="1400" dirty="0" smtClean="0"/>
              <a:t>(</a:t>
            </a:r>
            <a:r>
              <a:rPr lang="el-GR" sz="1400" dirty="0" smtClean="0"/>
              <a:t>σ</a:t>
            </a:r>
            <a:r>
              <a:rPr lang="en-US" sz="1400" dirty="0" smtClean="0"/>
              <a:t>PDR))</a:t>
            </a:r>
          </a:p>
          <a:p>
            <a:pPr lvl="2">
              <a:buNone/>
            </a:pPr>
            <a:r>
              <a:rPr lang="en-US" sz="1400" dirty="0" smtClean="0"/>
              <a:t>T &lt; d(XGPSL,XPDR) ⇒GPSL</a:t>
            </a:r>
          </a:p>
          <a:p>
            <a:pPr lvl="2">
              <a:buNone/>
            </a:pPr>
            <a:r>
              <a:rPr lang="en-US" sz="1400" dirty="0" smtClean="0"/>
              <a:t> T ≥ d(XGPSL,XPDR) ⇒PDR+BLE .</a:t>
            </a:r>
          </a:p>
          <a:p>
            <a:pPr lvl="2">
              <a:buNone/>
            </a:pPr>
            <a:r>
              <a:rPr lang="en-US" sz="1400" dirty="0" smtClean="0"/>
              <a:t>Concluding, graph-based PDR is more suitable to routing and guidance </a:t>
            </a:r>
            <a:r>
              <a:rPr lang="en-US" sz="1400" dirty="0" smtClean="0"/>
              <a:t>applications</a:t>
            </a:r>
          </a:p>
          <a:p>
            <a:pPr>
              <a:buNone/>
            </a:pPr>
            <a:endParaRPr lang="en-US" sz="1400" dirty="0" smtClean="0"/>
          </a:p>
          <a:p>
            <a:pPr>
              <a:buNone/>
            </a:pPr>
            <a:r>
              <a:rPr lang="en-US" sz="1600" u="sng" dirty="0" smtClean="0"/>
              <a:t>INDOOR NAVIGATION :</a:t>
            </a:r>
            <a:endParaRPr lang="en-US" sz="1600" u="sng" dirty="0" smtClean="0"/>
          </a:p>
          <a:p>
            <a:r>
              <a:rPr lang="en-US" sz="1400" dirty="0" smtClean="0"/>
              <a:t>The shortest path is computed using </a:t>
            </a:r>
            <a:r>
              <a:rPr lang="en-US" sz="1400" dirty="0" err="1" smtClean="0"/>
              <a:t>Dijkstra’s</a:t>
            </a:r>
            <a:r>
              <a:rPr lang="en-US" sz="1400" dirty="0" smtClean="0"/>
              <a:t> algorithm, whereas the lengths of the edges are used as weighting criteria. With the graph-based PDR solution, routing is performed based on the tactile paths</a:t>
            </a:r>
          </a:p>
          <a:p>
            <a:r>
              <a:rPr lang="en-US" sz="1400" dirty="0" smtClean="0"/>
              <a:t>To remove accuracy constraint </a:t>
            </a:r>
          </a:p>
          <a:p>
            <a:r>
              <a:rPr lang="en-US" sz="1400" dirty="0" smtClean="0"/>
              <a:t>ANGLE REPRESENTATION FOR GUIDANCE INSTRUCTIONS are given</a:t>
            </a:r>
          </a:p>
          <a:p>
            <a:r>
              <a:rPr lang="en-US" sz="1400" dirty="0" smtClean="0"/>
              <a:t>Angle Denomination </a:t>
            </a:r>
          </a:p>
          <a:p>
            <a:r>
              <a:rPr lang="en" sz="1400" dirty="0" smtClean="0"/>
              <a:t>20° ≤ ∆</a:t>
            </a:r>
            <a:r>
              <a:rPr lang="el-GR" sz="1400" dirty="0" smtClean="0"/>
              <a:t>α &lt; 60</a:t>
            </a:r>
            <a:r>
              <a:rPr lang="en-US" sz="1400" dirty="0" smtClean="0"/>
              <a:t>° 	 turn slight left/right</a:t>
            </a:r>
          </a:p>
          <a:p>
            <a:r>
              <a:rPr lang="en" sz="1400" dirty="0" smtClean="0"/>
              <a:t> 60° ≤ ∆</a:t>
            </a:r>
            <a:r>
              <a:rPr lang="el-GR" sz="1400" dirty="0" smtClean="0"/>
              <a:t>α ≤ 145</a:t>
            </a:r>
            <a:r>
              <a:rPr lang="en-US" sz="1400" dirty="0" smtClean="0"/>
              <a:t>°  	   turn left/right</a:t>
            </a:r>
          </a:p>
          <a:p>
            <a:r>
              <a:rPr lang="en" sz="1400" dirty="0" smtClean="0"/>
              <a:t> ∆</a:t>
            </a:r>
            <a:r>
              <a:rPr lang="el-GR" sz="1400" dirty="0" smtClean="0"/>
              <a:t>α &gt; 145</a:t>
            </a:r>
            <a:r>
              <a:rPr lang="en-US" sz="1400" dirty="0" smtClean="0"/>
              <a:t>°		 turn left/right </a:t>
            </a:r>
            <a:r>
              <a:rPr lang="en-US" sz="1400" dirty="0" smtClean="0"/>
              <a:t>sharply</a:t>
            </a:r>
          </a:p>
          <a:p>
            <a:pPr>
              <a:buNone/>
            </a:pPr>
            <a:endParaRPr lang="en-US" sz="1400" dirty="0" smtClean="0"/>
          </a:p>
          <a:p>
            <a:pPr>
              <a:buNone/>
            </a:pPr>
            <a:r>
              <a:rPr lang="en-US" sz="1600" u="sng" dirty="0" smtClean="0"/>
              <a:t>CONCLUSIONS :</a:t>
            </a:r>
            <a:endParaRPr lang="en-US" sz="1600" u="sng" dirty="0" smtClean="0"/>
          </a:p>
          <a:p>
            <a:pPr>
              <a:buNone/>
            </a:pPr>
            <a:r>
              <a:rPr lang="en-US" sz="1400" dirty="0" smtClean="0"/>
              <a:t>	The </a:t>
            </a:r>
            <a:r>
              <a:rPr lang="en-US" sz="1400" dirty="0" smtClean="0"/>
              <a:t>system was designed to use Beacons, and the existing tactile paths for indoor navigation system in public transport systems, and especially for visually impaired people. It is used both Indoor and Outdoor because the application combines route planning processes and communication with the public transport </a:t>
            </a:r>
            <a:r>
              <a:rPr lang="en-US" sz="1400" dirty="0" smtClean="0"/>
              <a:t>vehicles. Tests </a:t>
            </a:r>
            <a:r>
              <a:rPr lang="en-US" sz="1400" dirty="0" smtClean="0"/>
              <a:t>and demonstrations conducted at the Graz main railway station  can be used by visually impaired people to navigate within public transport systems.</a:t>
            </a:r>
          </a:p>
          <a:p>
            <a:pPr>
              <a:buNone/>
            </a:pPr>
            <a:endParaRPr lang="en-US" sz="1400" dirty="0" smtClean="0"/>
          </a:p>
          <a:p>
            <a:pPr>
              <a:buNone/>
            </a:pPr>
            <a:endParaRPr lang="en-US" sz="1400" dirty="0" smtClean="0"/>
          </a:p>
          <a:p>
            <a:pPr>
              <a:buNone/>
            </a:pP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rmAutofit/>
          </a:bodyPr>
          <a:lstStyle/>
          <a:p>
            <a:r>
              <a:rPr lang="en-US" sz="2800" u="sng" dirty="0" smtClean="0"/>
              <a:t>Mobile Indoor Navigation System in </a:t>
            </a:r>
            <a:r>
              <a:rPr lang="en-US" sz="2800" u="sng" dirty="0" err="1" smtClean="0"/>
              <a:t>iOS</a:t>
            </a:r>
            <a:r>
              <a:rPr lang="en-US" sz="2800" u="sng" dirty="0" smtClean="0"/>
              <a:t> Platform Using Augmented Reality</a:t>
            </a:r>
            <a:endParaRPr lang="en-US" sz="2800" dirty="0"/>
          </a:p>
        </p:txBody>
      </p:sp>
      <p:sp>
        <p:nvSpPr>
          <p:cNvPr id="3" name="Content Placeholder 2"/>
          <p:cNvSpPr>
            <a:spLocks noGrp="1"/>
          </p:cNvSpPr>
          <p:nvPr>
            <p:ph idx="1"/>
          </p:nvPr>
        </p:nvSpPr>
        <p:spPr>
          <a:xfrm>
            <a:off x="428596" y="1285860"/>
            <a:ext cx="8229600" cy="4525963"/>
          </a:xfrm>
        </p:spPr>
        <p:txBody>
          <a:bodyPr>
            <a:noAutofit/>
          </a:bodyPr>
          <a:lstStyle/>
          <a:p>
            <a:pPr>
              <a:buNone/>
            </a:pPr>
            <a:r>
              <a:rPr lang="en-US" sz="1600" u="sng" dirty="0" smtClean="0"/>
              <a:t>INTRODUCTION :</a:t>
            </a:r>
          </a:p>
          <a:p>
            <a:pPr>
              <a:buNone/>
            </a:pPr>
            <a:r>
              <a:rPr lang="en-US" sz="1400" dirty="0" smtClean="0"/>
              <a:t>	Augmented </a:t>
            </a:r>
            <a:r>
              <a:rPr lang="en-US" sz="1400" dirty="0" smtClean="0"/>
              <a:t>reality is the perception of virtual and real objects at the same time by user. With augmented reality, the following features are included in the scene :</a:t>
            </a:r>
          </a:p>
          <a:p>
            <a:pPr lvl="1">
              <a:buFont typeface="Arial" pitchFamily="34" charset="0"/>
              <a:buChar char="•"/>
            </a:pPr>
            <a:r>
              <a:rPr lang="en-US" sz="1400" dirty="0" err="1" smtClean="0"/>
              <a:t>Virtuality</a:t>
            </a:r>
            <a:r>
              <a:rPr lang="en-US" sz="1400" dirty="0" smtClean="0"/>
              <a:t> and reality are combined.</a:t>
            </a:r>
            <a:endParaRPr lang="en-US" sz="1400" u="sng" dirty="0" smtClean="0"/>
          </a:p>
          <a:p>
            <a:pPr lvl="1">
              <a:buFont typeface="Arial" pitchFamily="34" charset="0"/>
              <a:buChar char="•"/>
            </a:pPr>
            <a:r>
              <a:rPr lang="en-US" sz="1400" dirty="0" smtClean="0"/>
              <a:t>It interacts in real time.</a:t>
            </a:r>
            <a:endParaRPr lang="en-US" sz="1400" u="sng" dirty="0" smtClean="0"/>
          </a:p>
          <a:p>
            <a:pPr lvl="1">
              <a:buFont typeface="Arial" pitchFamily="34" charset="0"/>
              <a:buChar char="•"/>
            </a:pPr>
            <a:r>
              <a:rPr lang="en-US" sz="1400" dirty="0" smtClean="0"/>
              <a:t>It has 3D utilization</a:t>
            </a:r>
            <a:r>
              <a:rPr lang="en-IN" sz="1400" dirty="0" smtClean="0"/>
              <a:t>.</a:t>
            </a:r>
            <a:endParaRPr lang="en" sz="1400" u="sng" dirty="0" smtClean="0"/>
          </a:p>
          <a:p>
            <a:pPr>
              <a:buNone/>
            </a:pPr>
            <a:r>
              <a:rPr lang="en-US" sz="1400" dirty="0" smtClean="0"/>
              <a:t>	The </a:t>
            </a:r>
            <a:r>
              <a:rPr lang="en-US" sz="1400" dirty="0" smtClean="0"/>
              <a:t>application of indoor navigation system only utilizes smart phones’ accelerometer, compass and camera features and augmented reality without the need for additional hardware or GPS module.</a:t>
            </a:r>
          </a:p>
          <a:p>
            <a:pPr>
              <a:buNone/>
            </a:pPr>
            <a:r>
              <a:rPr lang="en-US" sz="1600" u="sng" dirty="0" smtClean="0"/>
              <a:t>SYSTEM ARCHITECTURE :</a:t>
            </a:r>
          </a:p>
          <a:p>
            <a:pPr>
              <a:buNone/>
            </a:pPr>
            <a:r>
              <a:rPr lang="en-US" sz="1400" dirty="0" smtClean="0"/>
              <a:t>Augmented reality based indoor navigation system is composed of two parts.</a:t>
            </a:r>
          </a:p>
          <a:p>
            <a:pPr>
              <a:buNone/>
            </a:pPr>
            <a:r>
              <a:rPr lang="en-US" sz="1400" dirty="0" smtClean="0"/>
              <a:t>	In </a:t>
            </a:r>
            <a:r>
              <a:rPr lang="en-US" sz="1400" dirty="0" smtClean="0"/>
              <a:t>the first part, the user enters information about the starting location and the target location. </a:t>
            </a:r>
          </a:p>
          <a:p>
            <a:pPr>
              <a:buNone/>
            </a:pPr>
            <a:r>
              <a:rPr lang="en-US" sz="1400" dirty="0" smtClean="0"/>
              <a:t>	After this process, augmented reality section is displayed and the routing process starts and the shortest path is calculated.</a:t>
            </a:r>
          </a:p>
          <a:p>
            <a:pPr>
              <a:buNone/>
            </a:pPr>
            <a:r>
              <a:rPr lang="en-US" sz="1400" dirty="0" smtClean="0"/>
              <a:t>	The </a:t>
            </a:r>
            <a:r>
              <a:rPr lang="en-US" sz="1400" dirty="0" smtClean="0"/>
              <a:t>system works in following steps:</a:t>
            </a:r>
          </a:p>
          <a:p>
            <a:pPr lvl="1">
              <a:buFont typeface="+mj-lt"/>
              <a:buAutoNum type="arabicPeriod"/>
            </a:pPr>
            <a:r>
              <a:rPr lang="en-US" sz="1400" dirty="0" smtClean="0"/>
              <a:t>Pedometer </a:t>
            </a:r>
            <a:r>
              <a:rPr lang="en-US" sz="1400" dirty="0" smtClean="0"/>
              <a:t>Algorithm - Used to count the steps.</a:t>
            </a:r>
          </a:p>
          <a:p>
            <a:pPr lvl="1">
              <a:buFont typeface="+mj-lt"/>
              <a:buAutoNum type="arabicPeriod"/>
            </a:pPr>
            <a:r>
              <a:rPr lang="en-US" sz="1400" dirty="0" smtClean="0"/>
              <a:t>Step Length Calculation - Calculation of length of steps according the gender and respective height of the user.</a:t>
            </a:r>
          </a:p>
          <a:p>
            <a:pPr lvl="1">
              <a:buFont typeface="+mj-lt"/>
              <a:buAutoNum type="arabicPeriod"/>
            </a:pPr>
            <a:r>
              <a:rPr lang="en-US" sz="1400" dirty="0" smtClean="0"/>
              <a:t>Calculation of the Distance and the Angle Between Points - Distance is calculate using coordinate plane and angle is calculated between two points.</a:t>
            </a:r>
          </a:p>
          <a:p>
            <a:pPr lvl="1">
              <a:buFont typeface="+mj-lt"/>
              <a:buAutoNum type="arabicPeriod"/>
            </a:pPr>
            <a:r>
              <a:rPr lang="en-US" sz="1400" dirty="0" smtClean="0"/>
              <a:t>Finding the Shortest Path with </a:t>
            </a:r>
            <a:r>
              <a:rPr lang="en-US" sz="1400" dirty="0" err="1" smtClean="0"/>
              <a:t>Dijkstra</a:t>
            </a:r>
            <a:r>
              <a:rPr lang="en-US" sz="1400" dirty="0" smtClean="0"/>
              <a:t> - It is the fastest algorithm to calculate the shortest path.</a:t>
            </a:r>
          </a:p>
          <a:p>
            <a:pPr lvl="1">
              <a:buFont typeface="+mj-lt"/>
              <a:buAutoNum type="arabicPeriod"/>
            </a:pPr>
            <a:r>
              <a:rPr lang="en-US" sz="1400" dirty="0" smtClean="0"/>
              <a:t>Adding Augmented Reality to the Application - Virtual guidance is provided through phone's in-built camera.</a:t>
            </a:r>
          </a:p>
          <a:p>
            <a:pPr>
              <a:buNone/>
            </a:pP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a:bodyPr>
          <a:lstStyle/>
          <a:p>
            <a:pPr>
              <a:buNone/>
            </a:pPr>
            <a:r>
              <a:rPr lang="en-US" sz="1600" u="sng" dirty="0" smtClean="0"/>
              <a:t>APPLICATION :</a:t>
            </a:r>
          </a:p>
          <a:p>
            <a:pPr>
              <a:buNone/>
            </a:pPr>
            <a:r>
              <a:rPr lang="en-US" sz="1400" dirty="0" smtClean="0"/>
              <a:t>	The </a:t>
            </a:r>
            <a:r>
              <a:rPr lang="en-US" sz="1400" dirty="0" smtClean="0"/>
              <a:t>user enters required information of his/her gender and the height for calculating the step length in application screen and specifies the start and end points. After specifying these points, the augmented reality based routing process is started on built-in camera. The application assigns new target point when user arrives each new point and assign previous target point as the starting point. The routing process continues in this way until user arrives to the target point</a:t>
            </a:r>
            <a:r>
              <a:rPr lang="en-US" sz="1400" dirty="0" smtClean="0"/>
              <a:t>.</a:t>
            </a:r>
          </a:p>
          <a:p>
            <a:pPr>
              <a:buNone/>
            </a:pPr>
            <a:endParaRPr lang="en-US" sz="1400" u="sng" dirty="0" smtClean="0"/>
          </a:p>
          <a:p>
            <a:pPr>
              <a:buNone/>
            </a:pPr>
            <a:r>
              <a:rPr lang="en-US" sz="1600" u="sng" dirty="0" smtClean="0"/>
              <a:t>CONCLUSION :</a:t>
            </a:r>
          </a:p>
          <a:p>
            <a:pPr>
              <a:buNone/>
            </a:pPr>
            <a:r>
              <a:rPr lang="en-US" sz="1400" dirty="0" smtClean="0"/>
              <a:t>	Indoor </a:t>
            </a:r>
            <a:r>
              <a:rPr lang="en-US" sz="1400" dirty="0" smtClean="0"/>
              <a:t>navigation application using augmented reality is developed for indoor areas in IOS platform with map independence in mind. Therefore, the user is directed by looking at the way with the virtual components that are placed on camera and without having to look at the map on the mobile phone. Pedometer algorithm and employed </a:t>
            </a:r>
            <a:r>
              <a:rPr lang="en-US" sz="1400" dirty="0" err="1" smtClean="0"/>
              <a:t>Dijkstra’s</a:t>
            </a:r>
            <a:r>
              <a:rPr lang="en-US" sz="1400" dirty="0" smtClean="0"/>
              <a:t> algorithm are used to find the shortest way to the target location.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42844" y="357166"/>
          <a:ext cx="8858280" cy="5369429"/>
        </p:xfrm>
        <a:graphic>
          <a:graphicData uri="http://schemas.openxmlformats.org/drawingml/2006/table">
            <a:tbl>
              <a:tblPr firstRow="1" bandRow="1">
                <a:tableStyleId>{073A0DAA-6AF3-43AB-8588-CEC1D06C72B9}</a:tableStyleId>
              </a:tblPr>
              <a:tblGrid>
                <a:gridCol w="2214570"/>
                <a:gridCol w="2214570"/>
                <a:gridCol w="2214570"/>
                <a:gridCol w="2214570"/>
              </a:tblGrid>
              <a:tr h="401189">
                <a:tc>
                  <a:txBody>
                    <a:bodyPr/>
                    <a:lstStyle/>
                    <a:p>
                      <a:r>
                        <a:rPr lang="en-IN" sz="1400" dirty="0" smtClean="0"/>
                        <a:t>Topic</a:t>
                      </a:r>
                      <a:endParaRPr lang="en-US" sz="1400" dirty="0"/>
                    </a:p>
                  </a:txBody>
                  <a:tcPr/>
                </a:tc>
                <a:tc>
                  <a:txBody>
                    <a:bodyPr/>
                    <a:lstStyle/>
                    <a:p>
                      <a:endParaRPr lang="en-US" sz="1400" dirty="0"/>
                    </a:p>
                  </a:txBody>
                  <a:tcPr/>
                </a:tc>
                <a:tc>
                  <a:txBody>
                    <a:bodyPr/>
                    <a:lstStyle/>
                    <a:p>
                      <a:r>
                        <a:rPr lang="en-IN" sz="1400" dirty="0" smtClean="0"/>
                        <a:t>Advantages</a:t>
                      </a:r>
                      <a:endParaRPr lang="en-US" sz="1400" dirty="0"/>
                    </a:p>
                  </a:txBody>
                  <a:tcPr/>
                </a:tc>
                <a:tc>
                  <a:txBody>
                    <a:bodyPr/>
                    <a:lstStyle/>
                    <a:p>
                      <a:r>
                        <a:rPr lang="en-IN" sz="1400" dirty="0" smtClean="0"/>
                        <a:t>Disadvantages</a:t>
                      </a:r>
                      <a:endParaRPr lang="en-US" sz="1400" dirty="0"/>
                    </a:p>
                  </a:txBody>
                  <a:tcPr/>
                </a:tc>
              </a:tr>
              <a:tr h="401189">
                <a:tc>
                  <a:txBody>
                    <a:bodyPr/>
                    <a:lstStyle/>
                    <a:p>
                      <a:r>
                        <a:rPr lang="en-US" sz="1400" u="none" dirty="0" smtClean="0"/>
                        <a:t>Time-</a:t>
                      </a:r>
                      <a:r>
                        <a:rPr lang="en-US" sz="1400" u="none" dirty="0" err="1" smtClean="0"/>
                        <a:t>Efﬁcient</a:t>
                      </a:r>
                      <a:r>
                        <a:rPr lang="en-US" sz="1400" u="none" dirty="0" smtClean="0"/>
                        <a:t> Indoor Navigation and Evacuation With Fastest Path Planning Based on Internet of Things Technologies </a:t>
                      </a:r>
                      <a:endParaRPr lang="en-US" sz="1400" u="none" dirty="0"/>
                    </a:p>
                  </a:txBody>
                  <a:tcPr/>
                </a:tc>
                <a:tc>
                  <a:txBody>
                    <a:bodyPr/>
                    <a:lstStyle/>
                    <a:p>
                      <a:r>
                        <a:rPr lang="en-US" sz="1400" dirty="0" smtClean="0"/>
                        <a:t>2019 IEEE TRANSACTIONS ON SYSTEMS, MAN, AND CYBERNETICS: SYSTEMS</a:t>
                      </a:r>
                      <a:endParaRPr lang="en-US" sz="1400" dirty="0"/>
                    </a:p>
                  </a:txBody>
                  <a:tcPr/>
                </a:tc>
                <a:tc>
                  <a:txBody>
                    <a:bodyPr/>
                    <a:lstStyle/>
                    <a:p>
                      <a:pPr marL="342900" indent="-342900">
                        <a:buAutoNum type="arabicPeriod"/>
                      </a:pPr>
                      <a:r>
                        <a:rPr lang="en-IN" sz="1400" baseline="0" dirty="0" smtClean="0"/>
                        <a:t>Finds the fastest path and shortest path based on congestion</a:t>
                      </a:r>
                    </a:p>
                    <a:p>
                      <a:pPr marL="342900" indent="-342900">
                        <a:buAutoNum type="arabicPeriod"/>
                      </a:pPr>
                      <a:r>
                        <a:rPr lang="en-IN" sz="1400" baseline="0" dirty="0" smtClean="0"/>
                        <a:t>In case of emergency, provides closest exit without congestion</a:t>
                      </a:r>
                    </a:p>
                    <a:p>
                      <a:pPr marL="342900" indent="-342900">
                        <a:buAutoNum type="arabicPeriod"/>
                      </a:pPr>
                      <a:r>
                        <a:rPr lang="en-IN" sz="1400" baseline="0" dirty="0" smtClean="0"/>
                        <a:t>Friend’s location can be detected. </a:t>
                      </a:r>
                      <a:endParaRPr lang="en-US" sz="1400" dirty="0"/>
                    </a:p>
                  </a:txBody>
                  <a:tcPr/>
                </a:tc>
                <a:tc>
                  <a:txBody>
                    <a:bodyPr/>
                    <a:lstStyle/>
                    <a:p>
                      <a:pPr marL="342900" indent="-342900">
                        <a:buAutoNum type="arabicPeriod"/>
                      </a:pPr>
                      <a:r>
                        <a:rPr lang="en-IN" sz="1400" dirty="0" smtClean="0"/>
                        <a:t>No admin panel</a:t>
                      </a:r>
                    </a:p>
                  </a:txBody>
                  <a:tcPr/>
                </a:tc>
              </a:tr>
              <a:tr h="4011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t>Mobile Indoor Navigation System in </a:t>
                      </a:r>
                      <a:r>
                        <a:rPr lang="en-US" sz="1400" u="none" kern="1200" dirty="0" err="1" smtClean="0"/>
                        <a:t>iOS</a:t>
                      </a:r>
                      <a:r>
                        <a:rPr lang="en-US" sz="1400" u="none" kern="1200" dirty="0" smtClean="0"/>
                        <a:t> Platform Using Augmented Reality</a:t>
                      </a:r>
                      <a:endParaRPr lang="en-US" sz="1400" u="none" kern="1200" dirty="0" smtClean="0">
                        <a:solidFill>
                          <a:schemeClr val="dk1"/>
                        </a:solidFill>
                        <a:latin typeface="+mn-lt"/>
                        <a:ea typeface="+mn-ea"/>
                        <a:cs typeface="+mn-cs"/>
                      </a:endParaRPr>
                    </a:p>
                  </a:txBody>
                  <a:tcPr/>
                </a:tc>
                <a:tc>
                  <a:txBody>
                    <a:bodyPr/>
                    <a:lstStyle/>
                    <a:p>
                      <a:endParaRPr lang="en-US" sz="1400" dirty="0"/>
                    </a:p>
                  </a:txBody>
                  <a:tcPr/>
                </a:tc>
                <a:tc>
                  <a:txBody>
                    <a:bodyPr/>
                    <a:lstStyle/>
                    <a:p>
                      <a:pPr marL="342900" indent="-342900">
                        <a:buAutoNum type="arabicPeriod"/>
                      </a:pPr>
                      <a:r>
                        <a:rPr lang="en-IN" sz="1400" dirty="0" smtClean="0"/>
                        <a:t>Augmented reality is more accurate</a:t>
                      </a:r>
                    </a:p>
                  </a:txBody>
                  <a:tcPr/>
                </a:tc>
                <a:tc>
                  <a:txBody>
                    <a:bodyPr/>
                    <a:lstStyle/>
                    <a:p>
                      <a:pPr marL="342900" indent="-342900">
                        <a:buAutoNum type="arabicPeriod"/>
                      </a:pPr>
                      <a:r>
                        <a:rPr lang="en-IN" sz="1400" dirty="0" smtClean="0"/>
                        <a:t>Starting point should be entered manually</a:t>
                      </a:r>
                    </a:p>
                    <a:p>
                      <a:pPr marL="342900" indent="-342900">
                        <a:buAutoNum type="arabicPeriod"/>
                      </a:pPr>
                      <a:r>
                        <a:rPr lang="en-IN" sz="1400" dirty="0" smtClean="0"/>
                        <a:t>Not feasible in new</a:t>
                      </a:r>
                      <a:r>
                        <a:rPr lang="en-IN" sz="1400" baseline="0" dirty="0" smtClean="0"/>
                        <a:t> places</a:t>
                      </a:r>
                    </a:p>
                    <a:p>
                      <a:pPr marL="342900" indent="-342900">
                        <a:buAutoNum type="arabicPeriod"/>
                      </a:pPr>
                      <a:r>
                        <a:rPr lang="en-IN" sz="1400" baseline="0" dirty="0" smtClean="0"/>
                        <a:t>For accuracy purpose, gender and height is required of user (user specific)</a:t>
                      </a:r>
                      <a:endParaRPr lang="en-US" sz="1400" dirty="0"/>
                    </a:p>
                  </a:txBody>
                  <a:tcPr/>
                </a:tc>
              </a:tr>
              <a:tr h="495133">
                <a:tc>
                  <a:txBody>
                    <a:bodyPr/>
                    <a:lstStyle/>
                    <a:p>
                      <a:r>
                        <a:rPr lang="en-US" sz="1400" u="none" dirty="0" smtClean="0"/>
                        <a:t>Indoor Navigation System using BLE Beacons</a:t>
                      </a:r>
                      <a:endParaRPr lang="en-US" sz="1400" u="none" dirty="0"/>
                    </a:p>
                  </a:txBody>
                  <a:tcPr/>
                </a:tc>
                <a:tc>
                  <a:txBody>
                    <a:bodyPr/>
                    <a:lstStyle/>
                    <a:p>
                      <a:r>
                        <a:rPr lang="en-US" sz="1400" dirty="0" smtClean="0"/>
                        <a:t>2019 International Conference on Nascent Technologies in Engineering (ICNTE 2019) </a:t>
                      </a:r>
                      <a:endParaRPr lang="en-US" sz="1400" dirty="0"/>
                    </a:p>
                  </a:txBody>
                  <a:tcPr/>
                </a:tc>
                <a:tc>
                  <a:txBody>
                    <a:bodyPr/>
                    <a:lstStyle/>
                    <a:p>
                      <a:pPr marL="342900" indent="-342900">
                        <a:buAutoNum type="arabicPeriod"/>
                      </a:pPr>
                      <a:r>
                        <a:rPr lang="en-IN" sz="1400" dirty="0" smtClean="0"/>
                        <a:t>Uses</a:t>
                      </a:r>
                      <a:r>
                        <a:rPr lang="en-IN" sz="1400" baseline="0" dirty="0" smtClean="0"/>
                        <a:t> web app rather than traditional apps</a:t>
                      </a:r>
                    </a:p>
                    <a:p>
                      <a:pPr marL="342900" indent="-342900">
                        <a:buAutoNum type="arabicPeriod"/>
                      </a:pPr>
                      <a:r>
                        <a:rPr lang="en-IN" sz="1400" dirty="0" smtClean="0"/>
                        <a:t>Has admin panel</a:t>
                      </a:r>
                    </a:p>
                    <a:p>
                      <a:pPr marL="342900" indent="-342900">
                        <a:buAutoNum type="arabicPeriod"/>
                      </a:pPr>
                      <a:r>
                        <a:rPr lang="en-IN" sz="1400" dirty="0" smtClean="0"/>
                        <a:t>Dynamic interaction and</a:t>
                      </a:r>
                      <a:r>
                        <a:rPr lang="en-IN" sz="1400" baseline="0" dirty="0" smtClean="0"/>
                        <a:t> adaptability to changes</a:t>
                      </a:r>
                      <a:endParaRPr lang="en-US" sz="1400" dirty="0"/>
                    </a:p>
                  </a:txBody>
                  <a:tcPr/>
                </a:tc>
                <a:tc>
                  <a:txBody>
                    <a:bodyPr/>
                    <a:lstStyle/>
                    <a:p>
                      <a:pPr marL="342900" indent="-342900">
                        <a:buAutoNum type="arabicPeriod"/>
                      </a:pPr>
                      <a:r>
                        <a:rPr lang="en-IN" sz="1400" baseline="0" dirty="0" smtClean="0"/>
                        <a:t>Need internet connection</a:t>
                      </a:r>
                    </a:p>
                    <a:p>
                      <a:pPr marL="342900" indent="-342900">
                        <a:buAutoNum type="arabicPeriod"/>
                      </a:pPr>
                      <a:r>
                        <a:rPr lang="en-IN" sz="1400" baseline="0" dirty="0" smtClean="0"/>
                        <a:t>Fastest path is not provided</a:t>
                      </a:r>
                    </a:p>
                    <a:p>
                      <a:pPr marL="342900" indent="-342900">
                        <a:buAutoNum type="arabicPeriod"/>
                      </a:pPr>
                      <a:endParaRPr lang="en-IN" sz="1400" baseline="0" dirty="0" smtClean="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57166"/>
            <a:ext cx="8215370" cy="6143668"/>
          </a:xfrm>
        </p:spPr>
        <p:txBody>
          <a:bodyPr>
            <a:noAutofit/>
          </a:bodyPr>
          <a:lstStyle/>
          <a:p>
            <a:pPr marL="342900" indent="-342900" algn="l">
              <a:lnSpc>
                <a:spcPct val="120000"/>
              </a:lnSpc>
              <a:buFont typeface="Wingdings" pitchFamily="2" charset="2"/>
              <a:buChar char="§"/>
            </a:pPr>
            <a:r>
              <a:rPr lang="en-IN" sz="2200" u="sng" dirty="0" smtClean="0">
                <a:solidFill>
                  <a:schemeClr val="tx1"/>
                </a:solidFill>
              </a:rPr>
              <a:t>Abstract</a:t>
            </a:r>
            <a:r>
              <a:rPr lang="en-IN" sz="2000" u="sng" dirty="0" smtClean="0">
                <a:solidFill>
                  <a:schemeClr val="tx1"/>
                </a:solidFill>
              </a:rPr>
              <a:t> </a:t>
            </a:r>
            <a:r>
              <a:rPr lang="en-IN" sz="2000" dirty="0" smtClean="0">
                <a:solidFill>
                  <a:schemeClr val="tx1"/>
                </a:solidFill>
              </a:rPr>
              <a:t>:</a:t>
            </a:r>
            <a:endParaRPr lang="en-IN" sz="1800" u="sng" dirty="0" smtClean="0">
              <a:solidFill>
                <a:schemeClr val="tx1"/>
              </a:solidFill>
            </a:endParaRPr>
          </a:p>
          <a:p>
            <a:pPr marL="800100" lvl="1" indent="-342900" algn="l">
              <a:lnSpc>
                <a:spcPct val="120000"/>
              </a:lnSpc>
              <a:buFont typeface="Wingdings" pitchFamily="2" charset="2"/>
              <a:buChar char="§"/>
            </a:pPr>
            <a:r>
              <a:rPr lang="en-IN" sz="1600" dirty="0" smtClean="0">
                <a:solidFill>
                  <a:schemeClr val="tx1"/>
                </a:solidFill>
              </a:rPr>
              <a:t>Indoor navigation system is mobile based application focusing on providing easy navigation facilities to the users for locating a specific location in any building considering all aspects including different floors of the building.</a:t>
            </a:r>
            <a:endParaRPr lang="en-US" sz="1600" dirty="0" smtClean="0">
              <a:solidFill>
                <a:schemeClr val="tx1"/>
              </a:solidFill>
            </a:endParaRPr>
          </a:p>
          <a:p>
            <a:pPr marL="800100" lvl="1" indent="-342900" algn="l">
              <a:lnSpc>
                <a:spcPct val="120000"/>
              </a:lnSpc>
              <a:buFont typeface="Wingdings" pitchFamily="2" charset="2"/>
              <a:buChar char="§"/>
            </a:pPr>
            <a:r>
              <a:rPr lang="en-US" sz="1600" dirty="0" smtClean="0">
                <a:solidFill>
                  <a:schemeClr val="tx1"/>
                </a:solidFill>
              </a:rPr>
              <a:t>The platform is modularized and provided access according to the primary users and their responsibilities:</a:t>
            </a:r>
          </a:p>
          <a:p>
            <a:pPr marL="1257300" lvl="2" indent="-342900" algn="l">
              <a:lnSpc>
                <a:spcPct val="120000"/>
              </a:lnSpc>
              <a:buFont typeface="Wingdings" pitchFamily="2" charset="2"/>
              <a:buChar char="§"/>
            </a:pPr>
            <a:r>
              <a:rPr lang="en-IN" sz="1600" dirty="0" smtClean="0">
                <a:solidFill>
                  <a:schemeClr val="tx1"/>
                </a:solidFill>
              </a:rPr>
              <a:t>Users (online/offline)</a:t>
            </a:r>
          </a:p>
          <a:p>
            <a:pPr marL="1257300" lvl="2" indent="-342900" algn="l">
              <a:lnSpc>
                <a:spcPct val="120000"/>
              </a:lnSpc>
              <a:buFont typeface="Wingdings" pitchFamily="2" charset="2"/>
              <a:buChar char="§"/>
            </a:pPr>
            <a:r>
              <a:rPr lang="en-IN" sz="1600" dirty="0" smtClean="0">
                <a:solidFill>
                  <a:schemeClr val="tx1"/>
                </a:solidFill>
              </a:rPr>
              <a:t>Owner of the building/campus (Admin)</a:t>
            </a:r>
          </a:p>
          <a:p>
            <a:pPr marL="1257300" lvl="2" indent="-342900" algn="l">
              <a:lnSpc>
                <a:spcPct val="120000"/>
              </a:lnSpc>
              <a:buFont typeface="Wingdings" pitchFamily="2" charset="2"/>
              <a:buChar char="§"/>
            </a:pPr>
            <a:r>
              <a:rPr lang="en-IN" sz="1600" dirty="0" smtClean="0">
                <a:solidFill>
                  <a:schemeClr val="tx1"/>
                </a:solidFill>
              </a:rPr>
              <a:t>Mediator(may exists or not)</a:t>
            </a:r>
          </a:p>
          <a:p>
            <a:pPr marL="342900" indent="-342900" algn="l">
              <a:lnSpc>
                <a:spcPct val="120000"/>
              </a:lnSpc>
              <a:buFont typeface="Wingdings" pitchFamily="2" charset="2"/>
              <a:buChar char="§"/>
            </a:pPr>
            <a:r>
              <a:rPr lang="en-US" sz="2200" u="sng" dirty="0" smtClean="0">
                <a:solidFill>
                  <a:schemeClr val="tx1"/>
                </a:solidFill>
              </a:rPr>
              <a:t>Features</a:t>
            </a:r>
            <a:r>
              <a:rPr lang="en-US" sz="2200" dirty="0" smtClean="0">
                <a:solidFill>
                  <a:schemeClr val="tx1"/>
                </a:solidFill>
              </a:rPr>
              <a:t> :</a:t>
            </a:r>
          </a:p>
          <a:p>
            <a:pPr marL="800100" lvl="1" indent="-342900" algn="l">
              <a:lnSpc>
                <a:spcPct val="120000"/>
              </a:lnSpc>
              <a:buFont typeface="Wingdings" pitchFamily="2" charset="2"/>
              <a:buChar char="§"/>
            </a:pPr>
            <a:r>
              <a:rPr lang="en-US" sz="1600" dirty="0" smtClean="0">
                <a:solidFill>
                  <a:schemeClr val="tx1"/>
                </a:solidFill>
              </a:rPr>
              <a:t>3D map visualization (using Augmented Reality)</a:t>
            </a:r>
          </a:p>
          <a:p>
            <a:pPr marL="800100" lvl="1" indent="-342900" algn="l">
              <a:lnSpc>
                <a:spcPct val="120000"/>
              </a:lnSpc>
              <a:buFont typeface="Wingdings" pitchFamily="2" charset="2"/>
              <a:buChar char="§"/>
            </a:pPr>
            <a:r>
              <a:rPr lang="en-US" sz="1600" dirty="0" smtClean="0">
                <a:solidFill>
                  <a:schemeClr val="tx1"/>
                </a:solidFill>
              </a:rPr>
              <a:t>Custom Design</a:t>
            </a:r>
          </a:p>
          <a:p>
            <a:pPr marL="800100" lvl="1" indent="-342900" algn="l">
              <a:lnSpc>
                <a:spcPct val="120000"/>
              </a:lnSpc>
              <a:buFont typeface="Wingdings" pitchFamily="2" charset="2"/>
              <a:buChar char="§"/>
            </a:pPr>
            <a:r>
              <a:rPr lang="en-US" sz="1600" dirty="0" smtClean="0">
                <a:solidFill>
                  <a:schemeClr val="tx1"/>
                </a:solidFill>
              </a:rPr>
              <a:t>Emergency Buttons (call nearby police, ambulance, fire brigade).</a:t>
            </a:r>
          </a:p>
          <a:p>
            <a:pPr marL="800100" lvl="1" indent="-342900" algn="l">
              <a:lnSpc>
                <a:spcPct val="120000"/>
              </a:lnSpc>
              <a:buFont typeface="Wingdings" pitchFamily="2" charset="2"/>
              <a:buChar char="§"/>
            </a:pPr>
            <a:r>
              <a:rPr lang="en-IN" sz="1600" dirty="0" smtClean="0">
                <a:solidFill>
                  <a:schemeClr val="tx1"/>
                </a:solidFill>
              </a:rPr>
              <a:t>Find a friend (help the user trace other user within the map boundaries with their consent).</a:t>
            </a:r>
          </a:p>
          <a:p>
            <a:pPr marL="800100" lvl="1" indent="-342900" algn="l">
              <a:lnSpc>
                <a:spcPct val="120000"/>
              </a:lnSpc>
              <a:buFont typeface="Wingdings" pitchFamily="2" charset="2"/>
              <a:buChar char="§"/>
            </a:pPr>
            <a:r>
              <a:rPr lang="en-IN" sz="1600" dirty="0" smtClean="0">
                <a:solidFill>
                  <a:schemeClr val="tx1"/>
                </a:solidFill>
              </a:rPr>
              <a:t>Voice Navigation.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4282" y="285728"/>
          <a:ext cx="8644000" cy="5552440"/>
        </p:xfrm>
        <a:graphic>
          <a:graphicData uri="http://schemas.openxmlformats.org/drawingml/2006/table">
            <a:tbl>
              <a:tblPr firstRow="1" bandRow="1">
                <a:tableStyleId>{073A0DAA-6AF3-43AB-8588-CEC1D06C72B9}</a:tableStyleId>
              </a:tblPr>
              <a:tblGrid>
                <a:gridCol w="2161000"/>
                <a:gridCol w="2161000"/>
                <a:gridCol w="2161000"/>
                <a:gridCol w="2161000"/>
              </a:tblGrid>
              <a:tr h="370840">
                <a:tc>
                  <a:txBody>
                    <a:bodyPr/>
                    <a:lstStyle/>
                    <a:p>
                      <a:r>
                        <a:rPr lang="en-IN" sz="1400" dirty="0" smtClean="0"/>
                        <a:t>Topic</a:t>
                      </a:r>
                      <a:endParaRPr lang="en-US" sz="1400" dirty="0"/>
                    </a:p>
                  </a:txBody>
                  <a:tcPr/>
                </a:tc>
                <a:tc>
                  <a:txBody>
                    <a:bodyPr/>
                    <a:lstStyle/>
                    <a:p>
                      <a:endParaRPr lang="en-US" sz="1400" dirty="0"/>
                    </a:p>
                  </a:txBody>
                  <a:tcPr/>
                </a:tc>
                <a:tc>
                  <a:txBody>
                    <a:bodyPr/>
                    <a:lstStyle/>
                    <a:p>
                      <a:r>
                        <a:rPr lang="en-IN" sz="1400" dirty="0" smtClean="0"/>
                        <a:t>Advantages</a:t>
                      </a:r>
                      <a:endParaRPr lang="en-US" sz="1400" dirty="0"/>
                    </a:p>
                  </a:txBody>
                  <a:tcPr/>
                </a:tc>
                <a:tc>
                  <a:txBody>
                    <a:bodyPr/>
                    <a:lstStyle/>
                    <a:p>
                      <a:r>
                        <a:rPr lang="en-IN" sz="1400" dirty="0" smtClean="0"/>
                        <a:t>Disadvantages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t>An Indoor Positioning and Navigation Application for Visually Impaired People using Public Transport</a:t>
                      </a:r>
                      <a:endParaRPr lang="en-US" sz="1400" dirty="0" smtClean="0"/>
                    </a:p>
                    <a:p>
                      <a:endParaRPr lang="en-US" sz="1400" dirty="0"/>
                    </a:p>
                  </a:txBody>
                  <a:tcPr/>
                </a:tc>
                <a:tc>
                  <a:txBody>
                    <a:bodyPr/>
                    <a:lstStyle/>
                    <a:p>
                      <a:r>
                        <a:rPr lang="en-US" sz="1400" dirty="0" smtClean="0"/>
                        <a:t>2018 International Conference on Indoor Positioning and Indoor Navigation (IPIN), 24-27 September 2018, Nantes, France</a:t>
                      </a:r>
                      <a:endParaRPr lang="en-US" sz="1400" dirty="0"/>
                    </a:p>
                  </a:txBody>
                  <a:tcPr/>
                </a:tc>
                <a:tc>
                  <a:txBody>
                    <a:bodyPr/>
                    <a:lstStyle/>
                    <a:p>
                      <a:pPr marL="342900" indent="-342900">
                        <a:buAutoNum type="arabicPeriod"/>
                      </a:pPr>
                      <a:r>
                        <a:rPr lang="en-IN" sz="1400" dirty="0" smtClean="0"/>
                        <a:t>Both outdoor(GPS) and indoor(PDR) navigation</a:t>
                      </a:r>
                      <a:r>
                        <a:rPr lang="en-IN" sz="1400" baseline="0" dirty="0" smtClean="0"/>
                        <a:t> system</a:t>
                      </a:r>
                    </a:p>
                    <a:p>
                      <a:pPr marL="342900" indent="-342900">
                        <a:buAutoNum type="arabicPeriod"/>
                      </a:pPr>
                      <a:r>
                        <a:rPr lang="en-IN" sz="1400" baseline="0" dirty="0" smtClean="0"/>
                        <a:t>Different modes are also shown including railway (Graz main railway station) to reach target point</a:t>
                      </a:r>
                      <a:endParaRPr lang="en-US" sz="1400" dirty="0" smtClean="0"/>
                    </a:p>
                    <a:p>
                      <a:endParaRPr lang="en-US" sz="1400" dirty="0"/>
                    </a:p>
                  </a:txBody>
                  <a:tcPr/>
                </a:tc>
                <a:tc>
                  <a:txBody>
                    <a:bodyPr/>
                    <a:lstStyle/>
                    <a:p>
                      <a:pPr marL="342900" indent="-342900">
                        <a:buAutoNum type="arabicPeriod"/>
                      </a:pPr>
                      <a:r>
                        <a:rPr lang="en-IN" sz="1400" dirty="0" smtClean="0"/>
                        <a:t>Uses PDR algorithm which is very complex</a:t>
                      </a:r>
                    </a:p>
                    <a:p>
                      <a:pPr marL="342900" indent="-342900">
                        <a:buAutoNum type="arabicPeriod"/>
                      </a:pPr>
                      <a:r>
                        <a:rPr lang="en-IN" sz="1400" dirty="0" smtClean="0"/>
                        <a:t>PDR</a:t>
                      </a:r>
                      <a:r>
                        <a:rPr lang="en-IN" sz="1400" baseline="0" dirty="0" smtClean="0"/>
                        <a:t> is n</a:t>
                      </a:r>
                      <a:r>
                        <a:rPr lang="en-IN" sz="1400" dirty="0" smtClean="0"/>
                        <a:t>ot accurate as beacons</a:t>
                      </a:r>
                    </a:p>
                    <a:p>
                      <a:pPr marL="342900" indent="-342900">
                        <a:buAutoNum type="arabicPeriod"/>
                      </a:pPr>
                      <a:r>
                        <a:rPr lang="en-IN" sz="1400" dirty="0" smtClean="0"/>
                        <a:t>Uses tactile paths which is</a:t>
                      </a:r>
                      <a:r>
                        <a:rPr lang="en-IN" sz="1400" baseline="0" dirty="0" smtClean="0"/>
                        <a:t> difficult to follow</a:t>
                      </a:r>
                    </a:p>
                    <a:p>
                      <a:pPr marL="342900" indent="-342900">
                        <a:buAutoNum type="arabicPeriod"/>
                      </a:pPr>
                      <a:r>
                        <a:rPr lang="en-IN" sz="1400" baseline="0" dirty="0" smtClean="0"/>
                        <a:t>Useful only for visually impaired people</a:t>
                      </a:r>
                      <a:endParaRPr lang="en-US" sz="1400" dirty="0" smtClean="0"/>
                    </a:p>
                    <a:p>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Smart Indoor Navigation System over BLE</a:t>
                      </a:r>
                    </a:p>
                  </a:txBody>
                  <a:tcPr/>
                </a:tc>
                <a:tc>
                  <a:txBody>
                    <a:bodyPr/>
                    <a:lstStyle/>
                    <a:p>
                      <a:r>
                        <a:rPr lang="en-US" sz="1400" dirty="0" smtClean="0"/>
                        <a:t>2019 8th International Conference on Modern Circuits and Systems Technologies (MOCAST)</a:t>
                      </a:r>
                      <a:endParaRPr lang="en-US" sz="1400" dirty="0"/>
                    </a:p>
                  </a:txBody>
                  <a:tcPr/>
                </a:tc>
                <a:tc>
                  <a:txBody>
                    <a:bodyPr/>
                    <a:lstStyle/>
                    <a:p>
                      <a:pPr marL="342900" indent="-342900">
                        <a:buAutoNum type="arabicPeriod"/>
                      </a:pPr>
                      <a:r>
                        <a:rPr lang="en-IN" sz="1400" dirty="0" smtClean="0"/>
                        <a:t>A* algorithm</a:t>
                      </a:r>
                    </a:p>
                    <a:p>
                      <a:pPr marL="342900" indent="-342900">
                        <a:buAutoNum type="arabicPeriod"/>
                      </a:pPr>
                      <a:r>
                        <a:rPr lang="en-IN" sz="1400" dirty="0" smtClean="0"/>
                        <a:t>Beacon (accuracy </a:t>
                      </a:r>
                      <a:r>
                        <a:rPr lang="en-IN" sz="1400" dirty="0" err="1" smtClean="0"/>
                        <a:t>upto</a:t>
                      </a:r>
                      <a:r>
                        <a:rPr lang="en-IN" sz="1400" dirty="0" smtClean="0"/>
                        <a:t> 1m)</a:t>
                      </a:r>
                      <a:endParaRPr lang="en-US" sz="1400" dirty="0" smtClean="0"/>
                    </a:p>
                  </a:txBody>
                  <a:tcPr/>
                </a:tc>
                <a:tc>
                  <a:txBody>
                    <a:bodyPr/>
                    <a:lstStyle/>
                    <a:p>
                      <a:pPr marL="342900" indent="-342900">
                        <a:buAutoNum type="arabicPeriod"/>
                      </a:pPr>
                      <a:r>
                        <a:rPr lang="en-IN" sz="1400" dirty="0" smtClean="0"/>
                        <a:t>Need</a:t>
                      </a:r>
                      <a:r>
                        <a:rPr lang="en-IN" sz="1400" baseline="0" dirty="0" smtClean="0"/>
                        <a:t> internet connection</a:t>
                      </a:r>
                    </a:p>
                    <a:p>
                      <a:pPr marL="342900" indent="-342900">
                        <a:buAutoNum type="arabicPeriod"/>
                      </a:pPr>
                      <a:r>
                        <a:rPr lang="en-IN" sz="1400" baseline="0" dirty="0" smtClean="0"/>
                        <a:t>No admin panel (Blueprint is a pre-requisite)</a:t>
                      </a:r>
                    </a:p>
                  </a:txBody>
                  <a:tcPr/>
                </a:tc>
              </a:tr>
              <a:tr h="370840">
                <a:tc>
                  <a:txBody>
                    <a:bodyPr/>
                    <a:lstStyle/>
                    <a:p>
                      <a:r>
                        <a:rPr lang="en-US" sz="1400" dirty="0" smtClean="0"/>
                        <a:t>Indoor pedestrian navigation algorithm based on </a:t>
                      </a:r>
                      <a:r>
                        <a:rPr lang="en-US" sz="1400" dirty="0" err="1" smtClean="0"/>
                        <a:t>smartphone</a:t>
                      </a:r>
                      <a:r>
                        <a:rPr lang="en-US" sz="1400" dirty="0" smtClean="0"/>
                        <a:t> mode recognition</a:t>
                      </a:r>
                      <a:endParaRPr lang="en-US" sz="1400" dirty="0"/>
                    </a:p>
                  </a:txBody>
                  <a:tcPr/>
                </a:tc>
                <a:tc>
                  <a:txBody>
                    <a:bodyPr/>
                    <a:lstStyle/>
                    <a:p>
                      <a:r>
                        <a:rPr lang="en-US" sz="1400" dirty="0" smtClean="0"/>
                        <a:t>2019 IEEE 3rd Information </a:t>
                      </a:r>
                      <a:r>
                        <a:rPr lang="en-US" sz="1400" dirty="0" err="1" smtClean="0"/>
                        <a:t>Technology,Networking,Electronic</a:t>
                      </a:r>
                      <a:r>
                        <a:rPr lang="en-US" sz="1400" dirty="0" smtClean="0"/>
                        <a:t> and Automation Control Conference (ITNEC 2019)</a:t>
                      </a:r>
                    </a:p>
                  </a:txBody>
                  <a:tcPr/>
                </a:tc>
                <a:tc>
                  <a:txBody>
                    <a:bodyPr/>
                    <a:lstStyle/>
                    <a:p>
                      <a:pPr marL="342900" indent="-342900">
                        <a:buAutoNum type="arabicPeriod"/>
                      </a:pPr>
                      <a:r>
                        <a:rPr lang="en-IN" sz="1400" dirty="0" smtClean="0"/>
                        <a:t>Neural networks</a:t>
                      </a:r>
                      <a:r>
                        <a:rPr lang="en-IN" sz="1400" baseline="0" dirty="0" smtClean="0"/>
                        <a:t> are used (accuracy 99.45%)</a:t>
                      </a:r>
                    </a:p>
                    <a:p>
                      <a:pPr marL="342900" indent="-342900">
                        <a:buAutoNum type="arabicPeriod"/>
                      </a:pPr>
                      <a:r>
                        <a:rPr lang="en-IN" sz="1400" baseline="0" dirty="0" smtClean="0"/>
                        <a:t>Heading correction method is used</a:t>
                      </a:r>
                    </a:p>
                    <a:p>
                      <a:pPr marL="342900" indent="-342900">
                        <a:buAutoNum type="arabicPeriod"/>
                      </a:pPr>
                      <a:r>
                        <a:rPr lang="en-IN" sz="1400" baseline="0" dirty="0" smtClean="0"/>
                        <a:t>Step length method is used to improve accuracy</a:t>
                      </a:r>
                      <a:endParaRPr lang="en-US" sz="1400" dirty="0"/>
                    </a:p>
                  </a:txBody>
                  <a:tcPr/>
                </a:tc>
                <a:tc>
                  <a:txBody>
                    <a:bodyPr/>
                    <a:lstStyle/>
                    <a:p>
                      <a:pPr marL="342900" indent="-342900">
                        <a:buAutoNum type="arabicPeriod"/>
                      </a:pPr>
                      <a:r>
                        <a:rPr lang="en-IN" sz="1400" baseline="0" dirty="0" smtClean="0"/>
                        <a:t>Inertial sensors are required for positioning which is not practically possible (first aspect)</a:t>
                      </a:r>
                      <a:endParaRPr lang="en-US" sz="14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References:</a:t>
            </a:r>
            <a:endParaRPr lang="en-US" dirty="0"/>
          </a:p>
        </p:txBody>
      </p:sp>
      <p:sp>
        <p:nvSpPr>
          <p:cNvPr id="3" name="Content Placeholder 2"/>
          <p:cNvSpPr>
            <a:spLocks noGrp="1"/>
          </p:cNvSpPr>
          <p:nvPr>
            <p:ph idx="1"/>
          </p:nvPr>
        </p:nvSpPr>
        <p:spPr/>
        <p:txBody>
          <a:bodyPr/>
          <a:lstStyle/>
          <a:p>
            <a:r>
              <a:rPr lang="en-US" sz="2100" dirty="0" smtClean="0"/>
              <a:t>BSB Navigator</a:t>
            </a:r>
          </a:p>
          <a:p>
            <a:r>
              <a:rPr lang="en-IN" sz="2100" dirty="0" smtClean="0"/>
              <a:t>Proximi.io</a:t>
            </a:r>
          </a:p>
          <a:p>
            <a:r>
              <a:rPr lang="en-US" sz="2100" dirty="0" smtClean="0">
                <a:hlinkClick r:id="rId2"/>
              </a:rPr>
              <a:t>https://www.doc.ic.ac.uk/teaching/distinguished-projects/2013/a.chandgadkar.pdf</a:t>
            </a:r>
            <a:endParaRPr lang="en-US" sz="2100" dirty="0"/>
          </a:p>
          <a:p>
            <a:r>
              <a:rPr lang="en-US" sz="2400" dirty="0" smtClean="0"/>
              <a:t>Referred IEEE papers:</a:t>
            </a:r>
          </a:p>
          <a:p>
            <a:pPr lvl="1"/>
            <a:r>
              <a:rPr lang="en-US" sz="2000" dirty="0" smtClean="0"/>
              <a:t>“Geo-Indoor” Design of an indoor navigation app to help elderly people to navigate in buildings</a:t>
            </a:r>
          </a:p>
          <a:p>
            <a:pPr lvl="2"/>
            <a:r>
              <a:rPr lang="en-US" sz="1600" dirty="0" smtClean="0">
                <a:hlinkClick r:id="rId3"/>
              </a:rPr>
              <a:t>https://hal.archives-ouvertes.fr/hal-02161109/document</a:t>
            </a:r>
            <a:endParaRPr lang="en-US" sz="1600" dirty="0" smtClean="0"/>
          </a:p>
          <a:p>
            <a:pPr lvl="1"/>
            <a:r>
              <a:rPr lang="en-US" sz="2000" dirty="0"/>
              <a:t>An indoor pedestrian navigation algorithm based on </a:t>
            </a:r>
            <a:r>
              <a:rPr lang="en-US" sz="2000" dirty="0" smtClean="0"/>
              <a:t>smart phone </a:t>
            </a:r>
            <a:r>
              <a:rPr lang="en-US" sz="2000" dirty="0"/>
              <a:t>mode </a:t>
            </a:r>
            <a:r>
              <a:rPr lang="en-US" sz="2000" dirty="0" smtClean="0"/>
              <a:t>recognition</a:t>
            </a:r>
          </a:p>
          <a:p>
            <a:pPr lvl="2"/>
            <a:r>
              <a:rPr lang="en-US" sz="1600" dirty="0" smtClean="0">
                <a:hlinkClick r:id="rId4"/>
              </a:rPr>
              <a:t>https://ieeexplore.ieee.org/abstract/document/8729458</a:t>
            </a:r>
            <a:endParaRPr lang="en-US" sz="16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u="sng" dirty="0" smtClean="0"/>
              <a:t>Domain</a:t>
            </a:r>
            <a:r>
              <a:rPr lang="en-IN" dirty="0" smtClean="0"/>
              <a:t> :</a:t>
            </a:r>
            <a:endParaRPr lang="en-US" dirty="0"/>
          </a:p>
        </p:txBody>
      </p:sp>
      <p:sp>
        <p:nvSpPr>
          <p:cNvPr id="3" name="Content Placeholder 2"/>
          <p:cNvSpPr>
            <a:spLocks noGrp="1"/>
          </p:cNvSpPr>
          <p:nvPr>
            <p:ph idx="1"/>
          </p:nvPr>
        </p:nvSpPr>
        <p:spPr/>
        <p:txBody>
          <a:bodyPr/>
          <a:lstStyle/>
          <a:p>
            <a:r>
              <a:rPr lang="en-IN" dirty="0" smtClean="0"/>
              <a:t>Machine Learning </a:t>
            </a:r>
            <a:r>
              <a:rPr lang="en-IN" sz="2000" dirty="0" smtClean="0"/>
              <a:t>(algorithms to find shortest path if optimisation doesn’t work).</a:t>
            </a:r>
            <a:endParaRPr lang="en-IN" dirty="0" smtClean="0"/>
          </a:p>
          <a:p>
            <a:r>
              <a:rPr lang="en-IN" dirty="0" smtClean="0"/>
              <a:t>IOT (for beacons)/ Augmented Reality / Other </a:t>
            </a:r>
            <a:r>
              <a:rPr lang="en-IN" sz="2000" dirty="0" smtClean="0"/>
              <a:t>(depending on the technology used to find position).</a:t>
            </a:r>
            <a:endParaRPr lang="en-IN" dirty="0" smtClean="0"/>
          </a:p>
          <a:p>
            <a:r>
              <a:rPr lang="en-IN" dirty="0" smtClean="0"/>
              <a:t>GIS and Geofencing</a:t>
            </a:r>
          </a:p>
          <a:p>
            <a:r>
              <a:rPr lang="en-IN" dirty="0" smtClean="0"/>
              <a:t>Data analysis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19-12-30 at 6.01.51 PM.jpg"/>
          <p:cNvPicPr>
            <a:picLocks noGrp="1" noChangeAspect="1"/>
          </p:cNvPicPr>
          <p:nvPr>
            <p:ph idx="1"/>
          </p:nvPr>
        </p:nvPicPr>
        <p:blipFill>
          <a:blip r:embed="rId2"/>
          <a:stretch>
            <a:fillRect/>
          </a:stretch>
        </p:blipFill>
        <p:spPr>
          <a:xfrm>
            <a:off x="285720" y="714356"/>
            <a:ext cx="8271336" cy="53578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357298"/>
          </a:xfrm>
        </p:spPr>
        <p:txBody>
          <a:bodyPr>
            <a:noAutofit/>
          </a:bodyPr>
          <a:lstStyle/>
          <a:p>
            <a:r>
              <a:rPr lang="en-US" sz="2800" u="sng" dirty="0" smtClean="0"/>
              <a:t>Time-</a:t>
            </a:r>
            <a:r>
              <a:rPr lang="en-US" sz="2800" u="sng" dirty="0" err="1" smtClean="0"/>
              <a:t>Efﬁcient</a:t>
            </a:r>
            <a:r>
              <a:rPr lang="en-US" sz="2800" u="sng" dirty="0" smtClean="0"/>
              <a:t> Indoor Navigation and Evacuation With Fastest Path Planning Based on Internet of Things Technologies </a:t>
            </a:r>
            <a:endParaRPr lang="en-US" sz="2800" u="sng" dirty="0"/>
          </a:p>
        </p:txBody>
      </p:sp>
      <p:sp>
        <p:nvSpPr>
          <p:cNvPr id="3" name="Subtitle 2"/>
          <p:cNvSpPr>
            <a:spLocks noGrp="1"/>
          </p:cNvSpPr>
          <p:nvPr>
            <p:ph type="subTitle" idx="1"/>
          </p:nvPr>
        </p:nvSpPr>
        <p:spPr>
          <a:xfrm>
            <a:off x="500034" y="1928802"/>
            <a:ext cx="8215370" cy="4643470"/>
          </a:xfrm>
        </p:spPr>
        <p:txBody>
          <a:bodyPr>
            <a:noAutofit/>
          </a:bodyPr>
          <a:lstStyle/>
          <a:p>
            <a:pPr algn="l"/>
            <a:r>
              <a:rPr lang="en-US" sz="1600" u="sng" dirty="0" smtClean="0">
                <a:solidFill>
                  <a:schemeClr val="tx1"/>
                </a:solidFill>
              </a:rPr>
              <a:t>INTRODUCTION</a:t>
            </a:r>
            <a:r>
              <a:rPr lang="en-IN" sz="1600" u="sng" dirty="0" smtClean="0">
                <a:solidFill>
                  <a:schemeClr val="tx1"/>
                </a:solidFill>
              </a:rPr>
              <a:t> </a:t>
            </a:r>
            <a:r>
              <a:rPr lang="en-IN" sz="1400" u="sng" dirty="0" smtClean="0">
                <a:solidFill>
                  <a:schemeClr val="tx1"/>
                </a:solidFill>
              </a:rPr>
              <a:t>:</a:t>
            </a:r>
          </a:p>
          <a:p>
            <a:pPr algn="l"/>
            <a:r>
              <a:rPr lang="en-US" sz="1400" dirty="0" smtClean="0">
                <a:solidFill>
                  <a:schemeClr val="tx1"/>
                </a:solidFill>
              </a:rPr>
              <a:t>	This section tells us about time-</a:t>
            </a:r>
            <a:r>
              <a:rPr lang="en-US" sz="1400" dirty="0" err="1" smtClean="0">
                <a:solidFill>
                  <a:schemeClr val="tx1"/>
                </a:solidFill>
              </a:rPr>
              <a:t>efﬁcient</a:t>
            </a:r>
            <a:r>
              <a:rPr lang="en-US" sz="1400" dirty="0" smtClean="0">
                <a:solidFill>
                  <a:schemeClr val="tx1"/>
                </a:solidFill>
              </a:rPr>
              <a:t> indoor navigation and evacuation (TINE) framework with moving time minimization through </a:t>
            </a:r>
            <a:r>
              <a:rPr lang="en-US" sz="1400" dirty="0" err="1" smtClean="0">
                <a:solidFill>
                  <a:schemeClr val="tx1"/>
                </a:solidFill>
              </a:rPr>
              <a:t>IoT</a:t>
            </a:r>
            <a:r>
              <a:rPr lang="en-US" sz="1400" dirty="0" smtClean="0">
                <a:solidFill>
                  <a:schemeClr val="tx1"/>
                </a:solidFill>
              </a:rPr>
              <a:t> localization technologies. TINE can provide a navigation path with the shortest moving time to a target place in normal time without emergency. TINE can help all mobile users to provide the shortest total escaping time when an emergency event happens (e.g., </a:t>
            </a:r>
            <a:r>
              <a:rPr lang="en-US" sz="1400" dirty="0" err="1" smtClean="0">
                <a:solidFill>
                  <a:schemeClr val="tx1"/>
                </a:solidFill>
              </a:rPr>
              <a:t>ﬁre</a:t>
            </a:r>
            <a:r>
              <a:rPr lang="en-US" sz="1400" dirty="0" smtClean="0">
                <a:solidFill>
                  <a:schemeClr val="tx1"/>
                </a:solidFill>
              </a:rPr>
              <a:t> or earthquake) by handling the congestion. TINE provides distance awareness, capacity awareness, density awareness, mobility modeling, dedicated group route, dynamic evacuation order.</a:t>
            </a:r>
          </a:p>
          <a:p>
            <a:pPr algn="l"/>
            <a:r>
              <a:rPr lang="en-US" sz="1400" dirty="0" smtClean="0">
                <a:solidFill>
                  <a:schemeClr val="tx1"/>
                </a:solidFill>
              </a:rPr>
              <a:t>	The framework of TINE is fourfold as follows </a:t>
            </a:r>
            <a:r>
              <a:rPr lang="en-US" sz="1400" dirty="0" smtClean="0">
                <a:solidFill>
                  <a:schemeClr val="tx1"/>
                </a:solidFill>
              </a:rPr>
              <a:t>:</a:t>
            </a:r>
          </a:p>
          <a:p>
            <a:pPr marL="342900" indent="-342900" algn="l">
              <a:buFont typeface="+mj-lt"/>
              <a:buAutoNum type="arabicPeriod"/>
            </a:pPr>
            <a:r>
              <a:rPr lang="en-US" sz="1400" dirty="0" smtClean="0">
                <a:solidFill>
                  <a:schemeClr val="tx1"/>
                </a:solidFill>
              </a:rPr>
              <a:t>The </a:t>
            </a:r>
            <a:r>
              <a:rPr lang="en-US" sz="1400" dirty="0" smtClean="0">
                <a:solidFill>
                  <a:schemeClr val="tx1"/>
                </a:solidFill>
              </a:rPr>
              <a:t>moving time to pass through each passageway/area is estimated by mapping the densities of mobile users to their walking speeds in all </a:t>
            </a:r>
            <a:r>
              <a:rPr lang="en-US" sz="1400" dirty="0" smtClean="0">
                <a:solidFill>
                  <a:schemeClr val="tx1"/>
                </a:solidFill>
              </a:rPr>
              <a:t>passageways/areas.</a:t>
            </a:r>
          </a:p>
          <a:p>
            <a:pPr marL="342900" indent="-342900" algn="l">
              <a:buFont typeface="+mj-lt"/>
              <a:buAutoNum type="arabicPeriod"/>
            </a:pPr>
            <a:r>
              <a:rPr lang="en-US" sz="1400" dirty="0" smtClean="0">
                <a:solidFill>
                  <a:schemeClr val="tx1"/>
                </a:solidFill>
              </a:rPr>
              <a:t>The </a:t>
            </a:r>
            <a:r>
              <a:rPr lang="en-US" sz="1400" dirty="0" smtClean="0">
                <a:solidFill>
                  <a:schemeClr val="tx1"/>
                </a:solidFill>
              </a:rPr>
              <a:t>fastest path to an arbitrary target place for indoor navigation in normal time is planned without requiring the highly accurate location of each mobile </a:t>
            </a:r>
            <a:r>
              <a:rPr lang="en-US" sz="1400" dirty="0" smtClean="0">
                <a:solidFill>
                  <a:schemeClr val="tx1"/>
                </a:solidFill>
              </a:rPr>
              <a:t>user.</a:t>
            </a:r>
          </a:p>
          <a:p>
            <a:pPr marL="342900" indent="-342900" algn="l">
              <a:buFont typeface="+mj-lt"/>
              <a:buAutoNum type="arabicPeriod"/>
            </a:pPr>
            <a:r>
              <a:rPr lang="en-US" sz="1400" dirty="0" smtClean="0">
                <a:solidFill>
                  <a:schemeClr val="tx1"/>
                </a:solidFill>
              </a:rPr>
              <a:t>The </a:t>
            </a:r>
            <a:r>
              <a:rPr lang="en-US" sz="1400" dirty="0" smtClean="0">
                <a:solidFill>
                  <a:schemeClr val="tx1"/>
                </a:solidFill>
              </a:rPr>
              <a:t>up-to-date distribution of mobile users, the capacities and lengths of passageways/doors/exits, and the possible intergroup congestion are jointly considered to dynamically determine the evacuation orders of </a:t>
            </a:r>
            <a:r>
              <a:rPr lang="en-US" sz="1400" dirty="0" smtClean="0">
                <a:solidFill>
                  <a:schemeClr val="tx1"/>
                </a:solidFill>
              </a:rPr>
              <a:t>groups.</a:t>
            </a:r>
          </a:p>
          <a:p>
            <a:pPr marL="342900" indent="-342900" algn="l">
              <a:buFont typeface="+mj-lt"/>
              <a:buAutoNum type="arabicPeriod"/>
            </a:pPr>
            <a:r>
              <a:rPr lang="en-US" sz="1400" dirty="0" smtClean="0">
                <a:solidFill>
                  <a:schemeClr val="tx1"/>
                </a:solidFill>
              </a:rPr>
              <a:t>The </a:t>
            </a:r>
            <a:r>
              <a:rPr lang="en-US" sz="1400" dirty="0" smtClean="0">
                <a:solidFill>
                  <a:schemeClr val="tx1"/>
                </a:solidFill>
              </a:rPr>
              <a:t>total escaping time for emergency evacuation is minimized by providing the shortest time path to an exit to each group.</a:t>
            </a:r>
            <a:endParaRPr lang="en" sz="1400" u="sng" dirty="0" smtClean="0">
              <a:solidFill>
                <a:schemeClr val="tx1"/>
              </a:solidFill>
            </a:endParaRPr>
          </a:p>
          <a:p>
            <a:pPr algn="l"/>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6000792"/>
          </a:xfrm>
        </p:spPr>
        <p:txBody>
          <a:bodyPr>
            <a:noAutofit/>
          </a:bodyPr>
          <a:lstStyle/>
          <a:p>
            <a:pPr>
              <a:buNone/>
            </a:pPr>
            <a:r>
              <a:rPr lang="en-US" sz="1600" u="sng" dirty="0" smtClean="0"/>
              <a:t>SYSTEM MODEL :</a:t>
            </a:r>
          </a:p>
          <a:p>
            <a:r>
              <a:rPr lang="en-US" sz="1400" dirty="0" smtClean="0"/>
              <a:t>	</a:t>
            </a:r>
            <a:r>
              <a:rPr lang="en-US" sz="1400" dirty="0" err="1" smtClean="0"/>
              <a:t>IoT</a:t>
            </a:r>
            <a:r>
              <a:rPr lang="en-US" sz="1400" dirty="0" smtClean="0"/>
              <a:t> localization (i.e. iBeacon nodes with Bluetooth low energy broadcasting) and wireless Internet access (i.e., Wi-Fi access points). The </a:t>
            </a:r>
            <a:r>
              <a:rPr lang="en-US" sz="1400" dirty="0" err="1" smtClean="0"/>
              <a:t>smartphones</a:t>
            </a:r>
            <a:r>
              <a:rPr lang="en-US" sz="1400" dirty="0" smtClean="0"/>
              <a:t> with Bluetooth low energy scanning are used by mobile users.</a:t>
            </a:r>
          </a:p>
          <a:p>
            <a:r>
              <a:rPr lang="en-US" sz="1400" dirty="0" smtClean="0"/>
              <a:t>	When a mobile user sends a navigation request (with a target place) to the guiding server in normal time, a dedicated navigation path (to the target place) is planned and then replied based on the mobile user’s present position and the density of indoor people for providing the shortest moving time</a:t>
            </a:r>
          </a:p>
          <a:p>
            <a:r>
              <a:rPr lang="en-US" sz="1400" dirty="0" smtClean="0"/>
              <a:t>The basic goals of TINE are accomplished by addressing following </a:t>
            </a:r>
            <a:r>
              <a:rPr lang="en-US" sz="1400" dirty="0" smtClean="0"/>
              <a:t>issues:</a:t>
            </a:r>
          </a:p>
          <a:p>
            <a:pPr marL="800100" lvl="1" indent="-342900">
              <a:buFont typeface="+mj-lt"/>
              <a:buAutoNum type="arabicPeriod"/>
            </a:pPr>
            <a:r>
              <a:rPr lang="en-US" sz="1400" dirty="0" smtClean="0"/>
              <a:t>Navigation </a:t>
            </a:r>
            <a:r>
              <a:rPr lang="en-US" sz="1400" dirty="0" smtClean="0"/>
              <a:t>of Fastest Route</a:t>
            </a:r>
          </a:p>
          <a:p>
            <a:pPr marL="800100" lvl="1" indent="-342900">
              <a:buFont typeface="+mj-lt"/>
              <a:buAutoNum type="arabicPeriod"/>
            </a:pPr>
            <a:r>
              <a:rPr lang="en-US" sz="1400" dirty="0" smtClean="0"/>
              <a:t>Determination of Group Evacuation Order</a:t>
            </a:r>
          </a:p>
          <a:p>
            <a:pPr marL="800100" lvl="1" indent="-342900">
              <a:buFont typeface="+mj-lt"/>
              <a:buAutoNum type="arabicPeriod"/>
            </a:pPr>
            <a:r>
              <a:rPr lang="en-US" sz="1400" dirty="0" smtClean="0"/>
              <a:t>Detection of Congested Passageway/Exit</a:t>
            </a:r>
          </a:p>
          <a:p>
            <a:pPr marL="800100" lvl="1" indent="-342900">
              <a:buFont typeface="+mj-lt"/>
              <a:buAutoNum type="arabicPeriod"/>
            </a:pPr>
            <a:r>
              <a:rPr lang="en-US" sz="1400" dirty="0" smtClean="0"/>
              <a:t>Evacuation of Shortest Time Path</a:t>
            </a:r>
          </a:p>
          <a:p>
            <a:pPr>
              <a:buNone/>
            </a:pPr>
            <a:r>
              <a:rPr lang="en-US" sz="1600" u="sng" dirty="0" smtClean="0"/>
              <a:t>TIME-EFFICIENT INDOOR NAVIGATION AND EVACUATION :</a:t>
            </a:r>
          </a:p>
          <a:p>
            <a:pPr>
              <a:buNone/>
            </a:pPr>
            <a:r>
              <a:rPr lang="en-US" sz="1400" dirty="0" smtClean="0"/>
              <a:t>		 </a:t>
            </a:r>
            <a:r>
              <a:rPr lang="en-US" sz="1400" dirty="0" smtClean="0"/>
              <a:t>A graph is constructed for a given place in which the vertices include door, exit an crossing vertices and edges between these vertices. The additional edges are included in graph is for stairs between different </a:t>
            </a:r>
            <a:r>
              <a:rPr lang="en-US" sz="1400" dirty="0" smtClean="0"/>
              <a:t> ﬂoors </a:t>
            </a:r>
            <a:r>
              <a:rPr lang="en-US" sz="1400" dirty="0" smtClean="0"/>
              <a:t>in a </a:t>
            </a:r>
            <a:r>
              <a:rPr lang="en-US" sz="1400" dirty="0" smtClean="0"/>
              <a:t>multiﬂoor </a:t>
            </a:r>
            <a:r>
              <a:rPr lang="en-US" sz="1400" dirty="0" smtClean="0"/>
              <a:t>building. </a:t>
            </a:r>
          </a:p>
          <a:p>
            <a:pPr>
              <a:buNone/>
            </a:pPr>
            <a:r>
              <a:rPr lang="en-US" sz="1400" dirty="0" smtClean="0"/>
              <a:t>	</a:t>
            </a:r>
            <a:r>
              <a:rPr lang="en-US" sz="1400" dirty="0" smtClean="0"/>
              <a:t>	The design is based on fastest speed and adaptive ordering schemes to minimize the total moving and escaping times for indoor navigation and evacuation, </a:t>
            </a:r>
            <a:r>
              <a:rPr lang="en-US" sz="1400" dirty="0" smtClean="0"/>
              <a:t>respectively.</a:t>
            </a:r>
          </a:p>
          <a:p>
            <a:pPr>
              <a:buFont typeface="+mj-lt"/>
              <a:buAutoNum type="arabicPeriod"/>
            </a:pPr>
            <a:r>
              <a:rPr lang="en-US" sz="1400" dirty="0" smtClean="0"/>
              <a:t>Fastest </a:t>
            </a:r>
            <a:r>
              <a:rPr lang="en-US" sz="1400" dirty="0" smtClean="0"/>
              <a:t>Speed Navigation : In our fastest speed navigation, all passageways between vertices in edge are weighted by the average moving time of passageways in which the density of passageways can be transformed through the </a:t>
            </a:r>
            <a:r>
              <a:rPr lang="en-US" sz="1400" dirty="0" smtClean="0"/>
              <a:t>formula.</a:t>
            </a:r>
            <a:endParaRPr lang="en" sz="1400" u="sng" dirty="0" smtClean="0"/>
          </a:p>
          <a:p>
            <a:pPr>
              <a:buFont typeface="+mj-lt"/>
              <a:buAutoNum type="arabicPeriod"/>
            </a:pPr>
            <a:r>
              <a:rPr lang="en-US" sz="1400" dirty="0" smtClean="0"/>
              <a:t>Adaptive </a:t>
            </a:r>
            <a:r>
              <a:rPr lang="en-US" sz="1400" dirty="0" smtClean="0"/>
              <a:t>Ordering Evacuation : In the adaptive ordering evacuation, the evacuation path is planned taking the spatial and temporal </a:t>
            </a:r>
            <a:r>
              <a:rPr lang="en-US" sz="1400" dirty="0" err="1" smtClean="0"/>
              <a:t>mobilities</a:t>
            </a:r>
            <a:r>
              <a:rPr lang="en-US" sz="1400" dirty="0" smtClean="0"/>
              <a:t>  of </a:t>
            </a:r>
            <a:r>
              <a:rPr lang="en-US" sz="1400" dirty="0" smtClean="0"/>
              <a:t>mobile users into account based on their nearest iBeacon positions, which can provide the shortest escaping time for each mobile user nearby the same iBeacon.</a:t>
            </a:r>
            <a:endParaRPr lang="en" sz="1400" u="sng" dirty="0" smtClean="0"/>
          </a:p>
          <a:p>
            <a:pPr>
              <a:buNone/>
            </a:pPr>
            <a:endParaRPr lang="en-US" sz="1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IN" sz="1600" u="sng" dirty="0" smtClean="0"/>
              <a:t>CONCLUSION :</a:t>
            </a:r>
          </a:p>
          <a:p>
            <a:pPr>
              <a:buNone/>
            </a:pPr>
            <a:r>
              <a:rPr lang="en-US" sz="1400" dirty="0" smtClean="0"/>
              <a:t>	The </a:t>
            </a:r>
            <a:r>
              <a:rPr lang="en-US" sz="1400" dirty="0" smtClean="0"/>
              <a:t>app guides the user to a target place in normal time and to an exit in </a:t>
            </a:r>
            <a:r>
              <a:rPr lang="en-US" sz="1400" dirty="0" smtClean="0"/>
              <a:t>emergency</a:t>
            </a:r>
          </a:p>
          <a:p>
            <a:pPr>
              <a:buNone/>
            </a:pPr>
            <a:r>
              <a:rPr lang="en-US" sz="1400" dirty="0" smtClean="0"/>
              <a:t>	time </a:t>
            </a:r>
            <a:r>
              <a:rPr lang="en-US" sz="1400" dirty="0" smtClean="0"/>
              <a:t>as quick as possible. This app considers distribution of people, the </a:t>
            </a:r>
            <a:r>
              <a:rPr lang="en-US" sz="1400" dirty="0" smtClean="0"/>
              <a:t>densities,</a:t>
            </a:r>
          </a:p>
          <a:p>
            <a:pPr>
              <a:buNone/>
            </a:pPr>
            <a:r>
              <a:rPr lang="en-US" sz="1400" dirty="0" smtClean="0"/>
              <a:t>	speeds</a:t>
            </a:r>
            <a:r>
              <a:rPr lang="en-US" sz="1400" dirty="0" smtClean="0"/>
              <a:t>, capacities, and lengths of passageways/exits, the possible </a:t>
            </a:r>
            <a:r>
              <a:rPr lang="en-US" sz="1400" dirty="0" smtClean="0"/>
              <a:t>congestion</a:t>
            </a:r>
          </a:p>
          <a:p>
            <a:pPr>
              <a:buNone/>
            </a:pPr>
            <a:r>
              <a:rPr lang="en-US" sz="1400" dirty="0" smtClean="0"/>
              <a:t>	caused </a:t>
            </a:r>
            <a:r>
              <a:rPr lang="en-US" sz="1400" dirty="0" smtClean="0"/>
              <a:t>by other people and the dynamic guiding orders of groups for fastest </a:t>
            </a:r>
            <a:r>
              <a:rPr lang="en-US" sz="1400" dirty="0" smtClean="0"/>
              <a:t>path</a:t>
            </a:r>
          </a:p>
          <a:p>
            <a:pPr>
              <a:buNone/>
            </a:pPr>
            <a:r>
              <a:rPr lang="en-US" sz="1400" dirty="0" smtClean="0"/>
              <a:t>	planning</a:t>
            </a:r>
            <a:r>
              <a:rPr lang="en-US" sz="1400" dirty="0" smtClean="0"/>
              <a:t>. It is implemented with Android-based indoor navigation and </a:t>
            </a:r>
            <a:r>
              <a:rPr lang="en-US" sz="1400" dirty="0" smtClean="0"/>
              <a:t>evacuation</a:t>
            </a:r>
          </a:p>
          <a:p>
            <a:pPr>
              <a:buNone/>
            </a:pPr>
            <a:r>
              <a:rPr lang="en-US" sz="1400" dirty="0" smtClean="0"/>
              <a:t>	prototype </a:t>
            </a:r>
            <a:r>
              <a:rPr lang="en-US" sz="1400" dirty="0" smtClean="0"/>
              <a:t>based on iBeacon </a:t>
            </a:r>
            <a:r>
              <a:rPr lang="en-US" sz="1400" dirty="0" err="1" smtClean="0"/>
              <a:t>IoT</a:t>
            </a:r>
            <a:r>
              <a:rPr lang="en-US" sz="1400" dirty="0" smtClean="0"/>
              <a:t> localization and smart handheld devices.</a:t>
            </a:r>
            <a:endParaRPr lang="en" sz="1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smtClean="0"/>
              <a:t>Indoor Navigation System using BLE Beacons</a:t>
            </a:r>
            <a:endParaRPr lang="en-US" sz="2800" u="sng" dirty="0"/>
          </a:p>
        </p:txBody>
      </p:sp>
      <p:sp>
        <p:nvSpPr>
          <p:cNvPr id="3" name="Content Placeholder 2"/>
          <p:cNvSpPr>
            <a:spLocks noGrp="1"/>
          </p:cNvSpPr>
          <p:nvPr>
            <p:ph idx="1"/>
          </p:nvPr>
        </p:nvSpPr>
        <p:spPr/>
        <p:txBody>
          <a:bodyPr>
            <a:noAutofit/>
          </a:bodyPr>
          <a:lstStyle/>
          <a:p>
            <a:pPr>
              <a:buNone/>
            </a:pPr>
            <a:r>
              <a:rPr lang="en-US" sz="1600" u="sng" dirty="0" smtClean="0"/>
              <a:t>Introduction </a:t>
            </a:r>
            <a:r>
              <a:rPr lang="en-US" sz="1400" u="sng" dirty="0" smtClean="0"/>
              <a:t>:</a:t>
            </a:r>
            <a:endParaRPr lang="en-US" sz="1400" u="sng" dirty="0" smtClean="0"/>
          </a:p>
          <a:p>
            <a:pPr>
              <a:buNone/>
            </a:pPr>
            <a:r>
              <a:rPr lang="en-US" sz="1400" dirty="0" smtClean="0"/>
              <a:t>	This section emphasis on need of Indoor Navigation and how Beacons can be </a:t>
            </a:r>
            <a:r>
              <a:rPr lang="en-US" sz="1400" dirty="0" smtClean="0"/>
              <a:t>used (</a:t>
            </a:r>
            <a:r>
              <a:rPr lang="en-US" sz="1400" dirty="0" smtClean="0"/>
              <a:t>GPS can’t be used).Beacon Placement is another important aspect. It  will be implemented using computer vision and artificial intelligence techniques rather than  Manual  beacon placement  as locations and path computations is time-consuming and </a:t>
            </a:r>
            <a:r>
              <a:rPr lang="en-US" sz="1400" dirty="0" err="1" smtClean="0"/>
              <a:t>labour</a:t>
            </a:r>
            <a:r>
              <a:rPr lang="en-US" sz="1400" dirty="0" smtClean="0"/>
              <a:t>-expensive, especially for large indoor spaces . And unlike traditional Apps the plan is to use web-app that is as soon as phone enters in beacon area user gets a URL as notification and using it one can access web-app.</a:t>
            </a:r>
          </a:p>
          <a:p>
            <a:pPr>
              <a:buNone/>
            </a:pPr>
            <a:r>
              <a:rPr lang="en-US" sz="1600" u="sng" dirty="0" smtClean="0"/>
              <a:t>Overview :</a:t>
            </a:r>
          </a:p>
          <a:p>
            <a:pPr>
              <a:buNone/>
            </a:pPr>
            <a:r>
              <a:rPr lang="en-US" sz="1400" dirty="0" smtClean="0"/>
              <a:t>	In this section 11 different IEEE papers were referred .</a:t>
            </a:r>
          </a:p>
          <a:p>
            <a:r>
              <a:rPr lang="en-US" sz="1400" dirty="0" smtClean="0"/>
              <a:t>Beacon implemented system for mobile content </a:t>
            </a:r>
            <a:r>
              <a:rPr lang="en-US" sz="1400" dirty="0" smtClean="0"/>
              <a:t>management</a:t>
            </a:r>
          </a:p>
          <a:p>
            <a:pPr lvl="1"/>
            <a:r>
              <a:rPr lang="en-US" sz="1400" dirty="0" smtClean="0"/>
              <a:t>Manual </a:t>
            </a:r>
            <a:r>
              <a:rPr lang="en-US" sz="1400" dirty="0" smtClean="0"/>
              <a:t>determination of all beacon placement.</a:t>
            </a:r>
          </a:p>
          <a:p>
            <a:r>
              <a:rPr lang="en-US" sz="1400" dirty="0" smtClean="0"/>
              <a:t>Beacon Placement for Indoor Localization using Bluetooth  </a:t>
            </a:r>
          </a:p>
          <a:p>
            <a:pPr lvl="1"/>
            <a:r>
              <a:rPr lang="en-US" sz="1400" dirty="0" smtClean="0"/>
              <a:t>Bluetooth devices have former shorter range. cell based method is found to be more accurate and advantageous over the others for localization.</a:t>
            </a:r>
          </a:p>
          <a:p>
            <a:r>
              <a:rPr lang="en-US" sz="1400" dirty="0" smtClean="0"/>
              <a:t>Survey of Wireless Based Indoor </a:t>
            </a:r>
            <a:r>
              <a:rPr lang="en-US" sz="1400" dirty="0" err="1" smtClean="0"/>
              <a:t>Localisation</a:t>
            </a:r>
            <a:r>
              <a:rPr lang="en-US" sz="1400" dirty="0" smtClean="0"/>
              <a:t> Technologies</a:t>
            </a:r>
          </a:p>
          <a:p>
            <a:pPr lvl="1"/>
            <a:r>
              <a:rPr lang="en-US" sz="1400" dirty="0" smtClean="0"/>
              <a:t>The three main methods for indoor </a:t>
            </a:r>
            <a:r>
              <a:rPr lang="en-US" sz="1400" dirty="0" err="1" smtClean="0"/>
              <a:t>localisation</a:t>
            </a:r>
            <a:r>
              <a:rPr lang="en-US" sz="1400" dirty="0" smtClean="0"/>
              <a:t> are: </a:t>
            </a:r>
          </a:p>
          <a:p>
            <a:pPr lvl="2"/>
            <a:r>
              <a:rPr lang="en-US" sz="1400" dirty="0" smtClean="0"/>
              <a:t>Vision Based Indoor </a:t>
            </a:r>
            <a:r>
              <a:rPr lang="en-US" sz="1400" dirty="0" err="1" smtClean="0"/>
              <a:t>Localisation</a:t>
            </a:r>
            <a:r>
              <a:rPr lang="en-US" sz="1400" dirty="0" smtClean="0"/>
              <a:t>(using Camera)</a:t>
            </a:r>
          </a:p>
          <a:p>
            <a:pPr lvl="2"/>
            <a:r>
              <a:rPr lang="en-US" sz="1400" dirty="0" smtClean="0"/>
              <a:t>Wireless Based Indoor </a:t>
            </a:r>
            <a:r>
              <a:rPr lang="en-US" sz="1400" dirty="0" err="1" smtClean="0"/>
              <a:t>localisation</a:t>
            </a:r>
            <a:r>
              <a:rPr lang="en-US" sz="1400" dirty="0" smtClean="0"/>
              <a:t>(using chips)</a:t>
            </a:r>
          </a:p>
          <a:p>
            <a:pPr lvl="2"/>
            <a:r>
              <a:rPr lang="en-US" sz="1400" dirty="0" smtClean="0"/>
              <a:t>Smartphone Sensors(accelerometer, the compass, and the gyroscope)</a:t>
            </a:r>
          </a:p>
          <a:p>
            <a:pPr>
              <a:buNone/>
            </a:pP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14290"/>
            <a:ext cx="8229600" cy="4525963"/>
          </a:xfrm>
        </p:spPr>
        <p:txBody>
          <a:bodyPr>
            <a:noAutofit/>
          </a:bodyPr>
          <a:lstStyle/>
          <a:p>
            <a:r>
              <a:rPr lang="en-US" sz="1400" dirty="0" smtClean="0"/>
              <a:t>An Analysis of the Accuracy of Bluetooth Low Energy for Indoor Positioning  Applications</a:t>
            </a:r>
          </a:p>
          <a:p>
            <a:pPr lvl="1"/>
            <a:r>
              <a:rPr lang="en-US" sz="1400" dirty="0" smtClean="0"/>
              <a:t>Comparison between Wi-Fi System and Beacons. Experiments were conducted and on the basis of position Accuracy it is </a:t>
            </a:r>
            <a:r>
              <a:rPr lang="en-US" sz="1400" dirty="0" err="1" smtClean="0"/>
              <a:t>analysed</a:t>
            </a:r>
            <a:r>
              <a:rPr lang="en-US" sz="1400" dirty="0" smtClean="0"/>
              <a:t> that</a:t>
            </a:r>
          </a:p>
          <a:p>
            <a:pPr lvl="1"/>
            <a:r>
              <a:rPr lang="en-US" sz="1400" dirty="0" smtClean="0"/>
              <a:t>active Wi-Fi scanning and Wi-Fi network access can lead to faulty signal strength </a:t>
            </a:r>
            <a:r>
              <a:rPr lang="en-US" sz="1400" dirty="0" smtClean="0"/>
              <a:t>measurement</a:t>
            </a:r>
            <a:endParaRPr lang="en-US" sz="1400" dirty="0" smtClean="0"/>
          </a:p>
          <a:p>
            <a:r>
              <a:rPr lang="en-US" sz="1400" dirty="0" smtClean="0"/>
              <a:t>BLE Deployment Density</a:t>
            </a:r>
          </a:p>
          <a:p>
            <a:pPr lvl="1"/>
            <a:r>
              <a:rPr lang="en-US" sz="1400" dirty="0" smtClean="0"/>
              <a:t>Various observations are as follows:</a:t>
            </a:r>
          </a:p>
          <a:p>
            <a:pPr lvl="2"/>
            <a:r>
              <a:rPr lang="en-US" sz="1400" dirty="0" smtClean="0"/>
              <a:t>Smartphone sensors merely detect BLE signal measurements with RSS readings ranging near -100 </a:t>
            </a:r>
            <a:r>
              <a:rPr lang="en-US" sz="1400" dirty="0" err="1" smtClean="0"/>
              <a:t>dBm</a:t>
            </a:r>
            <a:r>
              <a:rPr lang="en-US" sz="1400" dirty="0" smtClean="0"/>
              <a:t>.</a:t>
            </a:r>
          </a:p>
          <a:p>
            <a:pPr lvl="2"/>
            <a:r>
              <a:rPr lang="en-US" sz="1400" dirty="0" smtClean="0"/>
              <a:t>Attenuation of 1 dB can be considered per meter of interior space</a:t>
            </a:r>
          </a:p>
          <a:p>
            <a:pPr lvl="2"/>
            <a:r>
              <a:rPr lang="en-US" sz="1400" dirty="0" smtClean="0"/>
              <a:t>Each wall leads to signal loss ranging in 2 - 3 db.  </a:t>
            </a:r>
          </a:p>
          <a:p>
            <a:pPr lvl="2">
              <a:buNone/>
            </a:pPr>
            <a:r>
              <a:rPr lang="en-US" sz="1400" dirty="0" smtClean="0"/>
              <a:t>	(</a:t>
            </a:r>
            <a:r>
              <a:rPr lang="en-US" sz="1400" dirty="0" smtClean="0"/>
              <a:t>Equation was given but not clear .Format issues)</a:t>
            </a:r>
          </a:p>
          <a:p>
            <a:r>
              <a:rPr lang="en-US" sz="1400" dirty="0" smtClean="0"/>
              <a:t>*Nearby Messages and Nearby Notifications</a:t>
            </a:r>
          </a:p>
          <a:p>
            <a:pPr lvl="1"/>
            <a:r>
              <a:rPr lang="en-US" sz="1400" dirty="0" smtClean="0"/>
              <a:t>Installation of app is not required and most importantly used to understand what is around the user.</a:t>
            </a:r>
          </a:p>
          <a:p>
            <a:pPr lvl="1"/>
            <a:r>
              <a:rPr lang="en-US" sz="1400" dirty="0" smtClean="0"/>
              <a:t>Can be used both with </a:t>
            </a:r>
            <a:r>
              <a:rPr lang="en-US" sz="1400" dirty="0" err="1" smtClean="0"/>
              <a:t>Eddystone</a:t>
            </a:r>
            <a:r>
              <a:rPr lang="en-US" sz="1400" dirty="0" smtClean="0"/>
              <a:t> and iBeacon.</a:t>
            </a:r>
          </a:p>
          <a:p>
            <a:r>
              <a:rPr lang="en-US" sz="1400" dirty="0" smtClean="0"/>
              <a:t>The </a:t>
            </a:r>
            <a:r>
              <a:rPr lang="en-US" sz="1400" dirty="0" err="1" smtClean="0"/>
              <a:t>Eddystone</a:t>
            </a:r>
            <a:r>
              <a:rPr lang="en-US" sz="1400" dirty="0" smtClean="0"/>
              <a:t> Format</a:t>
            </a:r>
          </a:p>
          <a:p>
            <a:pPr lvl="1"/>
            <a:r>
              <a:rPr lang="en-US" sz="1400" dirty="0" smtClean="0"/>
              <a:t>This paper contains information about </a:t>
            </a:r>
            <a:r>
              <a:rPr lang="en-US" sz="1400" dirty="0" err="1" smtClean="0"/>
              <a:t>Eddystone</a:t>
            </a:r>
            <a:r>
              <a:rPr lang="en-US" sz="1400" dirty="0" smtClean="0"/>
              <a:t> and how similar and different it is from iBeacon </a:t>
            </a:r>
          </a:p>
          <a:p>
            <a:r>
              <a:rPr lang="en-US" sz="1400" dirty="0" smtClean="0"/>
              <a:t>Automatic Floor Plan Analysis for Adaptive Indoor Wi-Fi Positioning System</a:t>
            </a:r>
          </a:p>
          <a:p>
            <a:pPr lvl="1"/>
            <a:r>
              <a:rPr lang="en-US" sz="1400" dirty="0" smtClean="0"/>
              <a:t>Fetching the geographical  areas(corridors, doors etc) from the floor plan and thus generating weighted graph. All information are stored in DSs which is further used create Euclidean graph.</a:t>
            </a:r>
          </a:p>
          <a:p>
            <a:r>
              <a:rPr lang="en-US" sz="1400" dirty="0" err="1" smtClean="0"/>
              <a:t>Mapbox</a:t>
            </a:r>
            <a:r>
              <a:rPr lang="en-US" sz="1400" dirty="0" smtClean="0"/>
              <a:t> GL JS</a:t>
            </a:r>
          </a:p>
          <a:p>
            <a:pPr lvl="1"/>
            <a:r>
              <a:rPr lang="en-US" sz="1400" dirty="0" smtClean="0"/>
              <a:t>It is a tool  used to build custom map. </a:t>
            </a:r>
            <a:r>
              <a:rPr lang="en-US" sz="1400" dirty="0" err="1" smtClean="0"/>
              <a:t>Mapbox</a:t>
            </a:r>
            <a:r>
              <a:rPr lang="en-US" sz="1400" dirty="0" smtClean="0"/>
              <a:t>(</a:t>
            </a:r>
            <a:r>
              <a:rPr lang="en-US" sz="1400" dirty="0" err="1" smtClean="0"/>
              <a:t>WebGL</a:t>
            </a:r>
            <a:r>
              <a:rPr lang="en-US" sz="1400" dirty="0" smtClean="0"/>
              <a:t> platform) is a library for creating customized maps. The map can store additional data other than what we want to display which is useful in providing features like navigation, route finding etc.</a:t>
            </a:r>
          </a:p>
          <a:p>
            <a:r>
              <a:rPr lang="en-US" sz="1400" dirty="0" smtClean="0"/>
              <a:t>User Positioning on map using Indoor Atlas Tool</a:t>
            </a:r>
          </a:p>
          <a:p>
            <a:pPr lvl="1"/>
            <a:r>
              <a:rPr lang="en-US" sz="1400" dirty="0" smtClean="0"/>
              <a:t>For accurate Positioning combine different technologies ( Wi-Fi, BLE signals and geomagnetic data ).</a:t>
            </a:r>
          </a:p>
          <a:p>
            <a:r>
              <a:rPr lang="en-US" sz="1400" dirty="0" err="1" smtClean="0"/>
              <a:t>Kontakt</a:t>
            </a:r>
            <a:r>
              <a:rPr lang="en-US" sz="1400" dirty="0" smtClean="0"/>
              <a:t> SDK for Android</a:t>
            </a:r>
          </a:p>
          <a:p>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5176</TotalTime>
  <Words>838</Words>
  <Application>Microsoft Office PowerPoint</Application>
  <PresentationFormat>On-screen Show (4:3)</PresentationFormat>
  <Paragraphs>257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Project Based Seminar  Indoor Navigation System   Guide :- Prof. Rachna Chhajed</vt:lpstr>
      <vt:lpstr>Slide 2</vt:lpstr>
      <vt:lpstr>Domain :</vt:lpstr>
      <vt:lpstr>Slide 4</vt:lpstr>
      <vt:lpstr>Time-Efﬁcient Indoor Navigation and Evacuation With Fastest Path Planning Based on Internet of Things Technologies </vt:lpstr>
      <vt:lpstr>Slide 6</vt:lpstr>
      <vt:lpstr>Slide 7</vt:lpstr>
      <vt:lpstr>Indoor Navigation System using BLE Beacons</vt:lpstr>
      <vt:lpstr>Slide 9</vt:lpstr>
      <vt:lpstr>Slide 10</vt:lpstr>
      <vt:lpstr>A Smart Indoor Navigation System over BLE </vt:lpstr>
      <vt:lpstr>Slide 12</vt:lpstr>
      <vt:lpstr>Slide 13</vt:lpstr>
      <vt:lpstr>An Indoor Positioning and Navigation Application for Visually Impaired People using Public Transport</vt:lpstr>
      <vt:lpstr>Slide 15</vt:lpstr>
      <vt:lpstr>Slide 16</vt:lpstr>
      <vt:lpstr>Mobile Indoor Navigation System in iOS Platform Using Augmented Reality</vt:lpstr>
      <vt:lpstr>Slide 18</vt:lpstr>
      <vt:lpstr>Slide 19</vt:lpstr>
      <vt:lpstr>Slide 20</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Seminar  Indoor Navigation System</dc:title>
  <dc:creator>Komal Parmar</dc:creator>
  <cp:lastModifiedBy>Komal Parmar</cp:lastModifiedBy>
  <cp:revision>69</cp:revision>
  <dcterms:created xsi:type="dcterms:W3CDTF">2020-01-15T18:05:22Z</dcterms:created>
  <dcterms:modified xsi:type="dcterms:W3CDTF">2020-01-22T22:17:56Z</dcterms:modified>
</cp:coreProperties>
</file>