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E438A2-C6AC-43EE-82F0-4E4F6C4AB782}">
  <a:tblStyle styleId="{34E438A2-C6AC-43EE-82F0-4E4F6C4AB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b86641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b86641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b86641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b86641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b86641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b86641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b86641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b86641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b86641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b86641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b86641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b86641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b866416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b866416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b866416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b866416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b866416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b866416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b866416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b866416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8664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8664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332c4b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332c4b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332c4b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332c4b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332c4b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332c4b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332c4bc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332c4bc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332c4bc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332c4bc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3332c4bc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3332c4bc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332c4b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332c4b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332c4bcf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332c4bc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b86641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b8664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b86641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b86641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b86641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b86641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332c4b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332c4b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332c4bc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332c4bc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332c4bc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332c4bc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332c4bc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332c4bc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b86641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b86641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naek/youtube-new#CAvideos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8675" y="744575"/>
            <a:ext cx="732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Youtube Trending Videos</a:t>
            </a:r>
            <a:endParaRPr b="1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Group ID  08</a:t>
            </a:r>
            <a:endParaRPr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Neha Jaju 33224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Shyamal Khachane 33227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Manvi Pandya 33235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Gauri </a:t>
            </a:r>
            <a:r>
              <a:rPr lang="en" sz="1800"/>
              <a:t>Nandkhedkar</a:t>
            </a:r>
            <a:r>
              <a:rPr lang="en" sz="1800"/>
              <a:t> 33239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09200" y="0"/>
            <a:ext cx="9034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/>
              <a:t>hat category of videos is popular depending upon Views?</a:t>
            </a:r>
            <a:endParaRPr sz="24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0" y="622550"/>
            <a:ext cx="8520601" cy="44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 average,people irrespective of culture are highly interested in Music and then in Entertainment.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 contrary when we see individually,following are the results: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Canada -&gt; Entertainment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France -&gt; Music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Germany -&gt; Entertainment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Great British -&gt; Music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USA -&gt;Music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7860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is the fluctuation publishing videos in 24 Hours within 5</a:t>
            </a:r>
            <a:r>
              <a:rPr lang="en" sz="1800"/>
              <a:t> </a:t>
            </a:r>
            <a:r>
              <a:rPr lang="en" sz="1800"/>
              <a:t>different area?</a:t>
            </a:r>
            <a:endParaRPr sz="20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9350"/>
            <a:ext cx="8520601" cy="4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Observation: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graph shows the best time to publish a video.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average,it is between 4pm to 5pm. While on the other hand individually,it is as follows: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Canada -&gt; 4pm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France -&gt; 5pm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Germany -&gt; 4pm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Great British -&gt; 5pm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USA -&gt; 4pm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5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viewers tend to comment on the video?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9425"/>
            <a:ext cx="8520601" cy="4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average,Every 1 in 200 viewers writes down something under the video unless the video is related to Nonprofits &amp; Activism ,the Comment/View Ratio of which is 2.5%</a:t>
            </a:r>
            <a:r>
              <a:rPr lang="en"/>
              <a:t>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video is approved by the viewers?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Ratio of likes and dislikes as an indicator of audience approval rating for the video content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approval rate varies among different genres for popular videos.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Animal,Comedy and Education have the highest approval rate. Audience generally respond positively to these types of videos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78600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Which are the</a:t>
            </a:r>
            <a:r>
              <a:rPr lang="en" sz="2400"/>
              <a:t> most controversial video categories?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75" y="773050"/>
            <a:ext cx="8520601" cy="41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Observation: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People tend to have divided opinions when viewing video of type News &amp; Politics and Nonprofits  &amp; Activism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Nonprofits &amp; Activism, News &amp; Politics and Entertainment are the 3 most controversial topics.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INTRODUCTION</a:t>
            </a:r>
            <a:endParaRPr b="1" sz="4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YouTube is the most popular and most used video platform in the world today.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analyze this data to get insights into YouTube trending videos, to see what is common between these videos.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Those insights might also be used by people who want to increase the popularity of their videos on YouTube.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0691" l="9020" r="9935" t="19525"/>
          <a:stretch/>
        </p:blipFill>
        <p:spPr>
          <a:xfrm>
            <a:off x="5429925" y="3561075"/>
            <a:ext cx="2709000" cy="1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PREDICTION</a:t>
            </a:r>
            <a:endParaRPr b="1" sz="40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4000" u="sng"/>
          </a:p>
          <a:p>
            <a:pPr indent="-387350" lvl="0" marL="1371600" rtl="0" algn="l">
              <a:spcBef>
                <a:spcPts val="160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Views</a:t>
            </a:r>
            <a:endParaRPr sz="2500"/>
          </a:p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Likes</a:t>
            </a:r>
            <a:endParaRPr sz="2500"/>
          </a:p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No of comments</a:t>
            </a:r>
            <a:endParaRPr sz="25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938" y="2005013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178150"/>
            <a:ext cx="3970575" cy="28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900" y="927013"/>
            <a:ext cx="4685700" cy="311258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33"/>
          <p:cNvSpPr txBox="1"/>
          <p:nvPr/>
        </p:nvSpPr>
        <p:spPr>
          <a:xfrm>
            <a:off x="1079525" y="4183950"/>
            <a:ext cx="1839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5938325" y="4143275"/>
            <a:ext cx="2409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500125" y="107750"/>
            <a:ext cx="8030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ALGORITHMS</a:t>
            </a:r>
            <a:endParaRPr b="1" sz="2000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VIEWS</a:t>
            </a:r>
            <a:endParaRPr b="1" sz="4000" u="sng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0" y="1264975"/>
            <a:ext cx="3612299" cy="2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350" y="1181425"/>
            <a:ext cx="3473600" cy="3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576150" y="4568875"/>
            <a:ext cx="325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LINEAR REGRESSION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5453775" y="4534875"/>
            <a:ext cx="2828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 FOREST</a:t>
            </a:r>
            <a:endParaRPr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OBSERVATIONS</a:t>
            </a:r>
            <a:endParaRPr b="1" sz="3000" u="sng"/>
          </a:p>
        </p:txBody>
      </p:sp>
      <p:graphicFrame>
        <p:nvGraphicFramePr>
          <p:cNvPr id="207" name="Google Shape;207;p35"/>
          <p:cNvGraphicFramePr/>
          <p:nvPr/>
        </p:nvGraphicFramePr>
        <p:xfrm>
          <a:off x="1376775" y="1582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{34E438A2-C6AC-43EE-82F0-4E4F6C4AB782}</a:tableStyleId>
              </a:tblPr>
              <a:tblGrid>
                <a:gridCol w="2130150"/>
                <a:gridCol w="2130150"/>
                <a:gridCol w="2130150"/>
              </a:tblGrid>
              <a:tr h="7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Model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Variance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Result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77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0.7542763267044565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0.7609540643171527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LIKES</a:t>
            </a:r>
            <a:endParaRPr b="1" u="sng"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325" y="1152475"/>
            <a:ext cx="3391981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391975" cy="341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355600" y="4711700"/>
            <a:ext cx="3276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LINEAR REGRESSION</a:t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5918200" y="4737100"/>
            <a:ext cx="2914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OBSERVATIONS</a:t>
            </a:r>
            <a:endParaRPr b="1" sz="3000" u="sng"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1376775" y="1480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{34E438A2-C6AC-43EE-82F0-4E4F6C4AB782}</a:tableStyleId>
              </a:tblPr>
              <a:tblGrid>
                <a:gridCol w="2130150"/>
                <a:gridCol w="2130150"/>
                <a:gridCol w="2130150"/>
              </a:tblGrid>
              <a:tr h="8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Model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Variance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Result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8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0.8866375038045632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0.799206894589727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COMMENTS</a:t>
            </a:r>
            <a:endParaRPr b="1" u="sng"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775" y="1152475"/>
            <a:ext cx="3962525" cy="293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5500"/>
            <a:ext cx="3962525" cy="3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876300" y="4584700"/>
            <a:ext cx="3251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LINEAR REGRESSION</a:t>
            </a:r>
            <a:endParaRPr u="sng"/>
          </a:p>
        </p:txBody>
      </p:sp>
      <p:sp>
        <p:nvSpPr>
          <p:cNvPr id="233" name="Google Shape;233;p38"/>
          <p:cNvSpPr txBox="1"/>
          <p:nvPr/>
        </p:nvSpPr>
        <p:spPr>
          <a:xfrm>
            <a:off x="5549900" y="4584700"/>
            <a:ext cx="2895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RANDOM FOREST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OBSERVATIONS</a:t>
            </a:r>
            <a:endParaRPr b="1" sz="3000" u="sng"/>
          </a:p>
        </p:txBody>
      </p:sp>
      <p:graphicFrame>
        <p:nvGraphicFramePr>
          <p:cNvPr id="239" name="Google Shape;239;p39"/>
          <p:cNvGraphicFramePr/>
          <p:nvPr/>
        </p:nvGraphicFramePr>
        <p:xfrm>
          <a:off x="1928525" y="1720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{34E438A2-C6AC-43EE-82F0-4E4F6C4AB782}</a:tableStyleId>
              </a:tblPr>
              <a:tblGrid>
                <a:gridCol w="1809750"/>
                <a:gridCol w="1474325"/>
                <a:gridCol w="2002875"/>
              </a:tblGrid>
              <a:tr h="6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Model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Variance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Result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77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0.7649863764568912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0.5501244073161351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000" u="sng"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prefer watching videos to relax  and music the most views.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are more inclined to express their opinions after watching videos regarding Nonprofits and Activism as we are concerned about something related to society  improvement.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 generally respond positively to Animal ,Comedy and Education.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Nonprofits and Activism,News &amp; Politics and Entertainment are the 3 most controversial topics,which can easily cause debate.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4225"/>
            <a:ext cx="8520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MOTIVATION</a:t>
            </a:r>
            <a:endParaRPr b="1" sz="4000" u="sng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550"/>
            <a:ext cx="852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It is interesting to know whether a video is popular is dependent on its category and the cultural background of viewers.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Analyze the composition and popularity associated with different factors of online videos on YouTube.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Shed light on how YouTubers are supposed to refine their videos to get more subscribers, and recommend popular channels of particular video genres.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2324" l="0" r="0" t="10257"/>
          <a:stretch/>
        </p:blipFill>
        <p:spPr>
          <a:xfrm>
            <a:off x="6838475" y="134875"/>
            <a:ext cx="1219200" cy="10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67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DATASET</a:t>
            </a:r>
            <a:endParaRPr b="1" sz="4000" u="sng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dataset that we  have used is obtained from Kaggle.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contains data about trending videos for many countries. Here we will analyze a dataset containing 5 csv files and 5 json files(for 5 different countries).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datasets that we have used are CAvideos.csv, DEvideos.csv, FRvideos.csv, GBvideos.csv, USvideos.csv and the corresponding json files too.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CAvideos.csv - Dataset for Canada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DEvideos.csv - Dataset for Germany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FRvideos.csv - Dataset for France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GBvideos.csv - Dataset for Great Britain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USvideos.csv - Dataset for USA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Link for the dataset 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https://www.kaggle.com/datasnaek/youtube-new#CAvideos.csv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725800" y="4520650"/>
            <a:ext cx="19572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477875" y="3549525"/>
            <a:ext cx="23508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55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datasets consists of the following attributes: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903925" y="890475"/>
            <a:ext cx="55254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ideo_id - id of the video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trending_date - trending date of the video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title - title of the video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channel_title - name of the channel that has published the video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category_id - id of the category video falls under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publish_time - time at which the video was published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tags - tags added for the video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views - number of views the video has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004525" y="2900125"/>
            <a:ext cx="75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9.     l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ikes - number of likes the video has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10.    dislikes - number of dislikes the video has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11.    comment_count - number of comments the video has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12.    thumbnail_link - links to the thumbnail in the video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13.    comments_disabled - TRUE/FALSE column indicating whether the comments are disabled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14.    ratings_disabled - TRUE/FALSE column indicating whether the ratings are disabled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15.    video_error_or_removed - TRUE/FALSE column indicating whether the video has error/is removed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16.    description - description of the video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 u="sng"/>
              <a:t>IMPLEMENTATION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1480500"/>
            <a:ext cx="8520600" cy="35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632225"/>
            <a:ext cx="8520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DATA-PREPROCESSING</a:t>
            </a:r>
            <a:endParaRPr b="1" sz="4000" u="sng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Removing all the infinite values.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Making comment_count 0 for those rows whose comment_disabled is TRUE.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71450"/>
            <a:ext cx="8520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CORRELATION MATRIX</a:t>
            </a:r>
            <a:endParaRPr b="1" sz="4000" u="sng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726275"/>
            <a:ext cx="7060401" cy="44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71450"/>
            <a:ext cx="8520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Visualisation</a:t>
            </a:r>
            <a:endParaRPr b="1" sz="4000" u="sng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Most popular Video Category.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Maximum videos are published at what time.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People interaction with Youtubers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Approval Rate of video categories.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Most Controversial video category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