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5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4" y="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25580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47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770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13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76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95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27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74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90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huggingface.co/opennyaiorg/en_legal_ner_s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xploration-Lab/CJPE/tree/main/D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1404" y="110322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sz="3200" b="1" dirty="0"/>
              <a:t>ENHANCING LEGAL ASSISTANCE WITH DATA ENRICHMENT USING HPCC SYSTEMS</a:t>
            </a:r>
            <a:endParaRPr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976" y="848139"/>
            <a:ext cx="3326163" cy="344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8113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1400" smtClean="0"/>
              <a:t/>
            </a:r>
            <a:br>
              <a:rPr lang="en-IN" sz="1400" smtClean="0"/>
            </a:br>
            <a:endParaRPr sz="1400" dirty="0">
              <a:solidFill>
                <a:srgbClr val="000099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endParaRPr lang="en-IN" sz="1000" dirty="0"/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xmlns="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32030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400" dirty="0">
              <a:solidFill>
                <a:srgbClr val="000099"/>
              </a:solidFill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xmlns="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542696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8" name="Picture 7" descr="C:\Users\Dell\AppData\Local\Packages\5319275A.WhatsAppDesktop_cv1g1gvanyjgm\TempState\D8C864494C522C4CD4CC0A66785F0A20\WhatsApp Image 2024-02-03 at 22.10.17_16747319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16" y="811344"/>
            <a:ext cx="7230367" cy="4112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NLP Model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92650" y="1243915"/>
            <a:ext cx="4279350" cy="34164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main application of NLP in our project is to extract keywords from the user input. </a:t>
            </a:r>
            <a:endParaRPr lang="en-US" sz="1600" dirty="0" smtClean="0"/>
          </a:p>
          <a:p>
            <a:r>
              <a:rPr lang="en-US" sz="1600" dirty="0" smtClean="0"/>
              <a:t>For </a:t>
            </a:r>
            <a:r>
              <a:rPr lang="en-US" sz="1600" dirty="0"/>
              <a:t>that we are using a </a:t>
            </a:r>
            <a:r>
              <a:rPr lang="en-US" sz="1600" dirty="0" smtClean="0"/>
              <a:t>pre-trained </a:t>
            </a:r>
            <a:r>
              <a:rPr lang="en-US" sz="1600" dirty="0"/>
              <a:t>model that is built using Named Entity </a:t>
            </a:r>
            <a:r>
              <a:rPr lang="en-US" sz="1600" dirty="0" smtClean="0"/>
              <a:t>Recognition(NER) support </a:t>
            </a:r>
            <a:r>
              <a:rPr lang="en-US" sz="1600" dirty="0"/>
              <a:t>in spacy library. </a:t>
            </a:r>
            <a:r>
              <a:rPr lang="en-US" sz="1600" dirty="0" smtClean="0"/>
              <a:t>The model </a:t>
            </a:r>
            <a:r>
              <a:rPr lang="en-US" sz="1600" dirty="0"/>
              <a:t>is built and trained on a data corpus of 9500 </a:t>
            </a:r>
            <a:r>
              <a:rPr lang="en-US" sz="1600" dirty="0" smtClean="0"/>
              <a:t>judgments.</a:t>
            </a:r>
          </a:p>
          <a:p>
            <a:r>
              <a:rPr lang="en-US" sz="1600" dirty="0" smtClean="0"/>
              <a:t>It is a free to use model that could be found on hugging face community.</a:t>
            </a:r>
          </a:p>
          <a:p>
            <a:pPr marL="114300" indent="0">
              <a:buNone/>
            </a:pPr>
            <a:r>
              <a:rPr lang="en-US" sz="1600" dirty="0" smtClean="0">
                <a:hlinkClick r:id="rId4"/>
              </a:rPr>
              <a:t>https://huggingface.co/opennyaiorg/en_legal_ner_sm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40" y="1152475"/>
            <a:ext cx="3810000" cy="38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700" y="67121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Input Example and </a:t>
            </a:r>
            <a:r>
              <a:rPr lang="en-US" b="1" dirty="0" smtClean="0"/>
              <a:t>expected set of keywords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92650" y="1087120"/>
            <a:ext cx="8539650" cy="3860799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dirty="0"/>
              <a:t>In the </a:t>
            </a:r>
            <a:r>
              <a:rPr lang="en-US" sz="1600" b="1" dirty="0"/>
              <a:t>Karnataka High Court</a:t>
            </a:r>
            <a:r>
              <a:rPr lang="en-US" sz="1600" dirty="0"/>
              <a:t>, the Sharma vs. Rao land dispute unfolds under </a:t>
            </a:r>
            <a:r>
              <a:rPr lang="en-US" sz="1600" b="1" dirty="0"/>
              <a:t>Sections 79 </a:t>
            </a:r>
            <a:r>
              <a:rPr lang="en-US" sz="1600" dirty="0"/>
              <a:t>of the </a:t>
            </a:r>
            <a:r>
              <a:rPr lang="en-US" sz="1600" b="1" dirty="0"/>
              <a:t>Karnataka Land Revenue Act</a:t>
            </a:r>
            <a:r>
              <a:rPr lang="en-US" sz="1600" dirty="0"/>
              <a:t>, 1964, </a:t>
            </a:r>
            <a:r>
              <a:rPr lang="en-US" sz="1600" b="1" dirty="0"/>
              <a:t>Section 3 of the Limitation Act</a:t>
            </a:r>
            <a:r>
              <a:rPr lang="en-US" sz="1600" dirty="0"/>
              <a:t>, 1963, and </a:t>
            </a:r>
            <a:r>
              <a:rPr lang="en-US" sz="1600" b="1" dirty="0"/>
              <a:t>Section 101 of the Indian Evidence Act</a:t>
            </a:r>
            <a:r>
              <a:rPr lang="en-US" sz="1600" dirty="0"/>
              <a:t>, 1872. Sharma, claiming ancestral ownership, cites oral evidence and old records, shifting the burden of proof to the Rao family. Rao presents recent documentation, invoking </a:t>
            </a:r>
            <a:r>
              <a:rPr lang="en-US" sz="1600" b="1" dirty="0"/>
              <a:t>Section 79</a:t>
            </a:r>
            <a:r>
              <a:rPr lang="en-US" sz="1600" dirty="0"/>
              <a:t>, challenging Sharma's claim. Justice Patel orders a halt on land activities, directing a court-ordered survey and document scrutiny. 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keywords relevant are: </a:t>
            </a:r>
            <a:endParaRPr lang="en-US" sz="1600" dirty="0" smtClean="0"/>
          </a:p>
          <a:p>
            <a:r>
              <a:rPr lang="en-US" sz="1600" dirty="0" smtClean="0"/>
              <a:t>Karnataka </a:t>
            </a:r>
            <a:r>
              <a:rPr lang="en-US" sz="1600" dirty="0"/>
              <a:t>High Court </a:t>
            </a:r>
            <a:endParaRPr lang="en-US" sz="1600" dirty="0" smtClean="0"/>
          </a:p>
          <a:p>
            <a:r>
              <a:rPr lang="en-US" sz="1600" dirty="0" smtClean="0"/>
              <a:t>Land </a:t>
            </a:r>
            <a:r>
              <a:rPr lang="en-US" sz="1600" dirty="0"/>
              <a:t>dispute Act </a:t>
            </a:r>
            <a:endParaRPr lang="en-US" sz="1600" dirty="0" smtClean="0"/>
          </a:p>
          <a:p>
            <a:r>
              <a:rPr lang="en-US" sz="1600" dirty="0" smtClean="0"/>
              <a:t>Section </a:t>
            </a:r>
            <a:r>
              <a:rPr lang="en-US" sz="1600" dirty="0"/>
              <a:t>3,Section 101,Section 79 </a:t>
            </a:r>
            <a:endParaRPr lang="en-US" sz="1600" dirty="0" smtClean="0"/>
          </a:p>
          <a:p>
            <a:r>
              <a:rPr lang="en-US" sz="1600" dirty="0" smtClean="0"/>
              <a:t>Justice </a:t>
            </a:r>
            <a:r>
              <a:rPr lang="en-US" sz="1600" dirty="0"/>
              <a:t>Patel </a:t>
            </a:r>
            <a:endParaRPr lang="en-US" sz="1600" dirty="0" smtClean="0"/>
          </a:p>
          <a:p>
            <a:r>
              <a:rPr lang="en-US" sz="1600" dirty="0" smtClean="0"/>
              <a:t>Karnataka </a:t>
            </a:r>
            <a:r>
              <a:rPr lang="en-US" sz="1600" dirty="0"/>
              <a:t>Land Revenue Act, 1964 </a:t>
            </a:r>
            <a:endParaRPr lang="en-US" sz="1600" dirty="0" smtClean="0"/>
          </a:p>
          <a:p>
            <a:r>
              <a:rPr lang="en-US" sz="1600" dirty="0" smtClean="0"/>
              <a:t>Evidence </a:t>
            </a:r>
            <a:r>
              <a:rPr lang="en-US" sz="1600" dirty="0"/>
              <a:t>Act, 1872</a:t>
            </a:r>
          </a:p>
        </p:txBody>
      </p:sp>
    </p:spTree>
    <p:extLst>
      <p:ext uri="{BB962C8B-B14F-4D97-AF65-F5344CB8AC3E}">
        <p14:creationId xmlns:p14="http://schemas.microsoft.com/office/powerpoint/2010/main" val="126927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378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CORPUS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xmlns="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32030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400" dirty="0">
              <a:solidFill>
                <a:srgbClr val="000099"/>
              </a:solidFill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xmlns="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542696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311700" y="1663809"/>
            <a:ext cx="8520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dirty="0" smtClean="0"/>
              <a:t>The </a:t>
            </a:r>
            <a:r>
              <a:rPr lang="en-US" sz="1600" dirty="0"/>
              <a:t>ILDC dataset (Indian Legal Documents Corpus) is a large corpus of 35k Indian Supreme Court cases annotated with original court decisions. A portion of the corpus (a separate test set) is annotated with gold standard explanations by legal experts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This data was originally used by the students to build a ML model that predicts the possible judgment of a case.</a:t>
            </a:r>
          </a:p>
          <a:p>
            <a:endParaRPr lang="en-US" sz="1600" dirty="0"/>
          </a:p>
          <a:p>
            <a:r>
              <a:rPr lang="en-US" sz="1600" dirty="0" smtClean="0"/>
              <a:t>Reference:</a:t>
            </a:r>
          </a:p>
          <a:p>
            <a:endParaRPr lang="en-US" sz="1600" dirty="0" smtClean="0"/>
          </a:p>
          <a:p>
            <a:r>
              <a:rPr lang="en-US" sz="1600" dirty="0">
                <a:hlinkClick r:id="rId4"/>
              </a:rPr>
              <a:t>https://github.com/Exploration-Lab/CJPE/tree/main/Data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648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378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Searching the data corpus for relevant references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03691"/>
            <a:ext cx="8520600" cy="1799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/>
            <a:endParaRPr lang="en-IN" sz="1000" dirty="0">
              <a:solidFill>
                <a:schemeClr val="tx1"/>
              </a:solidFill>
            </a:endParaRPr>
          </a:p>
          <a:p>
            <a:pPr marL="342900" algn="just"/>
            <a:endParaRPr sz="1000" dirty="0"/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xmlns="" id="{2BA1EEEA-7376-7072-E533-00D84C403F83}"/>
              </a:ext>
            </a:extLst>
          </p:cNvPr>
          <p:cNvSpPr txBox="1">
            <a:spLocks/>
          </p:cNvSpPr>
          <p:nvPr/>
        </p:nvSpPr>
        <p:spPr>
          <a:xfrm>
            <a:off x="311700" y="32030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400" dirty="0">
              <a:solidFill>
                <a:srgbClr val="000099"/>
              </a:solidFill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xmlns="" id="{D893BC30-F5AA-DEE2-02AD-5A99490770AB}"/>
              </a:ext>
            </a:extLst>
          </p:cNvPr>
          <p:cNvSpPr txBox="1">
            <a:spLocks/>
          </p:cNvSpPr>
          <p:nvPr/>
        </p:nvSpPr>
        <p:spPr>
          <a:xfrm>
            <a:off x="311700" y="3542696"/>
            <a:ext cx="8520600" cy="116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ED9A4-849B-60FB-4EF5-5F463A2E02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311700" y="1663809"/>
            <a:ext cx="8520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After getting the set of keywords from the NLP model ,these keywords are searched in the data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data corpus in the cluster is searched using the existing ECL </a:t>
            </a:r>
            <a:r>
              <a:rPr lang="en-US" sz="1600" smtClean="0"/>
              <a:t>functions like JOIN() and ITERATE().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Any entry in the dataset that contains these keywords will be shortlisted for further </a:t>
            </a:r>
            <a:r>
              <a:rPr lang="en-US" sz="1600" dirty="0" smtClean="0"/>
              <a:t>ranking.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ranking will be done on the basis of importance of the word.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0832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700" y="67121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</a:t>
            </a:r>
            <a:r>
              <a:rPr lang="en-US" dirty="0" smtClean="0"/>
              <a:t>all has been completed in the project?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92650" y="1087120"/>
            <a:ext cx="8539650" cy="3860799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1600" dirty="0" smtClean="0"/>
              <a:t>NLP model for keyword extraction</a:t>
            </a:r>
          </a:p>
          <a:p>
            <a:endParaRPr lang="en-US" sz="1600" dirty="0"/>
          </a:p>
          <a:p>
            <a:r>
              <a:rPr lang="en-US" sz="1600" dirty="0" smtClean="0"/>
              <a:t>Data corpus(ILDC) and district court </a:t>
            </a:r>
            <a:r>
              <a:rPr lang="en-US" sz="1600" dirty="0" err="1" smtClean="0"/>
              <a:t>judgements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Searching the corpus for shortlisting</a:t>
            </a:r>
          </a:p>
          <a:p>
            <a:endParaRPr lang="en-US" sz="1600" dirty="0"/>
          </a:p>
          <a:p>
            <a:endParaRPr lang="en-US" sz="16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1717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700" y="67121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lies ahead in the timeline?</a:t>
            </a:r>
            <a:br>
              <a:rPr lang="en-US" dirty="0"/>
            </a:b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92650" y="1087120"/>
            <a:ext cx="8539650" cy="3860799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dirty="0"/>
              <a:t>Developing a ranking algorithm:</a:t>
            </a:r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Once the shortlisting is done we will have to rank the cases from most relevant to lest relevant cases.</a:t>
            </a:r>
          </a:p>
          <a:p>
            <a:r>
              <a:rPr lang="en-US" sz="1600" dirty="0"/>
              <a:t>This will be a rule based ranking that is based on the structure of the Indian Penal Code</a:t>
            </a:r>
            <a:r>
              <a:rPr lang="en-US" sz="1600" dirty="0" smtClean="0"/>
              <a:t>.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 smtClean="0"/>
              <a:t>Web Interface for showcasing the ranked references:</a:t>
            </a:r>
          </a:p>
          <a:p>
            <a:pPr marL="114300" indent="0">
              <a:buNone/>
            </a:pPr>
            <a:endParaRPr lang="en-US" sz="1600" dirty="0" smtClean="0"/>
          </a:p>
          <a:p>
            <a:r>
              <a:rPr lang="en-IN" sz="1600" dirty="0" smtClean="0"/>
              <a:t> </a:t>
            </a:r>
            <a:r>
              <a:rPr lang="en-IN" sz="1600" dirty="0"/>
              <a:t>API Integration: Connect website to HPCC cluster via API for real-time access to ranked legal </a:t>
            </a:r>
            <a:r>
              <a:rPr lang="en-IN" sz="1600" dirty="0" smtClean="0"/>
              <a:t>references and transfer of relevant keywords.</a:t>
            </a:r>
          </a:p>
          <a:p>
            <a:endParaRPr lang="en-IN" sz="1600" dirty="0"/>
          </a:p>
          <a:p>
            <a:pPr marL="114300" indent="0">
              <a:buNone/>
            </a:pPr>
            <a:endParaRPr lang="en-US" sz="1600" dirty="0" smtClean="0"/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1717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2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344" y="205996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Any Questions?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7039" y="2954771"/>
            <a:ext cx="6667351" cy="284944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026" name="Picture 2" descr="Question &amp; Answer Sessions and Delayed Guest of Honor | Garza Protocol  Associ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344" y="2954771"/>
            <a:ext cx="4129464" cy="177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nd Inserting Suggestion Into Suggestion Box Stock Photo - Download Image  Now - Suggestion Box, Box - Container, Ide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86" y="803474"/>
            <a:ext cx="3339979" cy="222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483</Words>
  <Application>Microsoft Office PowerPoint</Application>
  <PresentationFormat>On-screen Show (16:9)</PresentationFormat>
  <Paragraphs>58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ENHANCING LEGAL ASSISTANCE WITH DATA ENRICHMENT USING HPCC SYSTEMS</vt:lpstr>
      <vt:lpstr> </vt:lpstr>
      <vt:lpstr>NLP Model</vt:lpstr>
      <vt:lpstr>Input Example and expected set of keywords</vt:lpstr>
      <vt:lpstr>DATA CORPUS</vt:lpstr>
      <vt:lpstr>Searching the data corpus for relevant references</vt:lpstr>
      <vt:lpstr>What all has been completed in the project? </vt:lpstr>
      <vt:lpstr>What lies ahead in the timeline? </vt:lpstr>
      <vt:lpstr>Any Questions?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RAMAKANTH</dc:creator>
  <cp:lastModifiedBy>Dell</cp:lastModifiedBy>
  <cp:revision>42</cp:revision>
  <dcterms:modified xsi:type="dcterms:W3CDTF">2024-02-14T14:17:26Z</dcterms:modified>
</cp:coreProperties>
</file>