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eg"/>
  <Override PartName="/ppt/media/image5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94061-B3FD-4633-883E-9CB120FA2F33}" v="91" dt="2025-04-18T05:05:04.352"/>
    <p1510:client id="{97CEA7E3-2A60-6292-A877-56D8D561114E}" v="55" dt="2025-04-18T05:02:51.27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37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vitha M" userId="3ba5c83c0a56b783" providerId="LiveId" clId="{40094061-B3FD-4633-883E-9CB120FA2F33}"/>
    <pc:docChg chg="modSld">
      <pc:chgData name="Manvitha M" userId="3ba5c83c0a56b783" providerId="LiveId" clId="{40094061-B3FD-4633-883E-9CB120FA2F33}" dt="2025-04-18T05:05:04.352" v="90" actId="20577"/>
      <pc:docMkLst>
        <pc:docMk/>
      </pc:docMkLst>
      <pc:sldChg chg="modSp mod">
        <pc:chgData name="Manvitha M" userId="3ba5c83c0a56b783" providerId="LiveId" clId="{40094061-B3FD-4633-883E-9CB120FA2F33}" dt="2025-04-18T05:05:04.352" v="90" actId="20577"/>
        <pc:sldMkLst>
          <pc:docMk/>
          <pc:sldMk cId="0" sldId="263"/>
        </pc:sldMkLst>
        <pc:graphicFrameChg chg="modGraphic">
          <ac:chgData name="Manvitha M" userId="3ba5c83c0a56b783" providerId="LiveId" clId="{40094061-B3FD-4633-883E-9CB120FA2F33}" dt="2025-04-18T05:05:04.352" v="90" actId="20577"/>
          <ac:graphicFrameMkLst>
            <pc:docMk/>
            <pc:sldMk cId="0" sldId="263"/>
            <ac:graphicFrameMk id="3" creationId="{00000000-0000-0000-0000-000000000000}"/>
          </ac:graphicFrameMkLst>
        </pc:graphicFrameChg>
      </pc:sldChg>
    </pc:docChg>
  </pc:docChgLst>
  <pc:docChgLst>
    <pc:chgData name="Guest User" providerId="Windows Live" clId="Web-{97CEA7E3-2A60-6292-A877-56D8D561114E}"/>
    <pc:docChg chg="modSld">
      <pc:chgData name="Guest User" userId="" providerId="Windows Live" clId="Web-{97CEA7E3-2A60-6292-A877-56D8D561114E}" dt="2025-04-18T05:02:51.279" v="28" actId="14100"/>
      <pc:docMkLst>
        <pc:docMk/>
      </pc:docMkLst>
      <pc:sldChg chg="modSp">
        <pc:chgData name="Guest User" userId="" providerId="Windows Live" clId="Web-{97CEA7E3-2A60-6292-A877-56D8D561114E}" dt="2025-04-18T05:02:51.279" v="28" actId="14100"/>
        <pc:sldMkLst>
          <pc:docMk/>
          <pc:sldMk cId="0" sldId="261"/>
        </pc:sldMkLst>
        <pc:grpChg chg="mod">
          <ac:chgData name="Guest User" userId="" providerId="Windows Live" clId="Web-{97CEA7E3-2A60-6292-A877-56D8D561114E}" dt="2025-04-18T05:02:36.841" v="27" actId="14100"/>
          <ac:grpSpMkLst>
            <pc:docMk/>
            <pc:sldMk cId="0" sldId="261"/>
            <ac:grpSpMk id="3" creationId="{00000000-0000-0000-0000-000000000000}"/>
          </ac:grpSpMkLst>
        </pc:grpChg>
        <pc:picChg chg="mod">
          <ac:chgData name="Guest User" userId="" providerId="Windows Live" clId="Web-{97CEA7E3-2A60-6292-A877-56D8D561114E}" dt="2025-04-18T05:02:51.279" v="28" actId="14100"/>
          <ac:picMkLst>
            <pc:docMk/>
            <pc:sldMk cId="0" sldId="261"/>
            <ac:picMk id="4" creationId="{00000000-0000-0000-0000-000000000000}"/>
          </ac:picMkLst>
        </pc:picChg>
      </pc:sldChg>
      <pc:sldChg chg="modSp">
        <pc:chgData name="Guest User" userId="" providerId="Windows Live" clId="Web-{97CEA7E3-2A60-6292-A877-56D8D561114E}" dt="2025-04-18T05:00:24.884" v="11"/>
        <pc:sldMkLst>
          <pc:docMk/>
          <pc:sldMk cId="0" sldId="263"/>
        </pc:sldMkLst>
        <pc:graphicFrameChg chg="mod modGraphic">
          <ac:chgData name="Guest User" userId="" providerId="Windows Live" clId="Web-{97CEA7E3-2A60-6292-A877-56D8D561114E}" dt="2025-04-18T05:00:24.884" v="11"/>
          <ac:graphicFrameMkLst>
            <pc:docMk/>
            <pc:sldMk cId="0" sldId="263"/>
            <ac:graphicFrameMk id="3" creationId="{00000000-0000-0000-0000-000000000000}"/>
          </ac:graphicFrameMkLst>
        </pc:graphicFrameChg>
      </pc:sldChg>
      <pc:sldChg chg="delSp modSp">
        <pc:chgData name="Guest User" userId="" providerId="Windows Live" clId="Web-{97CEA7E3-2A60-6292-A877-56D8D561114E}" dt="2025-04-18T05:01:48.481" v="20"/>
        <pc:sldMkLst>
          <pc:docMk/>
          <pc:sldMk cId="0" sldId="264"/>
        </pc:sldMkLst>
        <pc:spChg chg="del mod">
          <ac:chgData name="Guest User" userId="" providerId="Windows Live" clId="Web-{97CEA7E3-2A60-6292-A877-56D8D561114E}" dt="2025-04-18T05:01:48.481" v="20"/>
          <ac:spMkLst>
            <pc:docMk/>
            <pc:sldMk cId="0" sldId="264"/>
            <ac:spMk id="4" creationId="{00000000-0000-0000-0000-000000000000}"/>
          </ac:spMkLst>
        </pc:spChg>
      </pc:sldChg>
      <pc:sldChg chg="delSp modSp">
        <pc:chgData name="Guest User" userId="" providerId="Windows Live" clId="Web-{97CEA7E3-2A60-6292-A877-56D8D561114E}" dt="2025-04-18T05:01:59.762" v="23"/>
        <pc:sldMkLst>
          <pc:docMk/>
          <pc:sldMk cId="0" sldId="265"/>
        </pc:sldMkLst>
        <pc:spChg chg="del mod">
          <ac:chgData name="Guest User" userId="" providerId="Windows Live" clId="Web-{97CEA7E3-2A60-6292-A877-56D8D561114E}" dt="2025-04-18T05:01:59.762" v="23"/>
          <ac:spMkLst>
            <pc:docMk/>
            <pc:sldMk cId="0" sldId="265"/>
            <ac:spMk id="4" creationId="{00000000-0000-0000-0000-000000000000}"/>
          </ac:spMkLst>
        </pc:spChg>
      </pc:sldChg>
      <pc:sldChg chg="modSp">
        <pc:chgData name="Guest User" userId="" providerId="Windows Live" clId="Web-{97CEA7E3-2A60-6292-A877-56D8D561114E}" dt="2025-04-18T05:02:05.606" v="26" actId="20577"/>
        <pc:sldMkLst>
          <pc:docMk/>
          <pc:sldMk cId="0" sldId="266"/>
        </pc:sldMkLst>
        <pc:spChg chg="mod">
          <ac:chgData name="Guest User" userId="" providerId="Windows Live" clId="Web-{97CEA7E3-2A60-6292-A877-56D8D561114E}" dt="2025-04-18T05:02:05.606" v="26" actId="20577"/>
          <ac:spMkLst>
            <pc:docMk/>
            <pc:sldMk cId="0" sldId="266"/>
            <ac:spMk id="2" creationId="{00000000-0000-0000-0000-000000000000}"/>
          </ac:spMkLst>
        </pc:spChg>
      </pc:sldChg>
    </pc:docChg>
  </pc:docChgLst>
  <pc:docChgLst>
    <pc:chgData clId="Web-{97CEA7E3-2A60-6292-A877-56D8D561114E}"/>
    <pc:docChg chg="modSld">
      <pc:chgData name="" userId="" providerId="" clId="Web-{97CEA7E3-2A60-6292-A877-56D8D561114E}" dt="2025-04-18T05:00:05.118" v="3"/>
      <pc:docMkLst>
        <pc:docMk/>
      </pc:docMkLst>
      <pc:sldChg chg="modSp">
        <pc:chgData name="" userId="" providerId="" clId="Web-{97CEA7E3-2A60-6292-A877-56D8D561114E}" dt="2025-04-18T05:00:05.118" v="3"/>
        <pc:sldMkLst>
          <pc:docMk/>
          <pc:sldMk cId="0" sldId="263"/>
        </pc:sldMkLst>
        <pc:graphicFrameChg chg="mod modGraphic">
          <ac:chgData name="" userId="" providerId="" clId="Web-{97CEA7E3-2A60-6292-A877-56D8D561114E}" dt="2025-04-18T05:00:05.118" v="3"/>
          <ac:graphicFrameMkLst>
            <pc:docMk/>
            <pc:sldMk cId="0" sldId="263"/>
            <ac:graphicFrameMk id="3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96266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149733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1002092"/>
            <a:ext cx="3991711" cy="1274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08576" y="3351784"/>
            <a:ext cx="170179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525" y="355927"/>
            <a:ext cx="3711575" cy="415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ts val="1635"/>
              </a:lnSpc>
              <a:spcBef>
                <a:spcPts val="135"/>
              </a:spcBef>
            </a:pPr>
            <a:r>
              <a:rPr b="1" dirty="0">
                <a:solidFill>
                  <a:srgbClr val="5B2C91"/>
                </a:solidFill>
                <a:latin typeface="Arial"/>
                <a:cs typeface="Arial"/>
              </a:rPr>
              <a:t>CS209:</a:t>
            </a:r>
            <a:r>
              <a:rPr b="1" spc="215" dirty="0">
                <a:solidFill>
                  <a:srgbClr val="5B2C91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5B2C91"/>
                </a:solidFill>
                <a:latin typeface="Arial"/>
                <a:cs typeface="Arial"/>
              </a:rPr>
              <a:t>Artificial</a:t>
            </a:r>
            <a:r>
              <a:rPr b="1" spc="70" dirty="0">
                <a:solidFill>
                  <a:srgbClr val="5B2C91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5B2C91"/>
                </a:solidFill>
                <a:latin typeface="Arial"/>
                <a:cs typeface="Arial"/>
              </a:rPr>
              <a:t>Intelligence</a:t>
            </a:r>
          </a:p>
          <a:p>
            <a:pPr algn="ctr">
              <a:lnSpc>
                <a:spcPts val="1395"/>
              </a:lnSpc>
            </a:pPr>
            <a:r>
              <a:rPr sz="1200" spc="-65" dirty="0">
                <a:solidFill>
                  <a:srgbClr val="FFF200"/>
                </a:solidFill>
              </a:rPr>
              <a:t>Course</a:t>
            </a:r>
            <a:r>
              <a:rPr sz="1200" spc="10" dirty="0">
                <a:solidFill>
                  <a:srgbClr val="FFF200"/>
                </a:solidFill>
              </a:rPr>
              <a:t> </a:t>
            </a:r>
            <a:r>
              <a:rPr sz="1200" spc="-20" dirty="0">
                <a:solidFill>
                  <a:srgbClr val="FFF200"/>
                </a:solidFill>
              </a:rPr>
              <a:t>Project</a:t>
            </a:r>
            <a:r>
              <a:rPr sz="1200" spc="10" dirty="0">
                <a:solidFill>
                  <a:srgbClr val="FFF200"/>
                </a:solidFill>
              </a:rPr>
              <a:t> </a:t>
            </a:r>
            <a:r>
              <a:rPr sz="1200" spc="-35" dirty="0">
                <a:solidFill>
                  <a:srgbClr val="FFF200"/>
                </a:solidFill>
              </a:rPr>
              <a:t>Title:Anemia</a:t>
            </a:r>
            <a:r>
              <a:rPr sz="1200" spc="15" dirty="0">
                <a:solidFill>
                  <a:srgbClr val="FFF200"/>
                </a:solidFill>
              </a:rPr>
              <a:t> </a:t>
            </a:r>
            <a:r>
              <a:rPr sz="1200" spc="-35" dirty="0">
                <a:solidFill>
                  <a:srgbClr val="FFF200"/>
                </a:solidFill>
              </a:rPr>
              <a:t>Classification</a:t>
            </a:r>
            <a:r>
              <a:rPr sz="1200" spc="10" dirty="0">
                <a:solidFill>
                  <a:srgbClr val="FFF200"/>
                </a:solidFill>
              </a:rPr>
              <a:t> </a:t>
            </a:r>
            <a:r>
              <a:rPr sz="1200" spc="-45" dirty="0">
                <a:solidFill>
                  <a:srgbClr val="FFF200"/>
                </a:solidFill>
              </a:rPr>
              <a:t>Using</a:t>
            </a:r>
            <a:r>
              <a:rPr sz="1200" spc="10" dirty="0">
                <a:solidFill>
                  <a:srgbClr val="FFF200"/>
                </a:solidFill>
              </a:rPr>
              <a:t> </a:t>
            </a:r>
            <a:r>
              <a:rPr sz="1200" dirty="0">
                <a:solidFill>
                  <a:srgbClr val="FFF200"/>
                </a:solidFill>
              </a:rPr>
              <a:t>CBC</a:t>
            </a:r>
            <a:r>
              <a:rPr sz="1200" spc="15" dirty="0">
                <a:solidFill>
                  <a:srgbClr val="FFF200"/>
                </a:solidFill>
              </a:rPr>
              <a:t> </a:t>
            </a:r>
            <a:r>
              <a:rPr sz="1200" spc="-20" dirty="0">
                <a:solidFill>
                  <a:srgbClr val="FFF200"/>
                </a:solidFill>
              </a:rPr>
              <a:t>Data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933450" y="968375"/>
            <a:ext cx="2667000" cy="13709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1153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Submitted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by:</a:t>
            </a:r>
            <a:endParaRPr sz="1100" dirty="0">
              <a:latin typeface="Tahoma"/>
              <a:cs typeface="Tahoma"/>
            </a:endParaRPr>
          </a:p>
          <a:p>
            <a:pPr marL="205740" indent="-16954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05740" algn="l"/>
              </a:tabLst>
            </a:pPr>
            <a:r>
              <a:rPr sz="1100" dirty="0">
                <a:latin typeface="Tahoma"/>
                <a:cs typeface="Tahoma"/>
              </a:rPr>
              <a:t>Sai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Sreeharsha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Bolloju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(CS23BT058)</a:t>
            </a:r>
            <a:endParaRPr sz="1100" dirty="0">
              <a:latin typeface="Tahoma"/>
              <a:cs typeface="Tahoma"/>
            </a:endParaRPr>
          </a:p>
          <a:p>
            <a:pPr marL="235585" indent="-16954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35585" algn="l"/>
              </a:tabLst>
            </a:pPr>
            <a:r>
              <a:rPr sz="1100" spc="-30" dirty="0">
                <a:latin typeface="Tahoma"/>
                <a:cs typeface="Tahoma"/>
              </a:rPr>
              <a:t>Middepogu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Manvitha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(CS23BT061)</a:t>
            </a:r>
            <a:endParaRPr sz="1100" dirty="0">
              <a:latin typeface="Tahoma"/>
              <a:cs typeface="Tahoma"/>
            </a:endParaRPr>
          </a:p>
          <a:p>
            <a:pPr marL="342265" indent="-16954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42265" algn="l"/>
              </a:tabLst>
            </a:pPr>
            <a:r>
              <a:rPr sz="1100" spc="-30" dirty="0">
                <a:latin typeface="Tahoma"/>
                <a:cs typeface="Tahoma"/>
              </a:rPr>
              <a:t>Priyanshu </a:t>
            </a:r>
            <a:r>
              <a:rPr sz="1100" spc="-40" dirty="0">
                <a:latin typeface="Tahoma"/>
                <a:cs typeface="Tahoma"/>
              </a:rPr>
              <a:t>Sharma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(IS22BM030)</a:t>
            </a:r>
            <a:endParaRPr sz="1100" dirty="0">
              <a:latin typeface="Tahoma"/>
              <a:cs typeface="Tahoma"/>
            </a:endParaRPr>
          </a:p>
          <a:p>
            <a:pPr marL="182245" indent="-16954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82245" algn="l"/>
              </a:tabLst>
            </a:pPr>
            <a:r>
              <a:rPr sz="1100" dirty="0">
                <a:latin typeface="Tahoma"/>
                <a:cs typeface="Tahoma"/>
              </a:rPr>
              <a:t>Paturi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Surya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Chaitanya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(CS23BT046)</a:t>
            </a:r>
            <a:endParaRPr sz="1100" dirty="0">
              <a:latin typeface="Tahoma"/>
              <a:cs typeface="Tahoma"/>
            </a:endParaRPr>
          </a:p>
          <a:p>
            <a:pPr marL="34290" algn="ctr">
              <a:lnSpc>
                <a:spcPts val="955"/>
              </a:lnSpc>
            </a:pPr>
            <a:endParaRPr lang="en-IN" sz="1100" dirty="0">
              <a:latin typeface="Tahoma"/>
              <a:cs typeface="Tahoma"/>
            </a:endParaRPr>
          </a:p>
          <a:p>
            <a:pPr marL="34290" algn="ctr">
              <a:lnSpc>
                <a:spcPts val="955"/>
              </a:lnSpc>
            </a:pPr>
            <a:r>
              <a:rPr sz="1100" b="1" spc="-40" dirty="0">
                <a:latin typeface="Arial"/>
                <a:cs typeface="Arial"/>
              </a:rPr>
              <a:t>Course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Instructor</a:t>
            </a:r>
            <a:r>
              <a:rPr sz="1100" spc="-10" dirty="0">
                <a:latin typeface="Arial"/>
                <a:cs typeface="Arial"/>
              </a:rPr>
              <a:t>:</a:t>
            </a:r>
            <a:r>
              <a:rPr lang="en-US" sz="1100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Prof.</a:t>
            </a:r>
            <a:r>
              <a:rPr sz="1100" b="1" spc="1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Dileep.</a:t>
            </a:r>
            <a:r>
              <a:rPr sz="1100" b="1" spc="13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A.D</a:t>
            </a:r>
            <a:endParaRPr lang="en-US" sz="1100" b="1" spc="-25" dirty="0">
              <a:latin typeface="Arial"/>
              <a:cs typeface="Arial"/>
            </a:endParaRPr>
          </a:p>
          <a:p>
            <a:pPr marL="34290" algn="ctr">
              <a:lnSpc>
                <a:spcPts val="955"/>
              </a:lnSpc>
            </a:pPr>
            <a:endParaRPr sz="1100" dirty="0">
              <a:latin typeface="Arial"/>
              <a:cs typeface="Arial"/>
            </a:endParaRPr>
          </a:p>
          <a:p>
            <a:pPr algn="ctr">
              <a:lnSpc>
                <a:spcPts val="955"/>
              </a:lnSpc>
            </a:pPr>
            <a:r>
              <a:rPr sz="1100" b="1" dirty="0">
                <a:latin typeface="Arial"/>
                <a:cs typeface="Arial"/>
              </a:rPr>
              <a:t>Mentor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Name:</a:t>
            </a:r>
            <a:r>
              <a:rPr sz="1100" b="1" spc="11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Sujeet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Kumar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084852"/>
            <a:ext cx="4608195" cy="371475"/>
            <a:chOff x="0" y="3084852"/>
            <a:chExt cx="4608195" cy="371475"/>
          </a:xfrm>
        </p:grpSpPr>
        <p:sp>
          <p:nvSpPr>
            <p:cNvPr id="5" name="object 5"/>
            <p:cNvSpPr/>
            <p:nvPr/>
          </p:nvSpPr>
          <p:spPr>
            <a:xfrm>
              <a:off x="0" y="3084855"/>
              <a:ext cx="4608195" cy="371475"/>
            </a:xfrm>
            <a:custGeom>
              <a:avLst/>
              <a:gdLst/>
              <a:ahLst/>
              <a:cxnLst/>
              <a:rect l="l" t="t" r="r" b="b"/>
              <a:pathLst>
                <a:path w="4608195" h="371475">
                  <a:moveTo>
                    <a:pt x="4608004" y="0"/>
                  </a:moveTo>
                  <a:lnTo>
                    <a:pt x="0" y="0"/>
                  </a:lnTo>
                  <a:lnTo>
                    <a:pt x="0" y="371144"/>
                  </a:lnTo>
                  <a:lnTo>
                    <a:pt x="4608004" y="37114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5B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57" y="3084867"/>
              <a:ext cx="320686" cy="3373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231" y="3084852"/>
              <a:ext cx="1813543" cy="33740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752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latin typeface="Tahoma"/>
                <a:cs typeface="Tahoma"/>
              </a:rPr>
              <a:t>Feature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Importance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600" y="637239"/>
            <a:ext cx="3564849" cy="193133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253562"/>
            <a:ext cx="4608195" cy="202565"/>
            <a:chOff x="0" y="3253562"/>
            <a:chExt cx="4608195" cy="202565"/>
          </a:xfrm>
        </p:grpSpPr>
        <p:sp>
          <p:nvSpPr>
            <p:cNvPr id="6" name="object 6"/>
            <p:cNvSpPr/>
            <p:nvPr/>
          </p:nvSpPr>
          <p:spPr>
            <a:xfrm>
              <a:off x="0" y="3253562"/>
              <a:ext cx="4608195" cy="202565"/>
            </a:xfrm>
            <a:custGeom>
              <a:avLst/>
              <a:gdLst/>
              <a:ahLst/>
              <a:cxnLst/>
              <a:rect l="l" t="t" r="r" b="b"/>
              <a:pathLst>
                <a:path w="4608195" h="202564">
                  <a:moveTo>
                    <a:pt x="4608004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4608004" y="20243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5B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57" y="3253563"/>
              <a:ext cx="2853724" cy="16869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990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latin typeface="Tahoma"/>
                <a:cs typeface="Tahoma"/>
              </a:rPr>
              <a:t>Histogram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407" y="580247"/>
            <a:ext cx="3216043" cy="206452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253562"/>
            <a:ext cx="4608195" cy="202565"/>
            <a:chOff x="0" y="3253562"/>
            <a:chExt cx="4608195" cy="202565"/>
          </a:xfrm>
        </p:grpSpPr>
        <p:sp>
          <p:nvSpPr>
            <p:cNvPr id="6" name="object 6"/>
            <p:cNvSpPr/>
            <p:nvPr/>
          </p:nvSpPr>
          <p:spPr>
            <a:xfrm>
              <a:off x="0" y="3253562"/>
              <a:ext cx="4608195" cy="202565"/>
            </a:xfrm>
            <a:custGeom>
              <a:avLst/>
              <a:gdLst/>
              <a:ahLst/>
              <a:cxnLst/>
              <a:rect l="l" t="t" r="r" b="b"/>
              <a:pathLst>
                <a:path w="4608195" h="202564">
                  <a:moveTo>
                    <a:pt x="4608004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4608004" y="20243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5B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57" y="3253563"/>
              <a:ext cx="2853724" cy="16869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285950" cy="232756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Tahoma"/>
                <a:cs typeface="Tahoma"/>
              </a:rPr>
              <a:t>Scatter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lang="en-US" sz="1400" dirty="0">
                <a:latin typeface="Tahoma"/>
                <a:cs typeface="Tahoma"/>
              </a:rPr>
              <a:t>Plots</a:t>
            </a:r>
            <a:endParaRPr lang="en-IN" sz="1400" spc="35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529" y="484649"/>
            <a:ext cx="3227370" cy="259821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253562"/>
            <a:ext cx="4608195" cy="202565"/>
            <a:chOff x="0" y="3253562"/>
            <a:chExt cx="4608195" cy="202565"/>
          </a:xfrm>
        </p:grpSpPr>
        <p:sp>
          <p:nvSpPr>
            <p:cNvPr id="5" name="object 5"/>
            <p:cNvSpPr/>
            <p:nvPr/>
          </p:nvSpPr>
          <p:spPr>
            <a:xfrm>
              <a:off x="0" y="3253562"/>
              <a:ext cx="4608195" cy="202565"/>
            </a:xfrm>
            <a:custGeom>
              <a:avLst/>
              <a:gdLst/>
              <a:ahLst/>
              <a:cxnLst/>
              <a:rect l="l" t="t" r="r" b="b"/>
              <a:pathLst>
                <a:path w="4608195" h="202564">
                  <a:moveTo>
                    <a:pt x="4608004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4608004" y="20243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5B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57" y="3253563"/>
              <a:ext cx="2853724" cy="16869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600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latin typeface="Tahoma"/>
                <a:cs typeface="Tahoma"/>
              </a:rPr>
              <a:t>Confusion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Matrices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535" y="829137"/>
            <a:ext cx="1701737" cy="16131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7315" y="829137"/>
            <a:ext cx="1701737" cy="16131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294" y="2477324"/>
            <a:ext cx="707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Arial"/>
                <a:cs typeface="Arial"/>
              </a:rPr>
              <a:t>Random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Forest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7691" y="2477324"/>
            <a:ext cx="6337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Arial"/>
                <a:cs typeface="Arial"/>
              </a:rPr>
              <a:t>Decision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Tree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53562"/>
            <a:ext cx="4608195" cy="202565"/>
            <a:chOff x="0" y="3253562"/>
            <a:chExt cx="4608195" cy="202565"/>
          </a:xfrm>
        </p:grpSpPr>
        <p:sp>
          <p:nvSpPr>
            <p:cNvPr id="8" name="object 8"/>
            <p:cNvSpPr/>
            <p:nvPr/>
          </p:nvSpPr>
          <p:spPr>
            <a:xfrm>
              <a:off x="0" y="3253562"/>
              <a:ext cx="4608195" cy="202565"/>
            </a:xfrm>
            <a:custGeom>
              <a:avLst/>
              <a:gdLst/>
              <a:ahLst/>
              <a:cxnLst/>
              <a:rect l="l" t="t" r="r" b="b"/>
              <a:pathLst>
                <a:path w="4608195" h="202564">
                  <a:moveTo>
                    <a:pt x="4608004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4608004" y="20243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5B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57" y="3253563"/>
              <a:ext cx="2853724" cy="16869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285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Tahoma"/>
                <a:cs typeface="Tahoma"/>
              </a:rPr>
              <a:t>More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Confusion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Matrices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535" y="821263"/>
            <a:ext cx="1701737" cy="16131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7315" y="821263"/>
            <a:ext cx="1701737" cy="16131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294" y="2469450"/>
            <a:ext cx="2508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SVM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2856" y="2469450"/>
            <a:ext cx="5683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Arial"/>
                <a:cs typeface="Arial"/>
              </a:rPr>
              <a:t>Naive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40" dirty="0">
                <a:latin typeface="Arial"/>
                <a:cs typeface="Arial"/>
              </a:rPr>
              <a:t>Bayes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53562"/>
            <a:ext cx="4608195" cy="202565"/>
            <a:chOff x="0" y="3253562"/>
            <a:chExt cx="4608195" cy="202565"/>
          </a:xfrm>
        </p:grpSpPr>
        <p:sp>
          <p:nvSpPr>
            <p:cNvPr id="8" name="object 8"/>
            <p:cNvSpPr/>
            <p:nvPr/>
          </p:nvSpPr>
          <p:spPr>
            <a:xfrm>
              <a:off x="0" y="3253562"/>
              <a:ext cx="4608195" cy="202565"/>
            </a:xfrm>
            <a:custGeom>
              <a:avLst/>
              <a:gdLst/>
              <a:ahLst/>
              <a:cxnLst/>
              <a:rect l="l" t="t" r="r" b="b"/>
              <a:pathLst>
                <a:path w="4608195" h="202564">
                  <a:moveTo>
                    <a:pt x="4608004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4608004" y="20243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5B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57" y="3253563"/>
              <a:ext cx="2853724" cy="16869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285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0" dirty="0">
                <a:latin typeface="Tahoma"/>
                <a:cs typeface="Tahoma"/>
              </a:rPr>
              <a:t>MLP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Confusion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Matrices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535" y="819015"/>
            <a:ext cx="1701737" cy="16131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7315" y="819015"/>
            <a:ext cx="1701737" cy="16131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294" y="2467202"/>
            <a:ext cx="5575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Arial"/>
                <a:cs typeface="Arial"/>
              </a:rPr>
              <a:t>MLP</a:t>
            </a:r>
            <a:r>
              <a:rPr sz="800" spc="14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(16,8)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9868" y="2467202"/>
            <a:ext cx="6115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Arial"/>
                <a:cs typeface="Arial"/>
              </a:rPr>
              <a:t>MLP</a:t>
            </a:r>
            <a:r>
              <a:rPr sz="800" spc="14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(32,16)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53562"/>
            <a:ext cx="4608195" cy="202565"/>
            <a:chOff x="0" y="3253562"/>
            <a:chExt cx="4608195" cy="202565"/>
          </a:xfrm>
        </p:grpSpPr>
        <p:sp>
          <p:nvSpPr>
            <p:cNvPr id="8" name="object 8"/>
            <p:cNvSpPr/>
            <p:nvPr/>
          </p:nvSpPr>
          <p:spPr>
            <a:xfrm>
              <a:off x="0" y="3253562"/>
              <a:ext cx="4608195" cy="202565"/>
            </a:xfrm>
            <a:custGeom>
              <a:avLst/>
              <a:gdLst/>
              <a:ahLst/>
              <a:cxnLst/>
              <a:rect l="l" t="t" r="r" b="b"/>
              <a:pathLst>
                <a:path w="4608195" h="202564">
                  <a:moveTo>
                    <a:pt x="4608004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4608004" y="20243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5B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57" y="3253563"/>
              <a:ext cx="2853724" cy="16869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83908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0" dirty="0">
                <a:latin typeface="Tahoma"/>
                <a:cs typeface="Tahoma"/>
              </a:rPr>
              <a:t>MLP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Confusion</a:t>
            </a:r>
            <a:r>
              <a:rPr sz="1400" spc="-10" dirty="0">
                <a:latin typeface="Tahoma"/>
                <a:cs typeface="Tahoma"/>
              </a:rPr>
              <a:t> Matrices (Contd.)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535" y="819015"/>
            <a:ext cx="1701737" cy="16131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7315" y="819015"/>
            <a:ext cx="1701737" cy="16131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294" y="2467202"/>
            <a:ext cx="6115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Arial"/>
                <a:cs typeface="Arial"/>
              </a:rPr>
              <a:t>MLP</a:t>
            </a:r>
            <a:r>
              <a:rPr sz="800" spc="14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(64,32)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6140" y="2467202"/>
            <a:ext cx="6648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Arial"/>
                <a:cs typeface="Arial"/>
              </a:rPr>
              <a:t>MLP</a:t>
            </a:r>
            <a:r>
              <a:rPr sz="800" spc="14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(128,64)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53562"/>
            <a:ext cx="4608195" cy="202565"/>
            <a:chOff x="0" y="3253562"/>
            <a:chExt cx="4608195" cy="202565"/>
          </a:xfrm>
        </p:grpSpPr>
        <p:sp>
          <p:nvSpPr>
            <p:cNvPr id="8" name="object 8"/>
            <p:cNvSpPr/>
            <p:nvPr/>
          </p:nvSpPr>
          <p:spPr>
            <a:xfrm>
              <a:off x="0" y="3253562"/>
              <a:ext cx="4608195" cy="202565"/>
            </a:xfrm>
            <a:custGeom>
              <a:avLst/>
              <a:gdLst/>
              <a:ahLst/>
              <a:cxnLst/>
              <a:rect l="l" t="t" r="r" b="b"/>
              <a:pathLst>
                <a:path w="4608195" h="202564">
                  <a:moveTo>
                    <a:pt x="4608004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4608004" y="20243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5B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57" y="3253563"/>
              <a:ext cx="2853724" cy="16869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6" y="1249042"/>
            <a:ext cx="3330893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7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Tahoma"/>
                <a:cs typeface="Tahoma"/>
              </a:rPr>
              <a:t>Random</a:t>
            </a:r>
            <a:r>
              <a:rPr sz="1100" spc="-30" dirty="0">
                <a:latin typeface="Tahoma"/>
                <a:cs typeface="Tahoma"/>
              </a:rPr>
              <a:t> Forest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performed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overall.</a:t>
            </a:r>
            <a:endParaRPr sz="11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6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Tahoma"/>
                <a:cs typeface="Tahoma"/>
              </a:rPr>
              <a:t>Important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features: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HGB,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RBC,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MCHC.</a:t>
            </a:r>
            <a:endParaRPr sz="11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4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Tahoma"/>
                <a:cs typeface="Tahoma"/>
              </a:rPr>
              <a:t>ML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helps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 </a:t>
            </a:r>
            <a:r>
              <a:rPr sz="1100" spc="-45" dirty="0">
                <a:latin typeface="Tahoma"/>
                <a:cs typeface="Tahoma"/>
              </a:rPr>
              <a:t>early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anemia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detection.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53562"/>
            <a:ext cx="4608195" cy="202565"/>
            <a:chOff x="0" y="3253562"/>
            <a:chExt cx="4608195" cy="202565"/>
          </a:xfrm>
        </p:grpSpPr>
        <p:sp>
          <p:nvSpPr>
            <p:cNvPr id="5" name="object 5"/>
            <p:cNvSpPr/>
            <p:nvPr/>
          </p:nvSpPr>
          <p:spPr>
            <a:xfrm>
              <a:off x="0" y="3253562"/>
              <a:ext cx="4608195" cy="202565"/>
            </a:xfrm>
            <a:custGeom>
              <a:avLst/>
              <a:gdLst/>
              <a:ahLst/>
              <a:cxnLst/>
              <a:rect l="l" t="t" r="r" b="b"/>
              <a:pathLst>
                <a:path w="4608195" h="202564">
                  <a:moveTo>
                    <a:pt x="4608004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4608004" y="20243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5B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57" y="3253563"/>
              <a:ext cx="2853724" cy="16869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300" y="59878"/>
            <a:ext cx="1295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Future</a:t>
            </a:r>
            <a:r>
              <a:rPr spc="-55" dirty="0"/>
              <a:t> </a:t>
            </a:r>
            <a:r>
              <a:rPr spc="-20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6" y="1249042"/>
            <a:ext cx="2949893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Try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advanced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like XGBoost.</a:t>
            </a:r>
            <a:endParaRPr sz="11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35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Tahoma"/>
                <a:cs typeface="Tahoma"/>
              </a:rPr>
              <a:t>Use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SHAP/LIME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explainability.</a:t>
            </a:r>
            <a:endParaRPr sz="11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7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Tahoma"/>
                <a:cs typeface="Tahoma"/>
              </a:rPr>
              <a:t>Deploy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clinical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web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tool.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53562"/>
            <a:ext cx="4608195" cy="202565"/>
            <a:chOff x="0" y="3253562"/>
            <a:chExt cx="4608195" cy="202565"/>
          </a:xfrm>
        </p:grpSpPr>
        <p:sp>
          <p:nvSpPr>
            <p:cNvPr id="5" name="object 5"/>
            <p:cNvSpPr/>
            <p:nvPr/>
          </p:nvSpPr>
          <p:spPr>
            <a:xfrm>
              <a:off x="0" y="3253562"/>
              <a:ext cx="4608195" cy="202565"/>
            </a:xfrm>
            <a:custGeom>
              <a:avLst/>
              <a:gdLst/>
              <a:ahLst/>
              <a:cxnLst/>
              <a:rect l="l" t="t" r="r" b="b"/>
              <a:pathLst>
                <a:path w="4608195" h="202564">
                  <a:moveTo>
                    <a:pt x="4608004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4608004" y="20243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5B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57" y="3253563"/>
              <a:ext cx="2853724" cy="16869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1746872" y="1662341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4363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957" y="1259825"/>
            <a:ext cx="3407093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7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Tahoma"/>
                <a:cs typeface="Tahoma"/>
              </a:rPr>
              <a:t>Dataset: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25.csv</a:t>
            </a:r>
            <a:endParaRPr sz="11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6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Tahoma"/>
                <a:cs typeface="Tahoma"/>
              </a:rPr>
              <a:t>Notebook: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40" dirty="0">
                <a:latin typeface="Georgia"/>
                <a:cs typeface="Georgia"/>
              </a:rPr>
              <a:t>Anemia</a:t>
            </a:r>
            <a:r>
              <a:rPr sz="1100" spc="80" dirty="0">
                <a:latin typeface="Georgia"/>
                <a:cs typeface="Georgia"/>
              </a:rPr>
              <a:t> </a:t>
            </a:r>
            <a:r>
              <a:rPr sz="1100" spc="90" dirty="0">
                <a:latin typeface="Georgia"/>
                <a:cs typeface="Georgia"/>
              </a:rPr>
              <a:t>classification.ipynb</a:t>
            </a:r>
            <a:endParaRPr sz="1100" dirty="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4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Tahoma"/>
                <a:cs typeface="Tahoma"/>
                <a:hlinkClick r:id="rId2"/>
              </a:rPr>
              <a:t>scikit-</a:t>
            </a:r>
            <a:r>
              <a:rPr sz="1100" spc="-25" dirty="0">
                <a:latin typeface="Tahoma"/>
                <a:cs typeface="Tahoma"/>
                <a:hlinkClick r:id="rId2"/>
              </a:rPr>
              <a:t>learn</a:t>
            </a:r>
            <a:r>
              <a:rPr sz="1100" spc="-5" dirty="0">
                <a:latin typeface="Tahoma"/>
                <a:cs typeface="Tahoma"/>
                <a:hlinkClick r:id="rId2"/>
              </a:rPr>
              <a:t> </a:t>
            </a:r>
            <a:r>
              <a:rPr sz="1100" spc="-10" dirty="0">
                <a:latin typeface="Tahoma"/>
                <a:cs typeface="Tahoma"/>
                <a:hlinkClick r:id="rId2"/>
              </a:rPr>
              <a:t>documentation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53562"/>
            <a:ext cx="4608195" cy="202565"/>
            <a:chOff x="0" y="3253562"/>
            <a:chExt cx="4608195" cy="202565"/>
          </a:xfrm>
        </p:grpSpPr>
        <p:sp>
          <p:nvSpPr>
            <p:cNvPr id="6" name="object 6"/>
            <p:cNvSpPr/>
            <p:nvPr/>
          </p:nvSpPr>
          <p:spPr>
            <a:xfrm>
              <a:off x="0" y="3253562"/>
              <a:ext cx="4608195" cy="202565"/>
            </a:xfrm>
            <a:custGeom>
              <a:avLst/>
              <a:gdLst/>
              <a:ahLst/>
              <a:cxnLst/>
              <a:rect l="l" t="t" r="r" b="b"/>
              <a:pathLst>
                <a:path w="4608195" h="202564">
                  <a:moveTo>
                    <a:pt x="4608004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4608004" y="20243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5B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57" y="3253563"/>
              <a:ext cx="2853724" cy="16869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685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Tahoma"/>
                <a:cs typeface="Tahoma"/>
              </a:rPr>
              <a:t>Outline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851" y="1091791"/>
            <a:ext cx="1299845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49225" indent="-13652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Font typeface="Arial"/>
              <a:buChar char="•"/>
              <a:tabLst>
                <a:tab pos="149225" algn="l"/>
              </a:tabLst>
            </a:pPr>
            <a:r>
              <a:rPr sz="1100" spc="-10" dirty="0">
                <a:latin typeface="Tahoma"/>
                <a:cs typeface="Tahoma"/>
              </a:rPr>
              <a:t>Introduction</a:t>
            </a:r>
            <a:endParaRPr sz="1100">
              <a:latin typeface="Tahoma"/>
              <a:cs typeface="Tahoma"/>
            </a:endParaRPr>
          </a:p>
          <a:p>
            <a:pPr marL="149225" indent="-13652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Font typeface="Arial"/>
              <a:buChar char="•"/>
              <a:tabLst>
                <a:tab pos="149225" algn="l"/>
              </a:tabLst>
            </a:pPr>
            <a:r>
              <a:rPr sz="1100" spc="-10" dirty="0">
                <a:latin typeface="Tahoma"/>
                <a:cs typeface="Tahoma"/>
              </a:rPr>
              <a:t>Methodology</a:t>
            </a:r>
            <a:endParaRPr sz="1100">
              <a:latin typeface="Tahoma"/>
              <a:cs typeface="Tahoma"/>
            </a:endParaRPr>
          </a:p>
          <a:p>
            <a:pPr marL="149225" indent="-136525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Font typeface="Arial"/>
              <a:buChar char="•"/>
              <a:tabLst>
                <a:tab pos="149225" algn="l"/>
              </a:tabLst>
            </a:pPr>
            <a:r>
              <a:rPr sz="1100" spc="-30" dirty="0">
                <a:latin typeface="Tahoma"/>
                <a:cs typeface="Tahoma"/>
              </a:rPr>
              <a:t>Experimental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Setup</a:t>
            </a:r>
            <a:endParaRPr sz="1100">
              <a:latin typeface="Tahoma"/>
              <a:cs typeface="Tahoma"/>
            </a:endParaRPr>
          </a:p>
          <a:p>
            <a:pPr marL="149225" indent="-13652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Arial"/>
              <a:buChar char="•"/>
              <a:tabLst>
                <a:tab pos="149225" algn="l"/>
              </a:tabLst>
            </a:pPr>
            <a:r>
              <a:rPr sz="1100" spc="-10" dirty="0">
                <a:latin typeface="Tahoma"/>
                <a:cs typeface="Tahoma"/>
              </a:rPr>
              <a:t>Results</a:t>
            </a:r>
            <a:endParaRPr sz="1100">
              <a:latin typeface="Tahoma"/>
              <a:cs typeface="Tahoma"/>
            </a:endParaRPr>
          </a:p>
          <a:p>
            <a:pPr marL="149225" indent="-13652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Font typeface="Arial"/>
              <a:buChar char="•"/>
              <a:tabLst>
                <a:tab pos="149225" algn="l"/>
              </a:tabLst>
            </a:pPr>
            <a:r>
              <a:rPr sz="1100" spc="-10" dirty="0">
                <a:latin typeface="Tahoma"/>
                <a:cs typeface="Tahoma"/>
              </a:rPr>
              <a:t>Conclusion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53562"/>
            <a:ext cx="4608195" cy="202565"/>
            <a:chOff x="0" y="3253562"/>
            <a:chExt cx="4608195" cy="202565"/>
          </a:xfrm>
        </p:grpSpPr>
        <p:sp>
          <p:nvSpPr>
            <p:cNvPr id="5" name="object 5"/>
            <p:cNvSpPr/>
            <p:nvPr/>
          </p:nvSpPr>
          <p:spPr>
            <a:xfrm>
              <a:off x="0" y="3253562"/>
              <a:ext cx="4608195" cy="202565"/>
            </a:xfrm>
            <a:custGeom>
              <a:avLst/>
              <a:gdLst/>
              <a:ahLst/>
              <a:cxnLst/>
              <a:rect l="l" t="t" r="r" b="b"/>
              <a:pathLst>
                <a:path w="4608195" h="202564">
                  <a:moveTo>
                    <a:pt x="4608004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4608004" y="20243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5B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57" y="3253563"/>
              <a:ext cx="2853724" cy="16869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300" y="59878"/>
            <a:ext cx="1066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249042"/>
            <a:ext cx="3711893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7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CBC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dataset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hematological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parameters.</a:t>
            </a:r>
            <a:endParaRPr sz="11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9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Goal: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Classify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anemia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types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using</a:t>
            </a:r>
            <a:r>
              <a:rPr sz="1100" spc="-25" dirty="0">
                <a:latin typeface="Tahoma"/>
                <a:cs typeface="Tahoma"/>
              </a:rPr>
              <a:t> ML.</a:t>
            </a:r>
            <a:endParaRPr sz="11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en-US" sz="1650" spc="12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Motivation: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Early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diagnosis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via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automation.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53562"/>
            <a:ext cx="4608195" cy="202565"/>
            <a:chOff x="0" y="3253562"/>
            <a:chExt cx="4608195" cy="202565"/>
          </a:xfrm>
        </p:grpSpPr>
        <p:sp>
          <p:nvSpPr>
            <p:cNvPr id="5" name="object 5"/>
            <p:cNvSpPr/>
            <p:nvPr/>
          </p:nvSpPr>
          <p:spPr>
            <a:xfrm>
              <a:off x="0" y="3253562"/>
              <a:ext cx="4608195" cy="202565"/>
            </a:xfrm>
            <a:custGeom>
              <a:avLst/>
              <a:gdLst/>
              <a:ahLst/>
              <a:cxnLst/>
              <a:rect l="l" t="t" r="r" b="b"/>
              <a:pathLst>
                <a:path w="4608195" h="202564">
                  <a:moveTo>
                    <a:pt x="4608004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4608004" y="20243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5B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57" y="3253563"/>
              <a:ext cx="2853724" cy="16869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82B4-9693-80FE-7BFC-3CC86DF9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878"/>
            <a:ext cx="1497330" cy="215444"/>
          </a:xfrm>
        </p:spPr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15959-9EDC-CB65-B75B-A84695B7F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5" y="3287420"/>
            <a:ext cx="4610100" cy="226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37B45E-7CB2-838B-EB58-F5A72454A3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911"/>
            <a:ext cx="4610100" cy="203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2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7"/>
            <a:ext cx="190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Dataset</a:t>
            </a:r>
            <a:r>
              <a:rPr spc="-90" dirty="0"/>
              <a:t> </a:t>
            </a:r>
            <a:r>
              <a:rPr spc="-30" dirty="0"/>
              <a:t>Description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9194" y="1002092"/>
            <a:ext cx="4129456" cy="1274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0"/>
              </a:spcBef>
            </a:pPr>
            <a:r>
              <a:rPr spc="-45" dirty="0"/>
              <a:t>Source:</a:t>
            </a:r>
            <a:r>
              <a:rPr spc="75" dirty="0"/>
              <a:t> </a:t>
            </a:r>
            <a:r>
              <a:rPr b="0" spc="-10" dirty="0">
                <a:latin typeface="Tahoma"/>
                <a:cs typeface="Tahoma"/>
              </a:rPr>
              <a:t>25.csv</a:t>
            </a:r>
          </a:p>
          <a:p>
            <a:pPr marL="50800">
              <a:lnSpc>
                <a:spcPct val="100000"/>
              </a:lnSpc>
              <a:spcBef>
                <a:spcPts val="885"/>
              </a:spcBef>
            </a:pPr>
            <a:r>
              <a:rPr spc="-10" dirty="0"/>
              <a:t>Features:</a:t>
            </a:r>
          </a:p>
          <a:p>
            <a:pPr marL="327660" marR="43180" indent="-177165">
              <a:lnSpc>
                <a:spcPct val="102699"/>
              </a:lnSpc>
              <a:spcBef>
                <a:spcPts val="300"/>
              </a:spcBef>
            </a:pPr>
            <a:r>
              <a:rPr lang="en-IN" sz="1650" b="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en-IN" sz="1650" b="0" spc="41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0" spc="-30" dirty="0">
                <a:latin typeface="Tahoma"/>
                <a:cs typeface="Tahoma"/>
              </a:rPr>
              <a:t>Hematological:</a:t>
            </a:r>
            <a:r>
              <a:rPr sz="1100" b="0" spc="210" dirty="0">
                <a:latin typeface="Tahoma"/>
                <a:cs typeface="Tahoma"/>
              </a:rPr>
              <a:t> </a:t>
            </a:r>
            <a:r>
              <a:rPr sz="1100" b="0" dirty="0">
                <a:latin typeface="Tahoma"/>
                <a:cs typeface="Tahoma"/>
              </a:rPr>
              <a:t>HGB,</a:t>
            </a:r>
            <a:r>
              <a:rPr sz="1100" b="0" spc="75" dirty="0">
                <a:latin typeface="Tahoma"/>
                <a:cs typeface="Tahoma"/>
              </a:rPr>
              <a:t> </a:t>
            </a:r>
            <a:r>
              <a:rPr sz="1100" b="0" dirty="0">
                <a:latin typeface="Tahoma"/>
                <a:cs typeface="Tahoma"/>
              </a:rPr>
              <a:t>PLT,</a:t>
            </a:r>
            <a:r>
              <a:rPr sz="1100" b="0" spc="70" dirty="0">
                <a:latin typeface="Tahoma"/>
                <a:cs typeface="Tahoma"/>
              </a:rPr>
              <a:t> </a:t>
            </a:r>
            <a:r>
              <a:rPr sz="1100" b="0" dirty="0">
                <a:latin typeface="Tahoma"/>
                <a:cs typeface="Tahoma"/>
              </a:rPr>
              <a:t>WBC,</a:t>
            </a:r>
            <a:r>
              <a:rPr sz="1100" b="0" spc="75" dirty="0">
                <a:latin typeface="Tahoma"/>
                <a:cs typeface="Tahoma"/>
              </a:rPr>
              <a:t> </a:t>
            </a:r>
            <a:r>
              <a:rPr sz="1100" b="0" dirty="0">
                <a:latin typeface="Tahoma"/>
                <a:cs typeface="Tahoma"/>
              </a:rPr>
              <a:t>RBC,</a:t>
            </a:r>
            <a:r>
              <a:rPr sz="1100" b="0" spc="75" dirty="0">
                <a:latin typeface="Tahoma"/>
                <a:cs typeface="Tahoma"/>
              </a:rPr>
              <a:t> </a:t>
            </a:r>
            <a:r>
              <a:rPr sz="1100" b="0" dirty="0">
                <a:latin typeface="Tahoma"/>
                <a:cs typeface="Tahoma"/>
              </a:rPr>
              <a:t>MCV,</a:t>
            </a:r>
            <a:r>
              <a:rPr sz="1100" b="0" spc="75" dirty="0">
                <a:latin typeface="Tahoma"/>
                <a:cs typeface="Tahoma"/>
              </a:rPr>
              <a:t> </a:t>
            </a:r>
            <a:r>
              <a:rPr sz="1100" b="0" dirty="0">
                <a:latin typeface="Tahoma"/>
                <a:cs typeface="Tahoma"/>
              </a:rPr>
              <a:t>MCH,</a:t>
            </a:r>
            <a:r>
              <a:rPr sz="1100" b="0" spc="70" dirty="0">
                <a:latin typeface="Tahoma"/>
                <a:cs typeface="Tahoma"/>
              </a:rPr>
              <a:t> </a:t>
            </a:r>
            <a:r>
              <a:rPr sz="1100" b="0" spc="-10" dirty="0">
                <a:latin typeface="Tahoma"/>
                <a:cs typeface="Tahoma"/>
              </a:rPr>
              <a:t>MCHC, </a:t>
            </a:r>
            <a:r>
              <a:rPr sz="1100" b="0" dirty="0">
                <a:latin typeface="Tahoma"/>
                <a:cs typeface="Tahoma"/>
              </a:rPr>
              <a:t>PDW,</a:t>
            </a:r>
            <a:r>
              <a:rPr sz="1100" b="0" spc="90" dirty="0">
                <a:latin typeface="Tahoma"/>
                <a:cs typeface="Tahoma"/>
              </a:rPr>
              <a:t> </a:t>
            </a:r>
            <a:r>
              <a:rPr sz="1100" b="0" spc="45" dirty="0">
                <a:latin typeface="Tahoma"/>
                <a:cs typeface="Tahoma"/>
              </a:rPr>
              <a:t>PCT</a:t>
            </a:r>
            <a:endParaRPr sz="1100" dirty="0">
              <a:latin typeface="Tahoma"/>
              <a:cs typeface="Tahoma"/>
            </a:endParaRPr>
          </a:p>
          <a:p>
            <a:pPr marL="150495">
              <a:lnSpc>
                <a:spcPct val="100000"/>
              </a:lnSpc>
              <a:spcBef>
                <a:spcPts val="330"/>
              </a:spcBef>
            </a:pPr>
            <a:r>
              <a:rPr sz="1650" b="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en-US" sz="1650" b="0" spc="30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0" spc="-10" dirty="0">
                <a:latin typeface="Tahoma"/>
                <a:cs typeface="Tahoma"/>
              </a:rPr>
              <a:t>Additional:</a:t>
            </a:r>
            <a:r>
              <a:rPr sz="1100" b="0" spc="145" dirty="0">
                <a:latin typeface="Tahoma"/>
                <a:cs typeface="Tahoma"/>
              </a:rPr>
              <a:t> </a:t>
            </a:r>
            <a:r>
              <a:rPr sz="1100" b="0" dirty="0">
                <a:latin typeface="Tahoma"/>
                <a:cs typeface="Tahoma"/>
              </a:rPr>
              <a:t>LYMp,</a:t>
            </a:r>
            <a:r>
              <a:rPr sz="1100" b="0" spc="25" dirty="0">
                <a:latin typeface="Tahoma"/>
                <a:cs typeface="Tahoma"/>
              </a:rPr>
              <a:t> </a:t>
            </a:r>
            <a:r>
              <a:rPr sz="1100" b="0" dirty="0">
                <a:latin typeface="Tahoma"/>
                <a:cs typeface="Tahoma"/>
              </a:rPr>
              <a:t>NEUTp,</a:t>
            </a:r>
            <a:r>
              <a:rPr sz="1100" b="0" spc="25" dirty="0">
                <a:latin typeface="Tahoma"/>
                <a:cs typeface="Tahoma"/>
              </a:rPr>
              <a:t> </a:t>
            </a:r>
            <a:r>
              <a:rPr sz="1100" b="0" dirty="0">
                <a:latin typeface="Tahoma"/>
                <a:cs typeface="Tahoma"/>
              </a:rPr>
              <a:t>LYMn,</a:t>
            </a:r>
            <a:r>
              <a:rPr sz="1100" b="0" spc="20" dirty="0">
                <a:latin typeface="Tahoma"/>
                <a:cs typeface="Tahoma"/>
              </a:rPr>
              <a:t> </a:t>
            </a:r>
            <a:r>
              <a:rPr sz="1100" b="0" spc="-10" dirty="0">
                <a:latin typeface="Tahoma"/>
                <a:cs typeface="Tahoma"/>
              </a:rPr>
              <a:t>NEUTn</a:t>
            </a:r>
            <a:endParaRPr sz="1100" dirty="0">
              <a:latin typeface="Tahoma"/>
              <a:cs typeface="Tahoma"/>
            </a:endParaRPr>
          </a:p>
          <a:p>
            <a:pPr marL="150495">
              <a:lnSpc>
                <a:spcPct val="100000"/>
              </a:lnSpc>
              <a:spcBef>
                <a:spcPts val="335"/>
              </a:spcBef>
            </a:pPr>
            <a:r>
              <a:rPr sz="1650" b="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en-US" sz="1650" b="0" spc="17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0" spc="-30" dirty="0">
                <a:latin typeface="Tahoma"/>
                <a:cs typeface="Tahoma"/>
              </a:rPr>
              <a:t>Target:</a:t>
            </a:r>
            <a:r>
              <a:rPr sz="1100" b="0" spc="65" dirty="0">
                <a:latin typeface="Tahoma"/>
                <a:cs typeface="Tahoma"/>
              </a:rPr>
              <a:t> </a:t>
            </a:r>
            <a:r>
              <a:rPr sz="1100" b="0" spc="-30" dirty="0">
                <a:latin typeface="Tahoma"/>
                <a:cs typeface="Tahoma"/>
              </a:rPr>
              <a:t>Diagnosis</a:t>
            </a:r>
            <a:r>
              <a:rPr sz="1100" b="0" spc="-35" dirty="0">
                <a:latin typeface="Tahoma"/>
                <a:cs typeface="Tahoma"/>
              </a:rPr>
              <a:t> </a:t>
            </a:r>
            <a:r>
              <a:rPr sz="1100" b="0" spc="-20" dirty="0">
                <a:latin typeface="Tahoma"/>
                <a:cs typeface="Tahoma"/>
              </a:rPr>
              <a:t>(Anemia</a:t>
            </a:r>
            <a:r>
              <a:rPr sz="1100" b="0" spc="-35" dirty="0">
                <a:latin typeface="Tahoma"/>
                <a:cs typeface="Tahoma"/>
              </a:rPr>
              <a:t> </a:t>
            </a:r>
            <a:r>
              <a:rPr sz="1100" b="0" spc="-20" dirty="0">
                <a:latin typeface="Tahoma"/>
                <a:cs typeface="Tahoma"/>
              </a:rPr>
              <a:t>type)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53562"/>
            <a:ext cx="4608195" cy="202565"/>
            <a:chOff x="0" y="3253562"/>
            <a:chExt cx="4608195" cy="202565"/>
          </a:xfrm>
        </p:grpSpPr>
        <p:sp>
          <p:nvSpPr>
            <p:cNvPr id="5" name="object 5"/>
            <p:cNvSpPr/>
            <p:nvPr/>
          </p:nvSpPr>
          <p:spPr>
            <a:xfrm>
              <a:off x="0" y="3253562"/>
              <a:ext cx="4608195" cy="202565"/>
            </a:xfrm>
            <a:custGeom>
              <a:avLst/>
              <a:gdLst/>
              <a:ahLst/>
              <a:cxnLst/>
              <a:rect l="l" t="t" r="r" b="b"/>
              <a:pathLst>
                <a:path w="4608195" h="202564">
                  <a:moveTo>
                    <a:pt x="4608004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4608004" y="20243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5B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57" y="3253563"/>
              <a:ext cx="2853724" cy="16869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52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 </a:t>
            </a:r>
            <a:r>
              <a:rPr spc="-50" dirty="0"/>
              <a:t>Preprocessing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9194" y="1002092"/>
            <a:ext cx="4129456" cy="1012839"/>
          </a:xfrm>
          <a:prstGeom prst="rect">
            <a:avLst/>
          </a:prstGeom>
        </p:spPr>
        <p:txBody>
          <a:bodyPr vert="horz" wrap="square" lIns="0" tIns="218184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434"/>
              </a:spcBef>
            </a:pPr>
            <a:r>
              <a:rPr sz="1650" b="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en-US" sz="1650" b="0" spc="20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0" dirty="0">
                <a:latin typeface="Tahoma"/>
                <a:cs typeface="Tahoma"/>
              </a:rPr>
              <a:t>Nulls</a:t>
            </a:r>
            <a:r>
              <a:rPr sz="1100" b="0" spc="-30" dirty="0">
                <a:latin typeface="Tahoma"/>
                <a:cs typeface="Tahoma"/>
              </a:rPr>
              <a:t> </a:t>
            </a:r>
            <a:r>
              <a:rPr sz="1100" b="0" spc="-50" dirty="0">
                <a:latin typeface="Tahoma"/>
                <a:cs typeface="Tahoma"/>
              </a:rPr>
              <a:t>checked</a:t>
            </a:r>
            <a:r>
              <a:rPr sz="1100" b="0" spc="-20" dirty="0">
                <a:latin typeface="Tahoma"/>
                <a:cs typeface="Tahoma"/>
              </a:rPr>
              <a:t> </a:t>
            </a:r>
            <a:r>
              <a:rPr sz="1100" b="0" spc="-10" dirty="0">
                <a:latin typeface="Tahoma"/>
                <a:cs typeface="Tahoma"/>
              </a:rPr>
              <a:t>(none).</a:t>
            </a:r>
            <a:endParaRPr sz="1100" dirty="0">
              <a:latin typeface="Tahoma"/>
              <a:cs typeface="Tahoma"/>
            </a:endParaRPr>
          </a:p>
          <a:p>
            <a:pPr marL="150495">
              <a:lnSpc>
                <a:spcPct val="100000"/>
              </a:lnSpc>
              <a:spcBef>
                <a:spcPts val="334"/>
              </a:spcBef>
            </a:pPr>
            <a:r>
              <a:rPr sz="1650" b="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en-US" sz="1650" b="0" spc="21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0" spc="-40" dirty="0">
                <a:latin typeface="Tahoma"/>
                <a:cs typeface="Tahoma"/>
              </a:rPr>
              <a:t>Replaced</a:t>
            </a:r>
            <a:r>
              <a:rPr sz="1100" b="0" spc="-20" dirty="0">
                <a:latin typeface="Tahoma"/>
                <a:cs typeface="Tahoma"/>
              </a:rPr>
              <a:t> </a:t>
            </a:r>
            <a:r>
              <a:rPr sz="1100" b="0" spc="-45" dirty="0">
                <a:latin typeface="Tahoma"/>
                <a:cs typeface="Tahoma"/>
              </a:rPr>
              <a:t>negatives</a:t>
            </a:r>
            <a:r>
              <a:rPr sz="1100" b="0" spc="-15" dirty="0">
                <a:latin typeface="Tahoma"/>
                <a:cs typeface="Tahoma"/>
              </a:rPr>
              <a:t> </a:t>
            </a:r>
            <a:r>
              <a:rPr sz="1100" b="0" dirty="0">
                <a:latin typeface="Tahoma"/>
                <a:cs typeface="Tahoma"/>
              </a:rPr>
              <a:t>in</a:t>
            </a:r>
            <a:r>
              <a:rPr sz="1100" b="0" spc="-20" dirty="0">
                <a:latin typeface="Tahoma"/>
                <a:cs typeface="Tahoma"/>
              </a:rPr>
              <a:t> </a:t>
            </a:r>
            <a:r>
              <a:rPr sz="1100" b="0" spc="-10" dirty="0">
                <a:latin typeface="Tahoma"/>
                <a:cs typeface="Tahoma"/>
              </a:rPr>
              <a:t>HGB/RBC.</a:t>
            </a:r>
            <a:endParaRPr sz="1100" dirty="0">
              <a:latin typeface="Tahoma"/>
              <a:cs typeface="Tahoma"/>
            </a:endParaRPr>
          </a:p>
          <a:p>
            <a:pPr marL="150495">
              <a:lnSpc>
                <a:spcPct val="100000"/>
              </a:lnSpc>
              <a:spcBef>
                <a:spcPts val="330"/>
              </a:spcBef>
            </a:pPr>
            <a:r>
              <a:rPr sz="1650" b="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en-US" sz="1650" b="0" spc="21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0" spc="-30" dirty="0">
                <a:latin typeface="Tahoma"/>
                <a:cs typeface="Tahoma"/>
              </a:rPr>
              <a:t>Normalized</a:t>
            </a:r>
            <a:r>
              <a:rPr sz="1100" b="0" spc="-20" dirty="0">
                <a:latin typeface="Tahoma"/>
                <a:cs typeface="Tahoma"/>
              </a:rPr>
              <a:t> </a:t>
            </a:r>
            <a:r>
              <a:rPr sz="1100" b="0" spc="-35" dirty="0">
                <a:latin typeface="Tahoma"/>
                <a:cs typeface="Tahoma"/>
              </a:rPr>
              <a:t>numerical</a:t>
            </a:r>
            <a:r>
              <a:rPr sz="1100" b="0" spc="-15" dirty="0">
                <a:latin typeface="Tahoma"/>
                <a:cs typeface="Tahoma"/>
              </a:rPr>
              <a:t> </a:t>
            </a:r>
            <a:r>
              <a:rPr sz="1100" b="0" spc="-10" dirty="0">
                <a:latin typeface="Tahoma"/>
                <a:cs typeface="Tahoma"/>
              </a:rPr>
              <a:t>features.</a:t>
            </a:r>
            <a:endParaRPr sz="1100" dirty="0">
              <a:latin typeface="Tahoma"/>
              <a:cs typeface="Tahoma"/>
            </a:endParaRPr>
          </a:p>
          <a:p>
            <a:pPr marL="150495">
              <a:lnSpc>
                <a:spcPct val="100000"/>
              </a:lnSpc>
              <a:spcBef>
                <a:spcPts val="335"/>
              </a:spcBef>
            </a:pPr>
            <a:r>
              <a:rPr sz="1650" b="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en-US" sz="1650" b="0" spc="21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0" spc="-30" dirty="0">
                <a:latin typeface="Tahoma"/>
                <a:cs typeface="Tahoma"/>
              </a:rPr>
              <a:t>Encoded</a:t>
            </a:r>
            <a:r>
              <a:rPr sz="1100" b="0" spc="-20" dirty="0">
                <a:latin typeface="Tahoma"/>
                <a:cs typeface="Tahoma"/>
              </a:rPr>
              <a:t> </a:t>
            </a:r>
            <a:r>
              <a:rPr sz="1100" b="0" spc="-35" dirty="0">
                <a:latin typeface="Tahoma"/>
                <a:cs typeface="Tahoma"/>
              </a:rPr>
              <a:t>categorical</a:t>
            </a:r>
            <a:r>
              <a:rPr sz="1100" b="0" spc="-15" dirty="0">
                <a:latin typeface="Tahoma"/>
                <a:cs typeface="Tahoma"/>
              </a:rPr>
              <a:t> </a:t>
            </a:r>
            <a:r>
              <a:rPr sz="1100" b="0" spc="-10" dirty="0">
                <a:latin typeface="Tahoma"/>
                <a:cs typeface="Tahoma"/>
              </a:rPr>
              <a:t>target.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53562"/>
            <a:ext cx="4608195" cy="202565"/>
            <a:chOff x="0" y="3253562"/>
            <a:chExt cx="4608195" cy="202565"/>
          </a:xfrm>
        </p:grpSpPr>
        <p:sp>
          <p:nvSpPr>
            <p:cNvPr id="5" name="object 5"/>
            <p:cNvSpPr/>
            <p:nvPr/>
          </p:nvSpPr>
          <p:spPr>
            <a:xfrm>
              <a:off x="0" y="3253562"/>
              <a:ext cx="4608195" cy="202565"/>
            </a:xfrm>
            <a:custGeom>
              <a:avLst/>
              <a:gdLst/>
              <a:ahLst/>
              <a:cxnLst/>
              <a:rect l="l" t="t" r="r" b="b"/>
              <a:pathLst>
                <a:path w="4608195" h="202564">
                  <a:moveTo>
                    <a:pt x="4608004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4608004" y="20243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5B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57" y="3253563"/>
              <a:ext cx="2853724" cy="16869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057650" cy="6995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latin typeface="Tahoma"/>
                <a:cs typeface="Tahoma"/>
              </a:rPr>
              <a:t>Feature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Selection</a:t>
            </a:r>
            <a:endParaRPr sz="1400" dirty="0">
              <a:latin typeface="Tahoma"/>
              <a:cs typeface="Tahoma"/>
            </a:endParaRPr>
          </a:p>
          <a:p>
            <a:pPr marL="389890">
              <a:lnSpc>
                <a:spcPct val="100000"/>
              </a:lnSpc>
              <a:spcBef>
                <a:spcPts val="104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1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Tahoma"/>
                <a:cs typeface="Tahoma"/>
              </a:rPr>
              <a:t>Correlation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diagnosis.</a:t>
            </a:r>
            <a:endParaRPr sz="1100" dirty="0">
              <a:latin typeface="Tahoma"/>
              <a:cs typeface="Tahoma"/>
            </a:endParaRPr>
          </a:p>
          <a:p>
            <a:pPr marL="389890">
              <a:lnSpc>
                <a:spcPct val="100000"/>
              </a:lnSpc>
              <a:spcBef>
                <a:spcPts val="3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33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Top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5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features: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PLT,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WBC,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MCHC,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RBC,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HGB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346" y="867975"/>
            <a:ext cx="4593669" cy="2660409"/>
            <a:chOff x="0" y="810265"/>
            <a:chExt cx="4608195" cy="2645862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290" y="810265"/>
              <a:ext cx="3424501" cy="24642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253562"/>
              <a:ext cx="4608195" cy="202565"/>
            </a:xfrm>
            <a:custGeom>
              <a:avLst/>
              <a:gdLst/>
              <a:ahLst/>
              <a:cxnLst/>
              <a:rect l="l" t="t" r="r" b="b"/>
              <a:pathLst>
                <a:path w="4608195" h="202564">
                  <a:moveTo>
                    <a:pt x="4608004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4608004" y="20243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5B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57" y="3253563"/>
              <a:ext cx="2853724" cy="16869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95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Model</a:t>
            </a:r>
            <a:r>
              <a:rPr spc="-30" dirty="0"/>
              <a:t> </a:t>
            </a:r>
            <a:r>
              <a:rPr spc="-25" dirty="0"/>
              <a:t>Training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9194" y="1002092"/>
            <a:ext cx="4269561" cy="1128089"/>
          </a:xfrm>
          <a:prstGeom prst="rect">
            <a:avLst/>
          </a:prstGeom>
        </p:spPr>
        <p:txBody>
          <a:bodyPr vert="horz" wrap="square" lIns="0" tIns="12657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pc="-40" dirty="0"/>
              <a:t>Algorithms</a:t>
            </a:r>
            <a:r>
              <a:rPr spc="30" dirty="0"/>
              <a:t> </a:t>
            </a:r>
            <a:r>
              <a:rPr spc="-10" dirty="0"/>
              <a:t>Used:</a:t>
            </a:r>
          </a:p>
          <a:p>
            <a:pPr marL="150495">
              <a:lnSpc>
                <a:spcPct val="100000"/>
              </a:lnSpc>
              <a:spcBef>
                <a:spcPts val="334"/>
              </a:spcBef>
            </a:pPr>
            <a:r>
              <a:rPr sz="1650" b="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en-US" sz="1650" b="0" spc="18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0" spc="-35" dirty="0">
                <a:latin typeface="Tahoma"/>
                <a:cs typeface="Tahoma"/>
              </a:rPr>
              <a:t>Random</a:t>
            </a:r>
            <a:r>
              <a:rPr sz="1100" b="0" spc="-30" dirty="0">
                <a:latin typeface="Tahoma"/>
                <a:cs typeface="Tahoma"/>
              </a:rPr>
              <a:t> Forest,</a:t>
            </a:r>
            <a:r>
              <a:rPr sz="1100" b="0" spc="-25" dirty="0">
                <a:latin typeface="Tahoma"/>
                <a:cs typeface="Tahoma"/>
              </a:rPr>
              <a:t> Decision</a:t>
            </a:r>
            <a:r>
              <a:rPr sz="1100" b="0" spc="-30" dirty="0">
                <a:latin typeface="Tahoma"/>
                <a:cs typeface="Tahoma"/>
              </a:rPr>
              <a:t> </a:t>
            </a:r>
            <a:r>
              <a:rPr sz="1100" b="0" spc="-20" dirty="0">
                <a:latin typeface="Tahoma"/>
                <a:cs typeface="Tahoma"/>
              </a:rPr>
              <a:t>Tree</a:t>
            </a:r>
            <a:endParaRPr sz="1100" dirty="0">
              <a:latin typeface="Tahoma"/>
              <a:cs typeface="Tahoma"/>
            </a:endParaRPr>
          </a:p>
          <a:p>
            <a:pPr marL="150495">
              <a:lnSpc>
                <a:spcPct val="100000"/>
              </a:lnSpc>
              <a:spcBef>
                <a:spcPts val="330"/>
              </a:spcBef>
            </a:pPr>
            <a:r>
              <a:rPr sz="1650" b="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en-US" sz="1650" b="0" spc="31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0" dirty="0">
                <a:latin typeface="Tahoma"/>
                <a:cs typeface="Tahoma"/>
              </a:rPr>
              <a:t>SVM,</a:t>
            </a:r>
            <a:r>
              <a:rPr sz="1100" b="0" spc="25" dirty="0">
                <a:latin typeface="Tahoma"/>
                <a:cs typeface="Tahoma"/>
              </a:rPr>
              <a:t> </a:t>
            </a:r>
            <a:r>
              <a:rPr sz="1100" b="0" spc="-20" dirty="0">
                <a:latin typeface="Tahoma"/>
                <a:cs typeface="Tahoma"/>
              </a:rPr>
              <a:t>Naive</a:t>
            </a:r>
            <a:r>
              <a:rPr sz="1100" b="0" spc="30" dirty="0">
                <a:latin typeface="Tahoma"/>
                <a:cs typeface="Tahoma"/>
              </a:rPr>
              <a:t> </a:t>
            </a:r>
            <a:r>
              <a:rPr sz="1100" b="0" spc="-20" dirty="0">
                <a:latin typeface="Tahoma"/>
                <a:cs typeface="Tahoma"/>
              </a:rPr>
              <a:t>Bayes</a:t>
            </a:r>
            <a:endParaRPr sz="1100" dirty="0">
              <a:latin typeface="Tahoma"/>
              <a:cs typeface="Tahoma"/>
            </a:endParaRPr>
          </a:p>
          <a:p>
            <a:pPr marL="150495">
              <a:lnSpc>
                <a:spcPct val="100000"/>
              </a:lnSpc>
              <a:spcBef>
                <a:spcPts val="335"/>
              </a:spcBef>
            </a:pPr>
            <a:r>
              <a:rPr sz="1650" b="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en-US" sz="1650" b="0" spc="254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0" dirty="0">
                <a:latin typeface="Tahoma"/>
                <a:cs typeface="Tahoma"/>
              </a:rPr>
              <a:t>MLPs:</a:t>
            </a:r>
            <a:r>
              <a:rPr sz="1100" b="0" spc="120" dirty="0">
                <a:latin typeface="Tahoma"/>
                <a:cs typeface="Tahoma"/>
              </a:rPr>
              <a:t> </a:t>
            </a:r>
            <a:r>
              <a:rPr sz="1100" b="0" spc="-30" dirty="0">
                <a:latin typeface="Tahoma"/>
                <a:cs typeface="Tahoma"/>
              </a:rPr>
              <a:t>(16,8),</a:t>
            </a:r>
            <a:r>
              <a:rPr sz="1100" b="0" dirty="0">
                <a:latin typeface="Tahoma"/>
                <a:cs typeface="Tahoma"/>
              </a:rPr>
              <a:t> </a:t>
            </a:r>
            <a:r>
              <a:rPr sz="1100" b="0" spc="-35" dirty="0">
                <a:latin typeface="Tahoma"/>
                <a:cs typeface="Tahoma"/>
              </a:rPr>
              <a:t>(32,16),</a:t>
            </a:r>
            <a:r>
              <a:rPr sz="1100" b="0" spc="5" dirty="0">
                <a:latin typeface="Tahoma"/>
                <a:cs typeface="Tahoma"/>
              </a:rPr>
              <a:t> </a:t>
            </a:r>
            <a:r>
              <a:rPr sz="1100" b="0" spc="-35" dirty="0">
                <a:latin typeface="Tahoma"/>
                <a:cs typeface="Tahoma"/>
              </a:rPr>
              <a:t>(64,32),</a:t>
            </a:r>
            <a:r>
              <a:rPr sz="1100" b="0" dirty="0">
                <a:latin typeface="Tahoma"/>
                <a:cs typeface="Tahoma"/>
              </a:rPr>
              <a:t> </a:t>
            </a:r>
            <a:r>
              <a:rPr sz="1100" b="0" spc="-10" dirty="0">
                <a:latin typeface="Tahoma"/>
                <a:cs typeface="Tahoma"/>
              </a:rPr>
              <a:t>(128,64)</a:t>
            </a:r>
            <a:endParaRPr sz="1100" dirty="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dirty="0"/>
              <a:t>Train-</a:t>
            </a:r>
            <a:r>
              <a:rPr spc="-35" dirty="0"/>
              <a:t>Test</a:t>
            </a:r>
            <a:r>
              <a:rPr dirty="0"/>
              <a:t> Split:</a:t>
            </a:r>
            <a:r>
              <a:rPr spc="60" dirty="0"/>
              <a:t> </a:t>
            </a:r>
            <a:r>
              <a:rPr b="0" spc="-60" dirty="0">
                <a:latin typeface="Tahoma"/>
                <a:cs typeface="Tahoma"/>
              </a:rPr>
              <a:t>80-</a:t>
            </a:r>
            <a:r>
              <a:rPr b="0" spc="-25" dirty="0">
                <a:latin typeface="Tahoma"/>
                <a:cs typeface="Tahoma"/>
              </a:rPr>
              <a:t>20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253562"/>
            <a:ext cx="4608195" cy="202565"/>
            <a:chOff x="0" y="3253562"/>
            <a:chExt cx="4608195" cy="202565"/>
          </a:xfrm>
        </p:grpSpPr>
        <p:sp>
          <p:nvSpPr>
            <p:cNvPr id="5" name="object 5"/>
            <p:cNvSpPr/>
            <p:nvPr/>
          </p:nvSpPr>
          <p:spPr>
            <a:xfrm>
              <a:off x="0" y="3253562"/>
              <a:ext cx="4608195" cy="202565"/>
            </a:xfrm>
            <a:custGeom>
              <a:avLst/>
              <a:gdLst/>
              <a:ahLst/>
              <a:cxnLst/>
              <a:rect l="l" t="t" r="r" b="b"/>
              <a:pathLst>
                <a:path w="4608195" h="202564">
                  <a:moveTo>
                    <a:pt x="4608004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4608004" y="20243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5B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57" y="3253563"/>
              <a:ext cx="2853724" cy="16869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752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Tahoma"/>
                <a:cs typeface="Tahoma"/>
              </a:rPr>
              <a:t>Model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Performance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35101"/>
              </p:ext>
            </p:extLst>
          </p:nvPr>
        </p:nvGraphicFramePr>
        <p:xfrm>
          <a:off x="95301" y="806836"/>
          <a:ext cx="4483454" cy="1736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35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Model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Accuracy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Precision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Recall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190"/>
                        </a:lnSpc>
                      </a:pPr>
                      <a:r>
                        <a:rPr sz="1100" b="1" spc="-40" dirty="0">
                          <a:latin typeface="Arial"/>
                          <a:cs typeface="Arial"/>
                        </a:rPr>
                        <a:t>F1-</a:t>
                      </a:r>
                      <a:r>
                        <a:rPr sz="1100" b="1" spc="-10" dirty="0">
                          <a:latin typeface="Arial"/>
                          <a:cs typeface="Arial"/>
                        </a:rPr>
                        <a:t>Score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46">
                <a:tc>
                  <a:txBody>
                    <a:bodyPr/>
                    <a:lstStyle/>
                    <a:p>
                      <a:pPr marL="75565">
                        <a:lnSpc>
                          <a:spcPts val="1190"/>
                        </a:lnSpc>
                      </a:pP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190"/>
                        </a:lnSpc>
                        <a:buNone/>
                      </a:pPr>
                      <a:endParaRPr lang="en-US"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190"/>
                        </a:lnSpc>
                      </a:pP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573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Decision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Tree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175"/>
                        </a:lnSpc>
                        <a:buNone/>
                      </a:pPr>
                      <a:r>
                        <a:rPr lang="en-US" sz="1100" spc="-10">
                          <a:latin typeface="Tahoma"/>
                          <a:cs typeface="Tahoma"/>
                        </a:rPr>
                        <a:t>0.887</a:t>
                      </a:r>
                      <a:endParaRPr lang="en-US"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0.908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0.887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0.894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573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25" dirty="0">
                          <a:latin typeface="Tahoma"/>
                          <a:cs typeface="Tahoma"/>
                        </a:rPr>
                        <a:t>Support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Vector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Machine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0.463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0.411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0.463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0.408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573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Naive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Bayes</a:t>
                      </a:r>
                      <a:endParaRPr lang="en-US" sz="1100" spc="-10" dirty="0">
                        <a:latin typeface="Tahoma"/>
                        <a:cs typeface="Tahoma"/>
                      </a:endParaRPr>
                    </a:p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IN" sz="1100" spc="-10">
                          <a:latin typeface="Tahoma"/>
                          <a:cs typeface="Tahoma"/>
                        </a:rPr>
                        <a:t>Random Forest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0.603</a:t>
                      </a:r>
                      <a:endParaRPr lang="en-US" sz="1100" spc="-10" dirty="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175"/>
                        </a:lnSpc>
                      </a:pPr>
                      <a:r>
                        <a:rPr lang="en-IN" sz="1100" spc="-10" dirty="0">
                          <a:latin typeface="Tahoma"/>
                          <a:cs typeface="Tahoma"/>
                        </a:rPr>
                        <a:t>0.926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0.575</a:t>
                      </a:r>
                      <a:endParaRPr lang="en-US" sz="1100" spc="-10" dirty="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175"/>
                        </a:lnSpc>
                      </a:pPr>
                      <a:r>
                        <a:rPr lang="en-IN" sz="1100" spc="-10" dirty="0">
                          <a:latin typeface="Tahoma"/>
                          <a:cs typeface="Tahoma"/>
                        </a:rPr>
                        <a:t>0.931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0.603</a:t>
                      </a:r>
                      <a:endParaRPr lang="en-US" sz="1100" spc="-10" dirty="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ts val="1175"/>
                        </a:lnSpc>
                      </a:pPr>
                      <a:r>
                        <a:rPr lang="en-IN" sz="1100" spc="-10" dirty="0">
                          <a:latin typeface="Tahoma"/>
                          <a:cs typeface="Tahoma"/>
                        </a:rPr>
                        <a:t>0.926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0.541</a:t>
                      </a:r>
                      <a:endParaRPr lang="en-US" sz="1100" spc="-10" dirty="0">
                        <a:latin typeface="Tahoma"/>
                        <a:cs typeface="Tahoma"/>
                      </a:endParaRPr>
                    </a:p>
                    <a:p>
                      <a:pPr marL="10160" algn="ctr">
                        <a:lnSpc>
                          <a:spcPts val="1175"/>
                        </a:lnSpc>
                      </a:pPr>
                      <a:r>
                        <a:rPr lang="en-IN" sz="1100" spc="-10" dirty="0">
                          <a:latin typeface="Tahoma"/>
                          <a:cs typeface="Tahoma"/>
                        </a:rPr>
                        <a:t>0.925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573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70" dirty="0">
                          <a:latin typeface="Tahoma"/>
                          <a:cs typeface="Tahoma"/>
                        </a:rPr>
                        <a:t>MLP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(16,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8)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0.642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0.607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0.642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0.616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573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70" dirty="0">
                          <a:latin typeface="Tahoma"/>
                          <a:cs typeface="Tahoma"/>
                        </a:rPr>
                        <a:t>MLP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(32,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16)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0.665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0.615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0.665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0.633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573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70" dirty="0">
                          <a:latin typeface="Tahoma"/>
                          <a:cs typeface="Tahoma"/>
                        </a:rPr>
                        <a:t>MLP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(64,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32)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0.681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0.640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0.681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0.652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519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70" dirty="0">
                          <a:latin typeface="Tahoma"/>
                          <a:cs typeface="Tahoma"/>
                        </a:rPr>
                        <a:t>MLP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(128,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64)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0.510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0.494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0.510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175"/>
                        </a:lnSpc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0.426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35760" y="2573279"/>
            <a:ext cx="19360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3333B2"/>
                </a:solidFill>
                <a:latin typeface="Tahoma"/>
                <a:cs typeface="Tahoma"/>
              </a:rPr>
              <a:t>Table:</a:t>
            </a:r>
            <a:r>
              <a:rPr sz="1000" spc="-2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Model</a:t>
            </a:r>
            <a:r>
              <a:rPr sz="1000" spc="-20" dirty="0">
                <a:latin typeface="Tahoma"/>
                <a:cs typeface="Tahoma"/>
              </a:rPr>
              <a:t> Evaluation Results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53562"/>
            <a:ext cx="4608195" cy="202565"/>
            <a:chOff x="0" y="3253562"/>
            <a:chExt cx="4608195" cy="202565"/>
          </a:xfrm>
        </p:grpSpPr>
        <p:sp>
          <p:nvSpPr>
            <p:cNvPr id="6" name="object 6"/>
            <p:cNvSpPr/>
            <p:nvPr/>
          </p:nvSpPr>
          <p:spPr>
            <a:xfrm>
              <a:off x="0" y="3253562"/>
              <a:ext cx="4608195" cy="202565"/>
            </a:xfrm>
            <a:custGeom>
              <a:avLst/>
              <a:gdLst/>
              <a:ahLst/>
              <a:cxnLst/>
              <a:rect l="l" t="t" r="r" b="b"/>
              <a:pathLst>
                <a:path w="4608195" h="202564">
                  <a:moveTo>
                    <a:pt x="4608004" y="0"/>
                  </a:moveTo>
                  <a:lnTo>
                    <a:pt x="0" y="0"/>
                  </a:lnTo>
                  <a:lnTo>
                    <a:pt x="0" y="202437"/>
                  </a:lnTo>
                  <a:lnTo>
                    <a:pt x="4608004" y="20243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5B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57" y="3253563"/>
              <a:ext cx="2853724" cy="16869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420</Words>
  <Application>Microsoft Office PowerPoint</Application>
  <PresentationFormat>Custom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Georgia</vt:lpstr>
      <vt:lpstr>Lucida Sans Unicode</vt:lpstr>
      <vt:lpstr>Tahoma</vt:lpstr>
      <vt:lpstr>Office Theme</vt:lpstr>
      <vt:lpstr>CS209: Artificial Intelligence Course Project Title:Anemia Classification Using CBC Data</vt:lpstr>
      <vt:lpstr>PowerPoint Presentation</vt:lpstr>
      <vt:lpstr>Introduction</vt:lpstr>
      <vt:lpstr>Dataset</vt:lpstr>
      <vt:lpstr>Dataset Description</vt:lpstr>
      <vt:lpstr>Data Preprocessing</vt:lpstr>
      <vt:lpstr>PowerPoint Presentation</vt:lpstr>
      <vt:lpstr>Model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Manvitha M</cp:lastModifiedBy>
  <cp:revision>4</cp:revision>
  <dcterms:created xsi:type="dcterms:W3CDTF">2025-04-15T16:06:25Z</dcterms:created>
  <dcterms:modified xsi:type="dcterms:W3CDTF">2025-04-18T05:05:08Z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2025-04-15T00:00:00Z</vt:filetime>
  </property>
  <property fmtid="{D5CDD505-2E9C-101B-9397-08002B2CF9AE}" pid="3" name="Producer">
    <vt:lpwstr>iLovePDF</vt:lpwstr>
  </property>
</Properties>
</file>