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12c99de5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12c99de5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812c99de5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812c99de5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12c99de5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12c99de5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12c99de5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12c99de5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12c99de5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12c99de5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12c99de5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12c99de5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Amazon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9900"/>
                </a:solidFill>
              </a:rPr>
              <a:t>Sales Data Analysis</a:t>
            </a:r>
            <a:endParaRPr>
              <a:solidFill>
                <a:srgbClr val="FF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03425"/>
            <a:ext cx="8520600" cy="43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en" sz="2020">
                <a:solidFill>
                  <a:srgbClr val="FF9900"/>
                </a:solidFill>
                <a:latin typeface="Lato"/>
                <a:ea typeface="Lato"/>
                <a:cs typeface="Lato"/>
                <a:sym typeface="Lato"/>
              </a:rPr>
              <a:t>Objective</a:t>
            </a:r>
            <a:endParaRPr b="1" sz="2020">
              <a:solidFill>
                <a:srgbClr val="FF9900"/>
              </a:solidFill>
              <a:latin typeface="Lato"/>
              <a:ea typeface="Lato"/>
              <a:cs typeface="Lato"/>
              <a:sym typeface="Lato"/>
            </a:endParaRPr>
          </a:p>
        </p:txBody>
      </p:sp>
      <p:sp>
        <p:nvSpPr>
          <p:cNvPr id="61" name="Google Shape;61;p14"/>
          <p:cNvSpPr txBox="1"/>
          <p:nvPr>
            <p:ph idx="1" type="body"/>
          </p:nvPr>
        </p:nvSpPr>
        <p:spPr>
          <a:xfrm>
            <a:off x="311700" y="2696725"/>
            <a:ext cx="8520600" cy="153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solidFill>
                  <a:schemeClr val="dk1"/>
                </a:solidFill>
                <a:latin typeface="Calibri"/>
                <a:ea typeface="Calibri"/>
                <a:cs typeface="Calibri"/>
                <a:sym typeface="Calibri"/>
              </a:rPr>
              <a:t>Create a report by extracting, transforming, and loading data that shows the sales trend by year, month, and quarter. You can also identify certain relationships in the data to help you comprehend and analyze the facts.</a:t>
            </a:r>
            <a:endParaRPr sz="900">
              <a:latin typeface="Calibri"/>
              <a:ea typeface="Calibri"/>
              <a:cs typeface="Calibri"/>
              <a:sym typeface="Calibri"/>
            </a:endParaRPr>
          </a:p>
        </p:txBody>
      </p:sp>
      <p:sp>
        <p:nvSpPr>
          <p:cNvPr id="62" name="Google Shape;62;p14"/>
          <p:cNvSpPr txBox="1"/>
          <p:nvPr/>
        </p:nvSpPr>
        <p:spPr>
          <a:xfrm>
            <a:off x="311700" y="842850"/>
            <a:ext cx="824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Due to growing competition and the demand for more efficient distribution strategies that lower costs and boost profits, sales management has become more and more important. These days, the most crucial role in a business or commercial enterprise is sales management.</a:t>
            </a:r>
            <a:endParaRPr sz="1200">
              <a:solidFill>
                <a:schemeClr val="dk1"/>
              </a:solidFill>
              <a:latin typeface="Calibri"/>
              <a:ea typeface="Calibri"/>
              <a:cs typeface="Calibri"/>
              <a:sym typeface="Calibri"/>
            </a:endParaRPr>
          </a:p>
        </p:txBody>
      </p:sp>
      <p:sp>
        <p:nvSpPr>
          <p:cNvPr id="63" name="Google Shape;63;p14"/>
          <p:cNvSpPr txBox="1"/>
          <p:nvPr>
            <p:ph type="title"/>
          </p:nvPr>
        </p:nvSpPr>
        <p:spPr>
          <a:xfrm>
            <a:off x="311700" y="2135850"/>
            <a:ext cx="8520600" cy="43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en" sz="2020">
                <a:solidFill>
                  <a:srgbClr val="FF9900"/>
                </a:solidFill>
                <a:latin typeface="Lato"/>
                <a:ea typeface="Lato"/>
                <a:cs typeface="Lato"/>
                <a:sym typeface="Lato"/>
              </a:rPr>
              <a:t>Problem Statement</a:t>
            </a:r>
            <a:endParaRPr b="1" sz="2020">
              <a:solidFill>
                <a:srgbClr val="FF9900"/>
              </a:solidFill>
              <a:latin typeface="Lato"/>
              <a:ea typeface="Lato"/>
              <a:cs typeface="Lato"/>
              <a:sym typeface="Lato"/>
            </a:endParaRPr>
          </a:p>
          <a:p>
            <a:pPr indent="0" lvl="0" marL="0" rtl="0" algn="l">
              <a:spcBef>
                <a:spcPts val="0"/>
              </a:spcBef>
              <a:spcAft>
                <a:spcPts val="0"/>
              </a:spcAft>
              <a:buSzPct val="49009"/>
              <a:buNone/>
            </a:pPr>
            <a:r>
              <a:t/>
            </a:r>
            <a:endParaRPr b="1" sz="2020">
              <a:solidFill>
                <a:srgbClr val="FF99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65500" y="511450"/>
            <a:ext cx="4045200" cy="220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1580">
                <a:latin typeface="Calibri"/>
                <a:ea typeface="Calibri"/>
                <a:cs typeface="Calibri"/>
                <a:sym typeface="Calibri"/>
              </a:rPr>
              <a:t>Amazon.com, Inc., doing business as Amazon, is an American multinational technology company, engaged in e-commerce, cloud computing, online advertising, digital streaming, and artificial intelligence.</a:t>
            </a:r>
            <a:endParaRPr sz="1580">
              <a:latin typeface="Calibri"/>
              <a:ea typeface="Calibri"/>
              <a:cs typeface="Calibri"/>
              <a:sym typeface="Calibri"/>
            </a:endParaRPr>
          </a:p>
          <a:p>
            <a:pPr indent="0" lvl="0" marL="0" rtl="0" algn="ctr">
              <a:spcBef>
                <a:spcPts val="0"/>
              </a:spcBef>
              <a:spcAft>
                <a:spcPts val="0"/>
              </a:spcAft>
              <a:buSzPts val="990"/>
              <a:buNone/>
            </a:pPr>
            <a:r>
              <a:t/>
            </a:r>
            <a:endParaRPr sz="980">
              <a:latin typeface="Calibri"/>
              <a:ea typeface="Calibri"/>
              <a:cs typeface="Calibri"/>
              <a:sym typeface="Calibri"/>
            </a:endParaRPr>
          </a:p>
          <a:p>
            <a:pPr indent="0" lvl="0" marL="0" rtl="0" algn="l">
              <a:spcBef>
                <a:spcPts val="0"/>
              </a:spcBef>
              <a:spcAft>
                <a:spcPts val="0"/>
              </a:spcAft>
              <a:buSzPts val="990"/>
              <a:buNone/>
            </a:pPr>
            <a:r>
              <a:t/>
            </a:r>
            <a:endParaRPr sz="980">
              <a:latin typeface="Calibri"/>
              <a:ea typeface="Calibri"/>
              <a:cs typeface="Calibri"/>
              <a:sym typeface="Calibri"/>
            </a:endParaRPr>
          </a:p>
        </p:txBody>
      </p:sp>
      <p:sp>
        <p:nvSpPr>
          <p:cNvPr id="69" name="Google Shape;69;p15"/>
          <p:cNvSpPr txBox="1"/>
          <p:nvPr>
            <p:ph idx="1" type="subTitle"/>
          </p:nvPr>
        </p:nvSpPr>
        <p:spPr>
          <a:xfrm>
            <a:off x="265500" y="2803075"/>
            <a:ext cx="4045200" cy="1544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rgbClr val="000000"/>
              </a:buClr>
              <a:buSzPts val="990"/>
              <a:buFont typeface="Arial"/>
              <a:buNone/>
            </a:pPr>
            <a:r>
              <a:rPr lang="en" sz="1280">
                <a:solidFill>
                  <a:schemeClr val="dk1"/>
                </a:solidFill>
                <a:latin typeface="Calibri"/>
                <a:ea typeface="Calibri"/>
                <a:cs typeface="Calibri"/>
                <a:sym typeface="Calibri"/>
              </a:rPr>
              <a:t>Headquarters: Seattle, WA</a:t>
            </a:r>
            <a:endParaRPr sz="1280">
              <a:solidFill>
                <a:schemeClr val="dk1"/>
              </a:solidFill>
              <a:latin typeface="Calibri"/>
              <a:ea typeface="Calibri"/>
              <a:cs typeface="Calibri"/>
              <a:sym typeface="Calibri"/>
            </a:endParaRPr>
          </a:p>
          <a:p>
            <a:pPr indent="0" lvl="0" marL="0" rtl="0" algn="ctr">
              <a:spcBef>
                <a:spcPts val="0"/>
              </a:spcBef>
              <a:spcAft>
                <a:spcPts val="0"/>
              </a:spcAft>
              <a:buClr>
                <a:srgbClr val="000000"/>
              </a:buClr>
              <a:buSzPts val="990"/>
              <a:buFont typeface="Arial"/>
              <a:buNone/>
            </a:pPr>
            <a:r>
              <a:rPr lang="en" sz="1280">
                <a:solidFill>
                  <a:schemeClr val="dk1"/>
                </a:solidFill>
                <a:latin typeface="Calibri"/>
                <a:ea typeface="Calibri"/>
                <a:cs typeface="Calibri"/>
                <a:sym typeface="Calibri"/>
              </a:rPr>
              <a:t>Founder(s): Jeff Bezos</a:t>
            </a:r>
            <a:endParaRPr sz="1280">
              <a:solidFill>
                <a:schemeClr val="dk1"/>
              </a:solidFill>
              <a:latin typeface="Calibri"/>
              <a:ea typeface="Calibri"/>
              <a:cs typeface="Calibri"/>
              <a:sym typeface="Calibri"/>
            </a:endParaRPr>
          </a:p>
          <a:p>
            <a:pPr indent="0" lvl="0" marL="0" rtl="0" algn="ctr">
              <a:spcBef>
                <a:spcPts val="0"/>
              </a:spcBef>
              <a:spcAft>
                <a:spcPts val="0"/>
              </a:spcAft>
              <a:buClr>
                <a:srgbClr val="000000"/>
              </a:buClr>
              <a:buSzPts val="990"/>
              <a:buFont typeface="Arial"/>
              <a:buNone/>
            </a:pPr>
            <a:r>
              <a:rPr lang="en" sz="1280">
                <a:solidFill>
                  <a:schemeClr val="dk1"/>
                </a:solidFill>
                <a:latin typeface="Calibri"/>
                <a:ea typeface="Calibri"/>
                <a:cs typeface="Calibri"/>
                <a:sym typeface="Calibri"/>
              </a:rPr>
              <a:t>Founded: 1994</a:t>
            </a:r>
            <a:endParaRPr sz="1280">
              <a:solidFill>
                <a:schemeClr val="dk1"/>
              </a:solidFill>
              <a:latin typeface="Calibri"/>
              <a:ea typeface="Calibri"/>
              <a:cs typeface="Calibri"/>
              <a:sym typeface="Calibri"/>
            </a:endParaRPr>
          </a:p>
          <a:p>
            <a:pPr indent="0" lvl="0" marL="0" rtl="0" algn="ctr">
              <a:spcBef>
                <a:spcPts val="0"/>
              </a:spcBef>
              <a:spcAft>
                <a:spcPts val="0"/>
              </a:spcAft>
              <a:buClr>
                <a:srgbClr val="000000"/>
              </a:buClr>
              <a:buSzPts val="990"/>
              <a:buFont typeface="Arial"/>
              <a:buNone/>
            </a:pPr>
            <a:r>
              <a:rPr lang="en" sz="1280">
                <a:solidFill>
                  <a:schemeClr val="dk1"/>
                </a:solidFill>
                <a:latin typeface="Calibri"/>
                <a:ea typeface="Calibri"/>
                <a:cs typeface="Calibri"/>
                <a:sym typeface="Calibri"/>
              </a:rPr>
              <a:t>Employees: 1,525,000</a:t>
            </a:r>
            <a:endParaRPr sz="1280">
              <a:solidFill>
                <a:schemeClr val="dk1"/>
              </a:solidFill>
              <a:latin typeface="Calibri"/>
              <a:ea typeface="Calibri"/>
              <a:cs typeface="Calibri"/>
              <a:sym typeface="Calibri"/>
            </a:endParaRPr>
          </a:p>
          <a:p>
            <a:pPr indent="0" lvl="0" marL="0" rtl="0" algn="ctr">
              <a:spcBef>
                <a:spcPts val="0"/>
              </a:spcBef>
              <a:spcAft>
                <a:spcPts val="0"/>
              </a:spcAft>
              <a:buNone/>
            </a:pPr>
            <a:r>
              <a:rPr lang="en" sz="1280">
                <a:solidFill>
                  <a:schemeClr val="dk1"/>
                </a:solidFill>
                <a:latin typeface="Calibri"/>
                <a:ea typeface="Calibri"/>
                <a:cs typeface="Calibri"/>
                <a:sym typeface="Calibri"/>
              </a:rPr>
              <a:t>Parent organization: Amazon (company)</a:t>
            </a:r>
            <a:endParaRPr sz="1280">
              <a:solidFill>
                <a:schemeClr val="dk1"/>
              </a:solidFill>
              <a:latin typeface="Calibri"/>
              <a:ea typeface="Calibri"/>
              <a:cs typeface="Calibri"/>
              <a:sym typeface="Calibri"/>
            </a:endParaRPr>
          </a:p>
          <a:p>
            <a:pPr indent="0" lvl="0" marL="0" rtl="0" algn="ctr">
              <a:spcBef>
                <a:spcPts val="0"/>
              </a:spcBef>
              <a:spcAft>
                <a:spcPts val="0"/>
              </a:spcAft>
              <a:buNone/>
            </a:pPr>
            <a:r>
              <a:rPr lang="en" sz="1280">
                <a:solidFill>
                  <a:schemeClr val="dk1"/>
                </a:solidFill>
                <a:latin typeface="Calibri"/>
                <a:ea typeface="Calibri"/>
                <a:cs typeface="Calibri"/>
                <a:sym typeface="Calibri"/>
              </a:rPr>
              <a:t>Competitors: Alibaba, Walmart, Microsoft, Google, Netflix, Disney+, Shopify</a:t>
            </a:r>
            <a:endParaRPr sz="1280">
              <a:solidFill>
                <a:schemeClr val="dk1"/>
              </a:solidFill>
              <a:latin typeface="Calibri"/>
              <a:ea typeface="Calibri"/>
              <a:cs typeface="Calibri"/>
              <a:sym typeface="Calibri"/>
            </a:endParaRPr>
          </a:p>
        </p:txBody>
      </p:sp>
      <p:sp>
        <p:nvSpPr>
          <p:cNvPr id="70" name="Google Shape;70;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lnSpc>
                <a:spcPct val="150000"/>
              </a:lnSpc>
              <a:spcBef>
                <a:spcPts val="3800"/>
              </a:spcBef>
              <a:spcAft>
                <a:spcPts val="0"/>
              </a:spcAft>
              <a:buNone/>
            </a:pPr>
            <a:r>
              <a:rPr b="1" lang="en" sz="2600">
                <a:solidFill>
                  <a:srgbClr val="000000"/>
                </a:solidFill>
                <a:highlight>
                  <a:srgbClr val="FFFFFF"/>
                </a:highlight>
                <a:latin typeface="Calibri"/>
                <a:ea typeface="Calibri"/>
                <a:cs typeface="Calibri"/>
                <a:sym typeface="Calibri"/>
              </a:rPr>
              <a:t>Amazon Business Model</a:t>
            </a:r>
            <a:endParaRPr b="1" sz="2600">
              <a:solidFill>
                <a:srgbClr val="000000"/>
              </a:solidFill>
              <a:highlight>
                <a:srgbClr val="FFFFFF"/>
              </a:highlight>
              <a:latin typeface="Calibri"/>
              <a:ea typeface="Calibri"/>
              <a:cs typeface="Calibri"/>
              <a:sym typeface="Calibri"/>
            </a:endParaRPr>
          </a:p>
          <a:p>
            <a:pPr indent="0" lvl="0" marL="0" rtl="0" algn="l">
              <a:spcBef>
                <a:spcPts val="1500"/>
              </a:spcBef>
              <a:spcAft>
                <a:spcPts val="0"/>
              </a:spcAft>
              <a:buNone/>
            </a:pPr>
            <a:r>
              <a:rPr lang="en" sz="1500">
                <a:highlight>
                  <a:schemeClr val="lt1"/>
                </a:highlight>
                <a:latin typeface="Lato"/>
                <a:ea typeface="Lato"/>
                <a:cs typeface="Lato"/>
                <a:sym typeface="Lato"/>
              </a:rPr>
              <a:t>Amazon’s business model is multi-faceted, designed to create multiple revenue streams and ensure sustained growth.</a:t>
            </a:r>
            <a:endParaRPr sz="1500">
              <a:highlight>
                <a:schemeClr val="lt1"/>
              </a:highlight>
              <a:latin typeface="Lato"/>
              <a:ea typeface="Lato"/>
              <a:cs typeface="Lato"/>
              <a:sym typeface="Lato"/>
            </a:endParaRPr>
          </a:p>
          <a:p>
            <a:pPr indent="0" lvl="0" marL="0" rtl="0" algn="l">
              <a:spcBef>
                <a:spcPts val="4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76575" y="377775"/>
            <a:ext cx="867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pic>
        <p:nvPicPr>
          <p:cNvPr id="76" name="Google Shape;76;p16"/>
          <p:cNvPicPr preferRelativeResize="0"/>
          <p:nvPr/>
        </p:nvPicPr>
        <p:blipFill>
          <a:blip r:embed="rId3">
            <a:alphaModFix/>
          </a:blip>
          <a:stretch>
            <a:fillRect/>
          </a:stretch>
        </p:blipFill>
        <p:spPr>
          <a:xfrm>
            <a:off x="169825" y="172400"/>
            <a:ext cx="8344550" cy="458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476575" y="377775"/>
            <a:ext cx="867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pic>
        <p:nvPicPr>
          <p:cNvPr id="82" name="Google Shape;82;p17"/>
          <p:cNvPicPr preferRelativeResize="0"/>
          <p:nvPr/>
        </p:nvPicPr>
        <p:blipFill>
          <a:blip r:embed="rId3">
            <a:alphaModFix/>
          </a:blip>
          <a:stretch>
            <a:fillRect/>
          </a:stretch>
        </p:blipFill>
        <p:spPr>
          <a:xfrm>
            <a:off x="152400" y="273150"/>
            <a:ext cx="8780426" cy="4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476575" y="377775"/>
            <a:ext cx="867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
        <p:nvSpPr>
          <p:cNvPr id="88" name="Google Shape;88;p18"/>
          <p:cNvSpPr txBox="1"/>
          <p:nvPr/>
        </p:nvSpPr>
        <p:spPr>
          <a:xfrm>
            <a:off x="396150" y="-197600"/>
            <a:ext cx="8351700" cy="5099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highlight>
                  <a:srgbClr val="FF9900"/>
                </a:highlight>
                <a:latin typeface="Lato"/>
                <a:ea typeface="Lato"/>
                <a:cs typeface="Lato"/>
                <a:sym typeface="Lato"/>
              </a:rPr>
              <a:t>Conclusion</a:t>
            </a:r>
            <a:endParaRPr sz="2200">
              <a:highlight>
                <a:srgbClr val="FF9900"/>
              </a:highlight>
              <a:latin typeface="Lato"/>
              <a:ea typeface="Lato"/>
              <a:cs typeface="Lato"/>
              <a:sym typeface="Lato"/>
            </a:endParaRPr>
          </a:p>
          <a:p>
            <a:pPr indent="0" lvl="0" marL="0" rtl="0" algn="l">
              <a:lnSpc>
                <a:spcPct val="115000"/>
              </a:lnSpc>
              <a:spcBef>
                <a:spcPts val="0"/>
              </a:spcBef>
              <a:spcAft>
                <a:spcPts val="0"/>
              </a:spcAft>
              <a:buNone/>
            </a:pPr>
            <a:r>
              <a:t/>
            </a:r>
            <a:endParaRPr sz="1600">
              <a:highlight>
                <a:schemeClr val="dk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1. April had the highest Revenue at 31K, followed by May at 26K and June at 22k.</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2. If we observe the monthly insights of 2022, the sales are at their peak in April, May and June and</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are low in October, November &amp; December. Amazon can come up with some good</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discounts and offers to generate high revenue.</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3. The sales for Maharashtra, Karnataka, Telangana are highest among all States and lowest in Rajasthan.</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4. The Set , Kurta &amp; Western Dresses are the highest selling products.</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rPr lang="en" sz="1600">
                <a:solidFill>
                  <a:schemeClr val="dk1"/>
                </a:solidFill>
                <a:highlight>
                  <a:schemeClr val="lt1"/>
                </a:highlight>
                <a:latin typeface="Calibri"/>
                <a:ea typeface="Calibri"/>
                <a:cs typeface="Calibri"/>
                <a:sym typeface="Calibri"/>
              </a:rPr>
              <a:t>5.</a:t>
            </a:r>
            <a:r>
              <a:rPr lang="en" sz="1600">
                <a:solidFill>
                  <a:schemeClr val="dk1"/>
                </a:solidFill>
                <a:highlight>
                  <a:schemeClr val="lt1"/>
                </a:highlight>
                <a:latin typeface="Calibri"/>
                <a:ea typeface="Calibri"/>
                <a:cs typeface="Calibri"/>
                <a:sym typeface="Calibri"/>
              </a:rPr>
              <a:t>Highest</a:t>
            </a:r>
            <a:r>
              <a:rPr lang="en" sz="1600">
                <a:solidFill>
                  <a:schemeClr val="dk1"/>
                </a:solidFill>
                <a:highlight>
                  <a:schemeClr val="lt1"/>
                </a:highlight>
                <a:latin typeface="Calibri"/>
                <a:ea typeface="Calibri"/>
                <a:cs typeface="Calibri"/>
                <a:sym typeface="Calibri"/>
              </a:rPr>
              <a:t> order value is 45k followed by 27k and 20k.</a:t>
            </a:r>
            <a:endParaRPr sz="1600">
              <a:solidFill>
                <a:schemeClr val="dk1"/>
              </a:solidFill>
              <a:highlight>
                <a:schemeClr val="lt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highlight>
                <a:schemeClr val="dk1"/>
              </a:highlight>
              <a:latin typeface="Calibri"/>
              <a:ea typeface="Calibri"/>
              <a:cs typeface="Calibri"/>
              <a:sym typeface="Calibri"/>
            </a:endParaRPr>
          </a:p>
          <a:p>
            <a:pPr indent="0" lvl="0" marL="0" rtl="0" algn="l">
              <a:lnSpc>
                <a:spcPct val="115000"/>
              </a:lnSpc>
              <a:spcBef>
                <a:spcPts val="0"/>
              </a:spcBef>
              <a:spcAft>
                <a:spcPts val="0"/>
              </a:spcAft>
              <a:buNone/>
            </a:pPr>
            <a:r>
              <a:t/>
            </a:r>
            <a:endParaRPr sz="1600">
              <a:highlight>
                <a:schemeClr val="dk1"/>
              </a:highlight>
              <a:latin typeface="Calibri"/>
              <a:ea typeface="Calibri"/>
              <a:cs typeface="Calibri"/>
              <a:sym typeface="Calibri"/>
            </a:endParaRPr>
          </a:p>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152400" y="152400"/>
            <a:ext cx="8797874"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