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Economica" panose="020B0604020202020204" charset="0"/>
      <p:regular r:id="rId11"/>
      <p:bold r:id="rId12"/>
      <p:italic r:id="rId13"/>
      <p:boldItalic r:id="rId14"/>
    </p:embeddedFont>
    <p:embeddedFont>
      <p:font typeface="Open Sans" panose="020B0606030504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09cce7ee7_2_36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09cce7ee7_2_3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f09cce7ee7_2_6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f09cce7ee7_2_6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f09cce7ee7_2_6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f09cce7ee7_2_6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f09cce7ee7_2_6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09cce7ee7_2_6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f09cce7ee7_2_6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f09cce7ee7_2_6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f09cce7ee7_2_66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f09cce7ee7_2_6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f0c0b0b4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f0c0b0b4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LIVSPACE ANALYSIS</a:t>
            </a:r>
            <a:endParaRPr/>
          </a:p>
        </p:txBody>
      </p:sp>
      <p:sp>
        <p:nvSpPr>
          <p:cNvPr id="63" name="Google Shape;63;p13"/>
          <p:cNvSpPr txBox="1">
            <a:spLocks noGrp="1"/>
          </p:cNvSpPr>
          <p:nvPr>
            <p:ph type="subTitle" idx="1"/>
          </p:nvPr>
        </p:nvSpPr>
        <p:spPr>
          <a:xfrm>
            <a:off x="3044700" y="3208602"/>
            <a:ext cx="3054600" cy="8313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Using SWOT Frameworks</a:t>
            </a:r>
            <a:endParaRPr/>
          </a:p>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146405" y="2224161"/>
            <a:ext cx="3468600" cy="24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50">
                <a:highlight>
                  <a:srgbClr val="FFFFFF"/>
                </a:highlight>
                <a:latin typeface="Calibri"/>
                <a:ea typeface="Calibri"/>
                <a:cs typeface="Calibri"/>
                <a:sym typeface="Calibri"/>
              </a:rPr>
              <a:t>Designer and producer of home decor items meant to furnish houses in a dependable and personalized manner. The company offers clients a one-stop shop from design to installation by assisting them in finding a range of interior designs for all kinds of spaces, customizing the design by color, material, and style, and achieving the ideal look for houses.</a:t>
            </a:r>
            <a:r>
              <a:rPr lang="en" sz="1550">
                <a:solidFill>
                  <a:schemeClr val="dk1"/>
                </a:solidFill>
                <a:highlight>
                  <a:srgbClr val="FFFFFF"/>
                </a:highlight>
                <a:latin typeface="Calibri"/>
                <a:ea typeface="Calibri"/>
                <a:cs typeface="Calibri"/>
                <a:sym typeface="Calibri"/>
              </a:rPr>
              <a:t>.</a:t>
            </a:r>
            <a:endParaRPr sz="4400">
              <a:latin typeface="Calibri"/>
              <a:ea typeface="Calibri"/>
              <a:cs typeface="Calibri"/>
              <a:sym typeface="Calibri"/>
            </a:endParaRPr>
          </a:p>
        </p:txBody>
      </p:sp>
      <p:pic>
        <p:nvPicPr>
          <p:cNvPr id="69" name="Google Shape;69;p14"/>
          <p:cNvPicPr preferRelativeResize="0"/>
          <p:nvPr/>
        </p:nvPicPr>
        <p:blipFill>
          <a:blip r:embed="rId3">
            <a:alphaModFix/>
          </a:blip>
          <a:stretch>
            <a:fillRect/>
          </a:stretch>
        </p:blipFill>
        <p:spPr>
          <a:xfrm>
            <a:off x="3615000" y="401050"/>
            <a:ext cx="5430099" cy="4178725"/>
          </a:xfrm>
          <a:prstGeom prst="rect">
            <a:avLst/>
          </a:prstGeom>
          <a:noFill/>
          <a:ln>
            <a:noFill/>
          </a:ln>
        </p:spPr>
      </p:pic>
      <p:pic>
        <p:nvPicPr>
          <p:cNvPr id="70" name="Google Shape;70;p14"/>
          <p:cNvPicPr preferRelativeResize="0"/>
          <p:nvPr/>
        </p:nvPicPr>
        <p:blipFill>
          <a:blip r:embed="rId4">
            <a:alphaModFix/>
          </a:blip>
          <a:stretch>
            <a:fillRect/>
          </a:stretch>
        </p:blipFill>
        <p:spPr>
          <a:xfrm>
            <a:off x="44425" y="98800"/>
            <a:ext cx="3468601" cy="2196875"/>
          </a:xfrm>
          <a:prstGeom prst="rect">
            <a:avLst/>
          </a:prstGeom>
          <a:noFill/>
          <a:ln>
            <a:noFill/>
          </a:ln>
        </p:spPr>
      </p:pic>
      <p:sp>
        <p:nvSpPr>
          <p:cNvPr id="71" name="Google Shape;71;p14"/>
          <p:cNvSpPr txBox="1"/>
          <p:nvPr/>
        </p:nvSpPr>
        <p:spPr>
          <a:xfrm>
            <a:off x="-970575" y="2888500"/>
            <a:ext cx="9153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198725"/>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600" b="1"/>
              <a:t>Founders</a:t>
            </a:r>
            <a:endParaRPr sz="2600" b="1"/>
          </a:p>
        </p:txBody>
      </p:sp>
      <p:sp>
        <p:nvSpPr>
          <p:cNvPr id="77" name="Google Shape;77;p15"/>
          <p:cNvSpPr txBox="1">
            <a:spLocks noGrp="1"/>
          </p:cNvSpPr>
          <p:nvPr>
            <p:ph type="body" idx="1"/>
          </p:nvPr>
        </p:nvSpPr>
        <p:spPr>
          <a:xfrm>
            <a:off x="162600" y="954425"/>
            <a:ext cx="2957100" cy="4113575"/>
          </a:xfrm>
          <a:prstGeom prst="rect">
            <a:avLst/>
          </a:prstGeom>
        </p:spPr>
        <p:txBody>
          <a:bodyPr spcFirstLastPara="1" wrap="square" lIns="91425" tIns="91425" rIns="91425" bIns="91425" anchor="t" anchorCtr="0">
            <a:noAutofit/>
          </a:bodyPr>
          <a:lstStyle/>
          <a:p>
            <a:pPr marL="0" lvl="0" indent="0" algn="l" rtl="0">
              <a:lnSpc>
                <a:spcPct val="120000"/>
              </a:lnSpc>
              <a:spcBef>
                <a:spcPts val="1400"/>
              </a:spcBef>
              <a:spcAft>
                <a:spcPts val="0"/>
              </a:spcAft>
              <a:buClr>
                <a:schemeClr val="dk1"/>
              </a:buClr>
              <a:buSzPts val="1100"/>
              <a:buFont typeface="Arial"/>
              <a:buNone/>
            </a:pPr>
            <a:r>
              <a:rPr lang="en" b="1" dirty="0">
                <a:solidFill>
                  <a:srgbClr val="15171A"/>
                </a:solidFill>
                <a:highlight>
                  <a:srgbClr val="FAFAFA"/>
                </a:highlight>
              </a:rPr>
              <a:t>Anuj Srivastava</a:t>
            </a:r>
            <a:endParaRPr b="1" dirty="0">
              <a:solidFill>
                <a:srgbClr val="15171A"/>
              </a:solidFill>
              <a:highlight>
                <a:srgbClr val="FAFAFA"/>
              </a:highlight>
            </a:endParaRPr>
          </a:p>
          <a:p>
            <a:pPr marL="0" lvl="0" indent="0" algn="l" rtl="0">
              <a:spcBef>
                <a:spcPts val="900"/>
              </a:spcBef>
              <a:spcAft>
                <a:spcPts val="0"/>
              </a:spcAft>
              <a:buClr>
                <a:schemeClr val="dk1"/>
              </a:buClr>
              <a:buSzPts val="1100"/>
              <a:buFont typeface="Arial"/>
              <a:buNone/>
            </a:pPr>
            <a:r>
              <a:rPr lang="en" dirty="0">
                <a:solidFill>
                  <a:srgbClr val="15171A"/>
                </a:solidFill>
                <a:highlight>
                  <a:srgbClr val="FAFAFA"/>
                </a:highlight>
              </a:rPr>
              <a:t>Anuj is an IIT Kanpur graduate, who also has an MBA from the London Business School. Srivastava is currently known as the CEO and Co-founder of Livspace.</a:t>
            </a:r>
            <a:endParaRPr dirty="0">
              <a:solidFill>
                <a:srgbClr val="15171A"/>
              </a:solidFill>
              <a:highlight>
                <a:srgbClr val="FAFAFA"/>
              </a:highlight>
            </a:endParaRPr>
          </a:p>
          <a:p>
            <a:pPr marL="0" lvl="0" indent="0" algn="l" rtl="0">
              <a:lnSpc>
                <a:spcPct val="120000"/>
              </a:lnSpc>
              <a:spcBef>
                <a:spcPts val="1400"/>
              </a:spcBef>
              <a:spcAft>
                <a:spcPts val="0"/>
              </a:spcAft>
              <a:buClr>
                <a:schemeClr val="dk1"/>
              </a:buClr>
              <a:buSzPts val="1100"/>
              <a:buFont typeface="Arial"/>
              <a:buNone/>
            </a:pPr>
            <a:r>
              <a:rPr lang="en" b="1" dirty="0">
                <a:solidFill>
                  <a:srgbClr val="15171A"/>
                </a:solidFill>
                <a:highlight>
                  <a:srgbClr val="FAFAFA"/>
                </a:highlight>
              </a:rPr>
              <a:t>Ramakant Sharma</a:t>
            </a:r>
            <a:endParaRPr b="1" dirty="0">
              <a:solidFill>
                <a:srgbClr val="15171A"/>
              </a:solidFill>
              <a:highlight>
                <a:srgbClr val="FAFAFA"/>
              </a:highlight>
            </a:endParaRPr>
          </a:p>
          <a:p>
            <a:pPr marL="0" lvl="0" indent="0" algn="l" rtl="0">
              <a:spcBef>
                <a:spcPts val="900"/>
              </a:spcBef>
              <a:spcAft>
                <a:spcPts val="0"/>
              </a:spcAft>
              <a:buNone/>
            </a:pPr>
            <a:r>
              <a:rPr lang="en" dirty="0">
                <a:solidFill>
                  <a:srgbClr val="15171A"/>
                </a:solidFill>
                <a:highlight>
                  <a:srgbClr val="FAFAFA"/>
                </a:highlight>
              </a:rPr>
              <a:t>Ramakant is the Founder and COO of Livspace. He is also an alumnus of IIT Kanpur and has an MBA from the Indian School of Business.</a:t>
            </a:r>
            <a:endParaRPr dirty="0">
              <a:solidFill>
                <a:srgbClr val="15171A"/>
              </a:solidFill>
              <a:highlight>
                <a:srgbClr val="FAFAFA"/>
              </a:highlight>
            </a:endParaRPr>
          </a:p>
          <a:p>
            <a:pPr marL="0" lvl="0" indent="0" algn="l" rtl="0">
              <a:lnSpc>
                <a:spcPct val="120000"/>
              </a:lnSpc>
              <a:spcBef>
                <a:spcPts val="1400"/>
              </a:spcBef>
              <a:spcAft>
                <a:spcPts val="0"/>
              </a:spcAft>
              <a:buNone/>
            </a:pPr>
            <a:r>
              <a:rPr lang="en" b="1" dirty="0">
                <a:solidFill>
                  <a:srgbClr val="15171A"/>
                </a:solidFill>
                <a:highlight>
                  <a:srgbClr val="FAFAFA"/>
                </a:highlight>
              </a:rPr>
              <a:t>Shagufta Anurag</a:t>
            </a:r>
            <a:endParaRPr b="1" dirty="0">
              <a:solidFill>
                <a:srgbClr val="15171A"/>
              </a:solidFill>
              <a:highlight>
                <a:srgbClr val="FAFAFA"/>
              </a:highlight>
            </a:endParaRPr>
          </a:p>
          <a:p>
            <a:pPr marL="0" lvl="0" indent="0" algn="l" rtl="0">
              <a:spcBef>
                <a:spcPts val="900"/>
              </a:spcBef>
              <a:spcAft>
                <a:spcPts val="0"/>
              </a:spcAft>
              <a:buClr>
                <a:schemeClr val="dk1"/>
              </a:buClr>
              <a:buSzPts val="1100"/>
              <a:buFont typeface="Arial"/>
              <a:buNone/>
            </a:pPr>
            <a:r>
              <a:rPr lang="en" dirty="0">
                <a:solidFill>
                  <a:srgbClr val="15171A"/>
                </a:solidFill>
                <a:highlight>
                  <a:srgbClr val="FAFAFA"/>
                </a:highlight>
              </a:rPr>
              <a:t>Shagufta Anurag has been a student of BArch and has completed his degree from BMS College of Engineering. </a:t>
            </a:r>
            <a:endParaRPr dirty="0">
              <a:solidFill>
                <a:srgbClr val="15171A"/>
              </a:solidFill>
              <a:highlight>
                <a:srgbClr val="FAFAFA"/>
              </a:highlight>
            </a:endParaRPr>
          </a:p>
          <a:p>
            <a:pPr marL="0" lvl="0" indent="0" algn="l" rtl="0">
              <a:spcBef>
                <a:spcPts val="0"/>
              </a:spcBef>
              <a:spcAft>
                <a:spcPts val="1200"/>
              </a:spcAft>
              <a:buNone/>
            </a:pPr>
            <a:endParaRPr dirty="0"/>
          </a:p>
        </p:txBody>
      </p:sp>
      <p:pic>
        <p:nvPicPr>
          <p:cNvPr id="78" name="Google Shape;78;p15"/>
          <p:cNvPicPr preferRelativeResize="0"/>
          <p:nvPr/>
        </p:nvPicPr>
        <p:blipFill>
          <a:blip r:embed="rId3">
            <a:alphaModFix/>
          </a:blip>
          <a:stretch>
            <a:fillRect/>
          </a:stretch>
        </p:blipFill>
        <p:spPr>
          <a:xfrm>
            <a:off x="3272100" y="954425"/>
            <a:ext cx="5695950" cy="3102250"/>
          </a:xfrm>
          <a:prstGeom prst="rect">
            <a:avLst/>
          </a:prstGeom>
          <a:noFill/>
          <a:ln>
            <a:noFill/>
          </a:ln>
        </p:spPr>
      </p:pic>
      <p:sp>
        <p:nvSpPr>
          <p:cNvPr id="79" name="Google Shape;79;p15"/>
          <p:cNvSpPr/>
          <p:nvPr/>
        </p:nvSpPr>
        <p:spPr>
          <a:xfrm>
            <a:off x="85050" y="87250"/>
            <a:ext cx="226500" cy="918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87250"/>
            <a:ext cx="8520600" cy="674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600" b="1"/>
              <a:t>Livspace Overview</a:t>
            </a:r>
            <a:endParaRPr sz="2600" b="1"/>
          </a:p>
        </p:txBody>
      </p:sp>
      <p:sp>
        <p:nvSpPr>
          <p:cNvPr id="85" name="Google Shape;85;p16"/>
          <p:cNvSpPr txBox="1">
            <a:spLocks noGrp="1"/>
          </p:cNvSpPr>
          <p:nvPr>
            <p:ph type="body" idx="1"/>
          </p:nvPr>
        </p:nvSpPr>
        <p:spPr>
          <a:xfrm>
            <a:off x="311700" y="761350"/>
            <a:ext cx="8520600" cy="4132200"/>
          </a:xfrm>
          <a:prstGeom prst="rect">
            <a:avLst/>
          </a:prstGeom>
        </p:spPr>
        <p:txBody>
          <a:bodyPr spcFirstLastPara="1" wrap="square" lIns="91425" tIns="91425" rIns="91425" bIns="91425" anchor="t" anchorCtr="0">
            <a:normAutofit fontScale="25000" lnSpcReduction="20000"/>
          </a:bodyPr>
          <a:lstStyle/>
          <a:p>
            <a:pPr marL="3657600" lvl="0" indent="457200" algn="l" rtl="0">
              <a:spcBef>
                <a:spcPts val="0"/>
              </a:spcBef>
              <a:spcAft>
                <a:spcPts val="0"/>
              </a:spcAft>
              <a:buNone/>
            </a:pPr>
            <a:r>
              <a:rPr lang="en" sz="4800" dirty="0"/>
              <a:t>Type - Private</a:t>
            </a:r>
            <a:endParaRPr sz="4800" dirty="0"/>
          </a:p>
          <a:p>
            <a:pPr marL="3657600" lvl="0" indent="457200" algn="l" rtl="0">
              <a:spcBef>
                <a:spcPts val="1200"/>
              </a:spcBef>
              <a:spcAft>
                <a:spcPts val="0"/>
              </a:spcAft>
              <a:buNone/>
            </a:pPr>
            <a:r>
              <a:rPr lang="en" sz="4800" dirty="0"/>
              <a:t>Industry - Interior Design</a:t>
            </a:r>
            <a:endParaRPr sz="4800" dirty="0"/>
          </a:p>
          <a:p>
            <a:pPr marL="4114800" lvl="0" indent="0" algn="l" rtl="0">
              <a:spcBef>
                <a:spcPts val="1200"/>
              </a:spcBef>
              <a:spcAft>
                <a:spcPts val="0"/>
              </a:spcAft>
              <a:buNone/>
            </a:pPr>
            <a:r>
              <a:rPr lang="en" sz="4800" dirty="0"/>
              <a:t>Founded - 2014</a:t>
            </a:r>
            <a:endParaRPr sz="4800" dirty="0"/>
          </a:p>
          <a:p>
            <a:pPr marL="3657600" lvl="0" indent="457200" algn="l" rtl="0">
              <a:spcBef>
                <a:spcPts val="1200"/>
              </a:spcBef>
              <a:spcAft>
                <a:spcPts val="0"/>
              </a:spcAft>
              <a:buNone/>
            </a:pPr>
            <a:r>
              <a:rPr lang="en" sz="4800" dirty="0"/>
              <a:t>Headquarters - Bangalore</a:t>
            </a:r>
            <a:endParaRPr sz="4800" dirty="0"/>
          </a:p>
          <a:p>
            <a:pPr marL="3657600" lvl="0" indent="457200" algn="l" rtl="0">
              <a:spcBef>
                <a:spcPts val="1200"/>
              </a:spcBef>
              <a:spcAft>
                <a:spcPts val="0"/>
              </a:spcAft>
              <a:buNone/>
            </a:pPr>
            <a:r>
              <a:rPr lang="en" sz="4800" dirty="0"/>
              <a:t>Employees - 4313</a:t>
            </a:r>
            <a:endParaRPr sz="4800" dirty="0"/>
          </a:p>
          <a:p>
            <a:pPr marL="3657600" lvl="0" indent="457200" algn="l" rtl="0">
              <a:spcBef>
                <a:spcPts val="1200"/>
              </a:spcBef>
              <a:spcAft>
                <a:spcPts val="0"/>
              </a:spcAft>
              <a:buNone/>
            </a:pPr>
            <a:r>
              <a:rPr lang="en" sz="4800" dirty="0"/>
              <a:t>Investors - 23</a:t>
            </a:r>
            <a:endParaRPr sz="4800" dirty="0"/>
          </a:p>
          <a:p>
            <a:pPr marL="3657600" lvl="0" indent="457200" algn="l" rtl="0">
              <a:spcBef>
                <a:spcPts val="1200"/>
              </a:spcBef>
              <a:spcAft>
                <a:spcPts val="0"/>
              </a:spcAft>
              <a:buNone/>
            </a:pPr>
            <a:r>
              <a:rPr lang="en" sz="4800" dirty="0"/>
              <a:t>Areas Served - 3 Countries</a:t>
            </a:r>
            <a:endParaRPr sz="4800" dirty="0"/>
          </a:p>
          <a:p>
            <a:pPr marL="3657600" lvl="0" indent="457200" algn="l" rtl="0">
              <a:spcBef>
                <a:spcPts val="1200"/>
              </a:spcBef>
              <a:spcAft>
                <a:spcPts val="0"/>
              </a:spcAft>
              <a:buNone/>
            </a:pPr>
            <a:r>
              <a:rPr lang="en" sz="4800" dirty="0"/>
              <a:t>Deal Type &amp; Amount - Later Stage VC &amp; $25M</a:t>
            </a:r>
            <a:endParaRPr sz="4800" dirty="0"/>
          </a:p>
          <a:p>
            <a:pPr marL="3657600" lvl="0" indent="457200" algn="l" rtl="0">
              <a:spcBef>
                <a:spcPts val="1200"/>
              </a:spcBef>
              <a:spcAft>
                <a:spcPts val="0"/>
              </a:spcAft>
              <a:buNone/>
            </a:pPr>
            <a:r>
              <a:rPr lang="en" sz="4800" dirty="0"/>
              <a:t>Competitors - Houssup, HomeLane,Hipcouch, Design Cafe and Furdo</a:t>
            </a:r>
            <a:endParaRPr sz="4800" dirty="0"/>
          </a:p>
          <a:p>
            <a:pPr marL="3657600" lvl="0" indent="457200" algn="l" rtl="0">
              <a:spcBef>
                <a:spcPts val="1200"/>
              </a:spcBef>
              <a:spcAft>
                <a:spcPts val="0"/>
              </a:spcAft>
              <a:buNone/>
            </a:pPr>
            <a:r>
              <a:rPr lang="en" sz="4800" dirty="0"/>
              <a:t>Fundings Raised over time - $487M</a:t>
            </a:r>
            <a:endParaRPr sz="4800" dirty="0"/>
          </a:p>
          <a:p>
            <a:pPr marL="0" lvl="0" indent="0" algn="just" rtl="0">
              <a:spcBef>
                <a:spcPts val="1200"/>
              </a:spcBef>
              <a:spcAft>
                <a:spcPts val="0"/>
              </a:spcAft>
              <a:buNone/>
            </a:pPr>
            <a:endParaRPr dirty="0"/>
          </a:p>
          <a:p>
            <a:pPr marL="0" lvl="0" indent="0" algn="l" rtl="0">
              <a:spcBef>
                <a:spcPts val="1200"/>
              </a:spcBef>
              <a:spcAft>
                <a:spcPts val="1200"/>
              </a:spcAft>
              <a:buNone/>
            </a:pPr>
            <a:endParaRPr dirty="0"/>
          </a:p>
        </p:txBody>
      </p:sp>
      <p:pic>
        <p:nvPicPr>
          <p:cNvPr id="86" name="Google Shape;86;p16"/>
          <p:cNvPicPr preferRelativeResize="0"/>
          <p:nvPr/>
        </p:nvPicPr>
        <p:blipFill>
          <a:blip r:embed="rId3">
            <a:alphaModFix/>
          </a:blip>
          <a:stretch>
            <a:fillRect/>
          </a:stretch>
        </p:blipFill>
        <p:spPr>
          <a:xfrm>
            <a:off x="156900" y="861200"/>
            <a:ext cx="3737050" cy="3723250"/>
          </a:xfrm>
          <a:prstGeom prst="rect">
            <a:avLst/>
          </a:prstGeom>
          <a:noFill/>
          <a:ln>
            <a:noFill/>
          </a:ln>
        </p:spPr>
      </p:pic>
      <p:sp>
        <p:nvSpPr>
          <p:cNvPr id="87" name="Google Shape;87;p16"/>
          <p:cNvSpPr/>
          <p:nvPr/>
        </p:nvSpPr>
        <p:spPr>
          <a:xfrm>
            <a:off x="85050" y="87250"/>
            <a:ext cx="226500" cy="67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87250"/>
            <a:ext cx="8520600" cy="67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Business Model and Revenue Model</a:t>
            </a:r>
            <a:endParaRPr sz="2300"/>
          </a:p>
        </p:txBody>
      </p:sp>
      <p:sp>
        <p:nvSpPr>
          <p:cNvPr id="93" name="Google Shape;93;p17"/>
          <p:cNvSpPr txBox="1">
            <a:spLocks noGrp="1"/>
          </p:cNvSpPr>
          <p:nvPr>
            <p:ph type="body" idx="1"/>
          </p:nvPr>
        </p:nvSpPr>
        <p:spPr>
          <a:xfrm>
            <a:off x="311700" y="761350"/>
            <a:ext cx="8520600" cy="4132200"/>
          </a:xfrm>
          <a:prstGeom prst="rect">
            <a:avLst/>
          </a:prstGeom>
        </p:spPr>
        <p:txBody>
          <a:bodyPr spcFirstLastPara="1" wrap="square" lIns="91425" tIns="91425" rIns="91425" bIns="91425" anchor="t" anchorCtr="0">
            <a:normAutofit/>
          </a:bodyPr>
          <a:lstStyle/>
          <a:p>
            <a:pPr marL="4114800" lvl="0" indent="457200" rtl="0">
              <a:spcBef>
                <a:spcPts val="0"/>
              </a:spcBef>
              <a:spcAft>
                <a:spcPts val="0"/>
              </a:spcAft>
              <a:buNone/>
            </a:pPr>
            <a:endParaRPr lang="en" sz="6200" dirty="0">
              <a:latin typeface="Calibri"/>
              <a:ea typeface="Calibri"/>
              <a:cs typeface="Calibri"/>
              <a:sym typeface="Calibri"/>
            </a:endParaRPr>
          </a:p>
          <a:p>
            <a:pPr marL="4114800" lvl="0" indent="457200" rtl="0">
              <a:spcBef>
                <a:spcPts val="0"/>
              </a:spcBef>
              <a:spcAft>
                <a:spcPts val="0"/>
              </a:spcAft>
              <a:buNone/>
            </a:pPr>
            <a:r>
              <a:rPr lang="en" sz="1400" dirty="0">
                <a:latin typeface="Open Sans" panose="020B0606030504020204" pitchFamily="34" charset="0"/>
                <a:ea typeface="Open Sans" panose="020B0606030504020204" pitchFamily="34" charset="0"/>
                <a:cs typeface="Open Sans" panose="020B0606030504020204" pitchFamily="34" charset="0"/>
                <a:sym typeface="Calibri"/>
              </a:rPr>
              <a:t>As a home design marketplace, the website links homeowners with vendors and designers. For every transaction, which might be as little as INR 1 lakh or as much as INR 50 lakh, it charges a commission or margin fee. Livspace functions as a three-sided marketplace that links suppliers and designers of goods and services for home design with homeowners.</a:t>
            </a:r>
            <a:endParaRPr sz="1400" dirty="0">
              <a:latin typeface="Open Sans" panose="020B0606030504020204" pitchFamily="34" charset="0"/>
              <a:ea typeface="Open Sans" panose="020B0606030504020204" pitchFamily="34" charset="0"/>
              <a:cs typeface="Open Sans" panose="020B0606030504020204" pitchFamily="34" charset="0"/>
              <a:sym typeface="Calibri"/>
            </a:endParaRPr>
          </a:p>
          <a:p>
            <a:pPr marL="0" lvl="0" indent="0" algn="just" rtl="0">
              <a:spcBef>
                <a:spcPts val="1200"/>
              </a:spcBef>
              <a:spcAft>
                <a:spcPts val="0"/>
              </a:spcAft>
              <a:buNone/>
            </a:pPr>
            <a:endParaRPr dirty="0"/>
          </a:p>
          <a:p>
            <a:pPr marL="0" lvl="0" indent="0" algn="l" rtl="0">
              <a:spcBef>
                <a:spcPts val="1200"/>
              </a:spcBef>
              <a:spcAft>
                <a:spcPts val="1200"/>
              </a:spcAft>
              <a:buNone/>
            </a:pPr>
            <a:endParaRPr dirty="0"/>
          </a:p>
        </p:txBody>
      </p:sp>
      <p:sp>
        <p:nvSpPr>
          <p:cNvPr id="94" name="Google Shape;94;p17"/>
          <p:cNvSpPr/>
          <p:nvPr/>
        </p:nvSpPr>
        <p:spPr>
          <a:xfrm>
            <a:off x="85050" y="87250"/>
            <a:ext cx="226500" cy="918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95" name="Google Shape;95;p17"/>
          <p:cNvPicPr preferRelativeResize="0"/>
          <p:nvPr/>
        </p:nvPicPr>
        <p:blipFill>
          <a:blip r:embed="rId3">
            <a:alphaModFix/>
          </a:blip>
          <a:stretch>
            <a:fillRect/>
          </a:stretch>
        </p:blipFill>
        <p:spPr>
          <a:xfrm>
            <a:off x="311550" y="1284425"/>
            <a:ext cx="4146150" cy="360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p:nvPr/>
        </p:nvSpPr>
        <p:spPr>
          <a:xfrm>
            <a:off x="371950" y="273150"/>
            <a:ext cx="799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Open Sans"/>
                <a:ea typeface="Open Sans"/>
                <a:cs typeface="Open Sans"/>
                <a:sym typeface="Open Sans"/>
              </a:rPr>
              <a:t>SWOT Analysis</a:t>
            </a:r>
            <a:endParaRPr sz="1800">
              <a:solidFill>
                <a:schemeClr val="dk1"/>
              </a:solidFill>
              <a:latin typeface="Open Sans"/>
              <a:ea typeface="Open Sans"/>
              <a:cs typeface="Open Sans"/>
              <a:sym typeface="Open Sans"/>
            </a:endParaRPr>
          </a:p>
        </p:txBody>
      </p:sp>
      <p:sp>
        <p:nvSpPr>
          <p:cNvPr id="101" name="Google Shape;101;p18"/>
          <p:cNvSpPr/>
          <p:nvPr/>
        </p:nvSpPr>
        <p:spPr>
          <a:xfrm>
            <a:off x="85050" y="87250"/>
            <a:ext cx="226500" cy="918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102" name="Google Shape;102;p18"/>
          <p:cNvPicPr preferRelativeResize="0"/>
          <p:nvPr/>
        </p:nvPicPr>
        <p:blipFill>
          <a:blip r:embed="rId3">
            <a:alphaModFix/>
          </a:blip>
          <a:stretch>
            <a:fillRect/>
          </a:stretch>
        </p:blipFill>
        <p:spPr>
          <a:xfrm>
            <a:off x="311550" y="87250"/>
            <a:ext cx="8553349" cy="492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490250" y="450150"/>
            <a:ext cx="4215900" cy="4090800"/>
          </a:xfrm>
          <a:prstGeom prst="rect">
            <a:avLst/>
          </a:prstGeom>
        </p:spPr>
        <p:txBody>
          <a:bodyPr spcFirstLastPara="1" wrap="square" lIns="91425" tIns="91425" rIns="91425" bIns="91425" anchor="ctr" anchorCtr="0">
            <a:normAutofit fontScale="90000"/>
          </a:bodyPr>
          <a:lstStyle/>
          <a:p>
            <a:pPr marL="0" lvl="0" indent="0" algn="l" rtl="0">
              <a:lnSpc>
                <a:spcPct val="120000"/>
              </a:lnSpc>
              <a:spcBef>
                <a:spcPts val="1800"/>
              </a:spcBef>
              <a:spcAft>
                <a:spcPts val="0"/>
              </a:spcAft>
              <a:buClr>
                <a:schemeClr val="dk1"/>
              </a:buClr>
              <a:buSzPct val="33000"/>
              <a:buFont typeface="Arial"/>
              <a:buNone/>
            </a:pPr>
            <a:r>
              <a:rPr lang="en" sz="3333" b="1">
                <a:solidFill>
                  <a:srgbClr val="15171A"/>
                </a:solidFill>
                <a:highlight>
                  <a:srgbClr val="FAFAFA"/>
                </a:highlight>
              </a:rPr>
              <a:t>Conclusion</a:t>
            </a:r>
            <a:endParaRPr sz="3333" b="1">
              <a:solidFill>
                <a:srgbClr val="15171A"/>
              </a:solidFill>
              <a:highlight>
                <a:srgbClr val="FAFAFA"/>
              </a:highlight>
            </a:endParaRPr>
          </a:p>
          <a:p>
            <a:pPr marL="0" lvl="0" indent="0" algn="l" rtl="0">
              <a:lnSpc>
                <a:spcPct val="115000"/>
              </a:lnSpc>
              <a:spcBef>
                <a:spcPts val="900"/>
              </a:spcBef>
              <a:spcAft>
                <a:spcPts val="0"/>
              </a:spcAft>
              <a:buClr>
                <a:schemeClr val="dk1"/>
              </a:buClr>
              <a:buSzPct val="61111"/>
              <a:buFont typeface="Arial"/>
              <a:buNone/>
            </a:pPr>
            <a:r>
              <a:rPr lang="en" sz="1800">
                <a:solidFill>
                  <a:srgbClr val="15171A"/>
                </a:solidFill>
                <a:highlight>
                  <a:srgbClr val="FAFAFA"/>
                </a:highlight>
                <a:latin typeface="Calibri"/>
                <a:ea typeface="Calibri"/>
                <a:cs typeface="Calibri"/>
                <a:sym typeface="Calibri"/>
              </a:rPr>
              <a:t>Livspace is an interior design startup that offers a platform that connects people to designers, services, and products and allows users to buy customized wardrobes, modular kitchens, and other interiors. Determined to never let another homeowner experience the misery, they created Livspace. Launched in 2014 in India, Livspace is now the trusted brand for complete home interior design for thousands of homeowners.</a:t>
            </a:r>
            <a:endParaRPr sz="1800">
              <a:solidFill>
                <a:srgbClr val="15171A"/>
              </a:solidFill>
              <a:highlight>
                <a:srgbClr val="FAFAFA"/>
              </a:highlight>
              <a:latin typeface="Calibri"/>
              <a:ea typeface="Calibri"/>
              <a:cs typeface="Calibri"/>
              <a:sym typeface="Calibri"/>
            </a:endParaRPr>
          </a:p>
          <a:p>
            <a:pPr marL="0" lvl="0" indent="0" algn="l" rtl="0">
              <a:spcBef>
                <a:spcPts val="0"/>
              </a:spcBef>
              <a:spcAft>
                <a:spcPts val="0"/>
              </a:spcAft>
              <a:buNone/>
            </a:pPr>
            <a:endParaRPr/>
          </a:p>
        </p:txBody>
      </p:sp>
      <p:pic>
        <p:nvPicPr>
          <p:cNvPr id="108" name="Google Shape;108;p19"/>
          <p:cNvPicPr preferRelativeResize="0"/>
          <p:nvPr/>
        </p:nvPicPr>
        <p:blipFill>
          <a:blip r:embed="rId3">
            <a:alphaModFix/>
          </a:blip>
          <a:stretch>
            <a:fillRect/>
          </a:stretch>
        </p:blipFill>
        <p:spPr>
          <a:xfrm>
            <a:off x="4795050" y="833438"/>
            <a:ext cx="4057650" cy="3324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pic>
        <p:nvPicPr>
          <p:cNvPr id="114" name="Google Shape;114;p20"/>
          <p:cNvPicPr preferRelativeResize="0"/>
          <p:nvPr/>
        </p:nvPicPr>
        <p:blipFill>
          <a:blip r:embed="rId3">
            <a:alphaModFix/>
          </a:blip>
          <a:stretch>
            <a:fillRect/>
          </a:stretch>
        </p:blipFill>
        <p:spPr>
          <a:xfrm>
            <a:off x="95250" y="-121987"/>
            <a:ext cx="8953500" cy="5038725"/>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353</Words>
  <Application>Microsoft Office PowerPoint</Application>
  <PresentationFormat>On-screen Show (16:9)</PresentationFormat>
  <Paragraphs>27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Economica</vt:lpstr>
      <vt:lpstr>Calibri</vt:lpstr>
      <vt:lpstr>Open Sans</vt:lpstr>
      <vt:lpstr>Luxe</vt:lpstr>
      <vt:lpstr>LIVSPACE ANALYSIS</vt:lpstr>
      <vt:lpstr>Designer and producer of home decor items meant to furnish houses in a dependable and personalized manner. The company offers clients a one-stop shop from design to installation by assisting them in finding a range of interior designs for all kinds of spaces, customizing the design by color, material, and style, and achieving the ideal look for houses..</vt:lpstr>
      <vt:lpstr>Founders</vt:lpstr>
      <vt:lpstr>Livspace Overview</vt:lpstr>
      <vt:lpstr>Business Model and Revenue Model</vt:lpstr>
      <vt:lpstr>PowerPoint Presentation</vt:lpstr>
      <vt:lpstr>Conclusion Livspace is an interior design startup that offers a platform that connects people to designers, services, and products and allows users to buy customized wardrobes, modular kitchens, and other interiors. Determined to never let another homeowner experience the misery, they created Livspace. Launched in 2014 in India, Livspace is now the trusted brand for complete home interior design for thousands of homeowners.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Kalyan Ranga</cp:lastModifiedBy>
  <cp:revision>4</cp:revision>
  <dcterms:modified xsi:type="dcterms:W3CDTF">2024-08-06T07:43:15Z</dcterms:modified>
</cp:coreProperties>
</file>