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Economica"/>
      <p:regular r:id="rId18"/>
      <p:bold r:id="rId19"/>
      <p:italic r:id="rId20"/>
      <p:boldItalic r:id="rId21"/>
    </p:embeddedFont>
    <p:embeddedFont>
      <p:font typeface="Merriweather"/>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italic.fntdata"/><Relationship Id="rId22" Type="http://schemas.openxmlformats.org/officeDocument/2006/relationships/font" Target="fonts/Merriweather-regular.fntdata"/><Relationship Id="rId21" Type="http://schemas.openxmlformats.org/officeDocument/2006/relationships/font" Target="fonts/Economica-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Merriweather-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Economica-bold.fntdata"/><Relationship Id="rId18" Type="http://schemas.openxmlformats.org/officeDocument/2006/relationships/font" Target="fonts/Economic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0b81f8da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f0b81f8da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f0b81f8da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f0b81f8da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0b81f8dad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0b81f8dad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0b81f8dad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0b81f8dad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0b81f8dad_0_1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f0b81f8dad_0_1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f0cb9364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f0cb9364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f0b81f8dad_0_10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f0b81f8dad_0_1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Zepto</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fontScale="85000" lnSpcReduction="20000"/>
          </a:bodyPr>
          <a:lstStyle/>
          <a:p>
            <a:pPr indent="0" lvl="0" marL="0" rtl="0" algn="l">
              <a:lnSpc>
                <a:spcPct val="115000"/>
              </a:lnSpc>
              <a:spcBef>
                <a:spcPts val="1400"/>
              </a:spcBef>
              <a:spcAft>
                <a:spcPts val="0"/>
              </a:spcAft>
              <a:buClr>
                <a:schemeClr val="dk1"/>
              </a:buClr>
              <a:buSzPct val="42307"/>
              <a:buFont typeface="Arial"/>
              <a:buNone/>
            </a:pPr>
            <a:r>
              <a:rPr b="1" lang="en" sz="2600">
                <a:solidFill>
                  <a:schemeClr val="dk1"/>
                </a:solidFill>
                <a:highlight>
                  <a:schemeClr val="lt1"/>
                </a:highlight>
                <a:latin typeface="Economica"/>
                <a:ea typeface="Economica"/>
                <a:cs typeface="Economica"/>
                <a:sym typeface="Economica"/>
              </a:rPr>
              <a:t>Porter's Five Force Analysis</a:t>
            </a:r>
            <a:endParaRPr b="1" sz="2600">
              <a:solidFill>
                <a:schemeClr val="dk1"/>
              </a:solidFill>
              <a:latin typeface="Economica"/>
              <a:ea typeface="Economica"/>
              <a:cs typeface="Economica"/>
              <a:sym typeface="Economica"/>
            </a:endParaRPr>
          </a:p>
          <a:p>
            <a:pPr indent="0" lvl="0" marL="0" rtl="0" algn="l">
              <a:spcBef>
                <a:spcPts val="4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6701100" y="1297500"/>
            <a:ext cx="2092200" cy="28116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lang="en" sz="1500">
                <a:highlight>
                  <a:srgbClr val="FFFFFF"/>
                </a:highlight>
                <a:latin typeface="Open Sans"/>
                <a:ea typeface="Open Sans"/>
                <a:cs typeface="Open Sans"/>
                <a:sym typeface="Open Sans"/>
              </a:rPr>
              <a:t>Founded in 2020 by two Stanford University dropouts, Zepto, one of the fastest-growing startups in the ultra-fast commerce service sector, has become the first Indian unicorn of 2023. </a:t>
            </a:r>
            <a:endParaRPr sz="3900">
              <a:latin typeface="Open Sans"/>
              <a:ea typeface="Open Sans"/>
              <a:cs typeface="Open Sans"/>
              <a:sym typeface="Open Sans"/>
            </a:endParaRPr>
          </a:p>
        </p:txBody>
      </p:sp>
      <p:pic>
        <p:nvPicPr>
          <p:cNvPr id="71" name="Google Shape;71;p14"/>
          <p:cNvPicPr preferRelativeResize="0"/>
          <p:nvPr/>
        </p:nvPicPr>
        <p:blipFill>
          <a:blip r:embed="rId3">
            <a:alphaModFix/>
          </a:blip>
          <a:stretch>
            <a:fillRect/>
          </a:stretch>
        </p:blipFill>
        <p:spPr>
          <a:xfrm>
            <a:off x="784100" y="857900"/>
            <a:ext cx="5465424" cy="3427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nvSpPr>
        <p:spPr>
          <a:xfrm>
            <a:off x="320550" y="1162375"/>
            <a:ext cx="8502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Zepto, a quickly expanding operator in India's quick commerce (e-commerce) market, is well-known for promising to deliver necessities and groceries in as little as ten minutes.</a:t>
            </a:r>
            <a:endParaRPr sz="1800">
              <a:solidFill>
                <a:schemeClr val="dk1"/>
              </a:solidFill>
              <a:latin typeface="Calibri"/>
              <a:ea typeface="Calibri"/>
              <a:cs typeface="Calibri"/>
              <a:sym typeface="Calibri"/>
            </a:endParaRPr>
          </a:p>
        </p:txBody>
      </p:sp>
      <p:sp>
        <p:nvSpPr>
          <p:cNvPr id="77" name="Google Shape;77;p15"/>
          <p:cNvSpPr txBox="1"/>
          <p:nvPr/>
        </p:nvSpPr>
        <p:spPr>
          <a:xfrm>
            <a:off x="249900" y="1824925"/>
            <a:ext cx="827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78" name="Google Shape;78;p15"/>
          <p:cNvSpPr txBox="1"/>
          <p:nvPr/>
        </p:nvSpPr>
        <p:spPr>
          <a:xfrm>
            <a:off x="242100" y="325475"/>
            <a:ext cx="8659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Economica"/>
                <a:ea typeface="Economica"/>
                <a:cs typeface="Economica"/>
                <a:sym typeface="Economica"/>
              </a:rPr>
              <a:t>Zepto overview</a:t>
            </a:r>
            <a:endParaRPr b="1" sz="2400">
              <a:solidFill>
                <a:schemeClr val="dk1"/>
              </a:solidFill>
              <a:latin typeface="Economica"/>
              <a:ea typeface="Economica"/>
              <a:cs typeface="Economica"/>
              <a:sym typeface="Economica"/>
            </a:endParaRPr>
          </a:p>
        </p:txBody>
      </p:sp>
      <p:sp>
        <p:nvSpPr>
          <p:cNvPr id="79" name="Google Shape;79;p15"/>
          <p:cNvSpPr txBox="1"/>
          <p:nvPr/>
        </p:nvSpPr>
        <p:spPr>
          <a:xfrm>
            <a:off x="249900" y="2184075"/>
            <a:ext cx="8903700" cy="2977800"/>
          </a:xfrm>
          <a:prstGeom prst="rect">
            <a:avLst/>
          </a:prstGeom>
          <a:solidFill>
            <a:schemeClr val="lt1"/>
          </a:solidFill>
          <a:ln>
            <a:noFill/>
          </a:ln>
        </p:spPr>
        <p:txBody>
          <a:bodyPr anchorCtr="0" anchor="t" bIns="91425" lIns="91425" spcFirstLastPara="1" rIns="91425" wrap="square" tIns="91425">
            <a:spAutoFit/>
          </a:bodyPr>
          <a:lstStyle/>
          <a:p>
            <a:pPr indent="-333375" lvl="0" marL="457200" rtl="0" algn="l">
              <a:lnSpc>
                <a:spcPct val="115000"/>
              </a:lnSpc>
              <a:spcBef>
                <a:spcPts val="0"/>
              </a:spcBef>
              <a:spcAft>
                <a:spcPts val="0"/>
              </a:spcAft>
              <a:buClr>
                <a:srgbClr val="363737"/>
              </a:buClr>
              <a:buSzPts val="1650"/>
              <a:buFont typeface="Spectral"/>
              <a:buChar char="●"/>
            </a:pPr>
            <a:r>
              <a:rPr b="1" lang="en" sz="1650">
                <a:solidFill>
                  <a:srgbClr val="363737"/>
                </a:solidFill>
                <a:highlight>
                  <a:srgbClr val="FFFFFF"/>
                </a:highlight>
                <a:latin typeface="Calibri"/>
                <a:ea typeface="Calibri"/>
                <a:cs typeface="Calibri"/>
                <a:sym typeface="Calibri"/>
              </a:rPr>
              <a:t>Founders</a:t>
            </a:r>
            <a:r>
              <a:rPr lang="en" sz="1650">
                <a:solidFill>
                  <a:srgbClr val="363737"/>
                </a:solidFill>
                <a:highlight>
                  <a:srgbClr val="FFFFFF"/>
                </a:highlight>
                <a:latin typeface="Calibri"/>
                <a:ea typeface="Calibri"/>
                <a:cs typeface="Calibri"/>
                <a:sym typeface="Calibri"/>
              </a:rPr>
              <a:t>: Aadit Palicha and Kaivalya Vohra</a:t>
            </a:r>
            <a:endParaRPr sz="1650">
              <a:solidFill>
                <a:srgbClr val="363737"/>
              </a:solidFill>
              <a:highlight>
                <a:srgbClr val="FFFFFF"/>
              </a:highlight>
              <a:latin typeface="Calibri"/>
              <a:ea typeface="Calibri"/>
              <a:cs typeface="Calibri"/>
              <a:sym typeface="Calibri"/>
            </a:endParaRPr>
          </a:p>
          <a:p>
            <a:pPr indent="-333375" lvl="0" marL="457200" rtl="0" algn="l">
              <a:lnSpc>
                <a:spcPct val="115000"/>
              </a:lnSpc>
              <a:spcBef>
                <a:spcPts val="0"/>
              </a:spcBef>
              <a:spcAft>
                <a:spcPts val="0"/>
              </a:spcAft>
              <a:buClr>
                <a:srgbClr val="363737"/>
              </a:buClr>
              <a:buSzPts val="1650"/>
              <a:buFont typeface="Spectral"/>
              <a:buChar char="●"/>
            </a:pPr>
            <a:r>
              <a:rPr b="1" lang="en" sz="1650">
                <a:solidFill>
                  <a:srgbClr val="363737"/>
                </a:solidFill>
                <a:highlight>
                  <a:srgbClr val="FFFFFF"/>
                </a:highlight>
                <a:latin typeface="Calibri"/>
                <a:ea typeface="Calibri"/>
                <a:cs typeface="Calibri"/>
                <a:sym typeface="Calibri"/>
              </a:rPr>
              <a:t>Founded</a:t>
            </a:r>
            <a:r>
              <a:rPr lang="en" sz="1650">
                <a:solidFill>
                  <a:srgbClr val="363737"/>
                </a:solidFill>
                <a:highlight>
                  <a:srgbClr val="FFFFFF"/>
                </a:highlight>
                <a:latin typeface="Calibri"/>
                <a:ea typeface="Calibri"/>
                <a:cs typeface="Calibri"/>
                <a:sym typeface="Calibri"/>
              </a:rPr>
              <a:t>: 2021</a:t>
            </a:r>
            <a:endParaRPr sz="1650">
              <a:solidFill>
                <a:srgbClr val="363737"/>
              </a:solidFill>
              <a:highlight>
                <a:srgbClr val="FFFFFF"/>
              </a:highlight>
              <a:latin typeface="Calibri"/>
              <a:ea typeface="Calibri"/>
              <a:cs typeface="Calibri"/>
              <a:sym typeface="Calibri"/>
            </a:endParaRPr>
          </a:p>
          <a:p>
            <a:pPr indent="-333375" lvl="0" marL="457200" rtl="0" algn="l">
              <a:lnSpc>
                <a:spcPct val="115000"/>
              </a:lnSpc>
              <a:spcBef>
                <a:spcPts val="0"/>
              </a:spcBef>
              <a:spcAft>
                <a:spcPts val="0"/>
              </a:spcAft>
              <a:buClr>
                <a:srgbClr val="363737"/>
              </a:buClr>
              <a:buSzPts val="1650"/>
              <a:buFont typeface="Spectral"/>
              <a:buChar char="●"/>
            </a:pPr>
            <a:r>
              <a:rPr b="1" lang="en" sz="1650">
                <a:solidFill>
                  <a:srgbClr val="363737"/>
                </a:solidFill>
                <a:highlight>
                  <a:srgbClr val="FFFFFF"/>
                </a:highlight>
                <a:latin typeface="Calibri"/>
                <a:ea typeface="Calibri"/>
                <a:cs typeface="Calibri"/>
                <a:sym typeface="Calibri"/>
              </a:rPr>
              <a:t>Headquarters</a:t>
            </a:r>
            <a:r>
              <a:rPr lang="en" sz="1650">
                <a:solidFill>
                  <a:srgbClr val="363737"/>
                </a:solidFill>
                <a:highlight>
                  <a:srgbClr val="FFFFFF"/>
                </a:highlight>
                <a:latin typeface="Calibri"/>
                <a:ea typeface="Calibri"/>
                <a:cs typeface="Calibri"/>
                <a:sym typeface="Calibri"/>
              </a:rPr>
              <a:t>: Mumbai, India</a:t>
            </a:r>
            <a:endParaRPr sz="1650">
              <a:solidFill>
                <a:srgbClr val="363737"/>
              </a:solidFill>
              <a:highlight>
                <a:srgbClr val="FFFFFF"/>
              </a:highlight>
              <a:latin typeface="Calibri"/>
              <a:ea typeface="Calibri"/>
              <a:cs typeface="Calibri"/>
              <a:sym typeface="Calibri"/>
            </a:endParaRPr>
          </a:p>
          <a:p>
            <a:pPr indent="-333375" lvl="0" marL="457200" rtl="0" algn="l">
              <a:lnSpc>
                <a:spcPct val="115000"/>
              </a:lnSpc>
              <a:spcBef>
                <a:spcPts val="0"/>
              </a:spcBef>
              <a:spcAft>
                <a:spcPts val="0"/>
              </a:spcAft>
              <a:buClr>
                <a:srgbClr val="363737"/>
              </a:buClr>
              <a:buSzPts val="1650"/>
              <a:buFont typeface="Spectral"/>
              <a:buChar char="●"/>
            </a:pPr>
            <a:r>
              <a:rPr b="1" lang="en" sz="1650">
                <a:solidFill>
                  <a:srgbClr val="363737"/>
                </a:solidFill>
                <a:highlight>
                  <a:srgbClr val="FFFFFF"/>
                </a:highlight>
                <a:latin typeface="Calibri"/>
                <a:ea typeface="Calibri"/>
                <a:cs typeface="Calibri"/>
                <a:sym typeface="Calibri"/>
              </a:rPr>
              <a:t>Industry</a:t>
            </a:r>
            <a:r>
              <a:rPr lang="en" sz="1650">
                <a:solidFill>
                  <a:srgbClr val="363737"/>
                </a:solidFill>
                <a:highlight>
                  <a:srgbClr val="FFFFFF"/>
                </a:highlight>
                <a:latin typeface="Calibri"/>
                <a:ea typeface="Calibri"/>
                <a:cs typeface="Calibri"/>
                <a:sym typeface="Calibri"/>
              </a:rPr>
              <a:t>: Quick Commerce (Q-commerce), Online Grocery Delivery</a:t>
            </a:r>
            <a:endParaRPr sz="1650">
              <a:solidFill>
                <a:srgbClr val="363737"/>
              </a:solidFill>
              <a:highlight>
                <a:srgbClr val="FFFFFF"/>
              </a:highlight>
              <a:latin typeface="Calibri"/>
              <a:ea typeface="Calibri"/>
              <a:cs typeface="Calibri"/>
              <a:sym typeface="Calibri"/>
            </a:endParaRPr>
          </a:p>
          <a:p>
            <a:pPr indent="-333375" lvl="0" marL="457200" rtl="0" algn="l">
              <a:lnSpc>
                <a:spcPct val="115000"/>
              </a:lnSpc>
              <a:spcBef>
                <a:spcPts val="0"/>
              </a:spcBef>
              <a:spcAft>
                <a:spcPts val="0"/>
              </a:spcAft>
              <a:buClr>
                <a:srgbClr val="363737"/>
              </a:buClr>
              <a:buSzPts val="1650"/>
              <a:buFont typeface="Spectral"/>
              <a:buChar char="●"/>
            </a:pPr>
            <a:r>
              <a:rPr b="1" lang="en" sz="1650">
                <a:solidFill>
                  <a:srgbClr val="363737"/>
                </a:solidFill>
                <a:highlight>
                  <a:srgbClr val="FFFFFF"/>
                </a:highlight>
                <a:latin typeface="Calibri"/>
                <a:ea typeface="Calibri"/>
                <a:cs typeface="Calibri"/>
                <a:sym typeface="Calibri"/>
              </a:rPr>
              <a:t>Core Products</a:t>
            </a:r>
            <a:r>
              <a:rPr lang="en" sz="1650">
                <a:solidFill>
                  <a:srgbClr val="363737"/>
                </a:solidFill>
                <a:highlight>
                  <a:srgbClr val="FFFFFF"/>
                </a:highlight>
                <a:latin typeface="Calibri"/>
                <a:ea typeface="Calibri"/>
                <a:cs typeface="Calibri"/>
                <a:sym typeface="Calibri"/>
              </a:rPr>
              <a:t>: Groceries, daily essentials, and household products</a:t>
            </a:r>
            <a:endParaRPr sz="1650">
              <a:solidFill>
                <a:srgbClr val="363737"/>
              </a:solidFill>
              <a:highlight>
                <a:srgbClr val="FFFFFF"/>
              </a:highlight>
              <a:latin typeface="Calibri"/>
              <a:ea typeface="Calibri"/>
              <a:cs typeface="Calibri"/>
              <a:sym typeface="Calibri"/>
            </a:endParaRPr>
          </a:p>
          <a:p>
            <a:pPr indent="-333375" lvl="0" marL="457200" rtl="0" algn="l">
              <a:lnSpc>
                <a:spcPct val="115000"/>
              </a:lnSpc>
              <a:spcBef>
                <a:spcPts val="0"/>
              </a:spcBef>
              <a:spcAft>
                <a:spcPts val="0"/>
              </a:spcAft>
              <a:buClr>
                <a:srgbClr val="363737"/>
              </a:buClr>
              <a:buSzPts val="1650"/>
              <a:buFont typeface="Spectral"/>
              <a:buChar char="●"/>
            </a:pPr>
            <a:r>
              <a:rPr b="1" lang="en" sz="1650">
                <a:solidFill>
                  <a:srgbClr val="363737"/>
                </a:solidFill>
                <a:highlight>
                  <a:srgbClr val="FFFFFF"/>
                </a:highlight>
                <a:latin typeface="Calibri"/>
                <a:ea typeface="Calibri"/>
                <a:cs typeface="Calibri"/>
                <a:sym typeface="Calibri"/>
              </a:rPr>
              <a:t>Consumer Behavior</a:t>
            </a:r>
            <a:r>
              <a:rPr lang="en" sz="1650">
                <a:solidFill>
                  <a:srgbClr val="363737"/>
                </a:solidFill>
                <a:highlight>
                  <a:srgbClr val="FFFFFF"/>
                </a:highlight>
                <a:latin typeface="Calibri"/>
                <a:ea typeface="Calibri"/>
                <a:cs typeface="Calibri"/>
                <a:sym typeface="Calibri"/>
              </a:rPr>
              <a:t>: Increasing demand for convenience, time-saving solutions, and the rapid adoption of e-commerce platforms.</a:t>
            </a:r>
            <a:endParaRPr sz="1650">
              <a:solidFill>
                <a:srgbClr val="363737"/>
              </a:solidFill>
              <a:highlight>
                <a:srgbClr val="FFFFFF"/>
              </a:highlight>
              <a:latin typeface="Calibri"/>
              <a:ea typeface="Calibri"/>
              <a:cs typeface="Calibri"/>
              <a:sym typeface="Calibri"/>
            </a:endParaRPr>
          </a:p>
          <a:p>
            <a:pPr indent="-333375" lvl="0" marL="457200" rtl="0" algn="l">
              <a:lnSpc>
                <a:spcPct val="115000"/>
              </a:lnSpc>
              <a:spcBef>
                <a:spcPts val="0"/>
              </a:spcBef>
              <a:spcAft>
                <a:spcPts val="0"/>
              </a:spcAft>
              <a:buClr>
                <a:srgbClr val="363737"/>
              </a:buClr>
              <a:buSzPts val="1650"/>
              <a:buFont typeface="Spectral"/>
              <a:buChar char="●"/>
            </a:pPr>
            <a:r>
              <a:rPr b="1" lang="en" sz="1650">
                <a:solidFill>
                  <a:srgbClr val="363737"/>
                </a:solidFill>
                <a:highlight>
                  <a:srgbClr val="FFFFFF"/>
                </a:highlight>
                <a:latin typeface="Calibri"/>
                <a:ea typeface="Calibri"/>
                <a:cs typeface="Calibri"/>
                <a:sym typeface="Calibri"/>
              </a:rPr>
              <a:t>Competitors</a:t>
            </a:r>
            <a:r>
              <a:rPr lang="en" sz="1650">
                <a:solidFill>
                  <a:srgbClr val="363737"/>
                </a:solidFill>
                <a:highlight>
                  <a:srgbClr val="FFFFFF"/>
                </a:highlight>
                <a:latin typeface="Calibri"/>
                <a:ea typeface="Calibri"/>
                <a:cs typeface="Calibri"/>
                <a:sym typeface="Calibri"/>
              </a:rPr>
              <a:t>: Blinkit (formerly Grofers), Swiggy Instamart, BigBasket, Dunzo, and Amazon Pantry.</a:t>
            </a:r>
            <a:endParaRPr sz="1650">
              <a:solidFill>
                <a:srgbClr val="363737"/>
              </a:solidFill>
              <a:highlight>
                <a:srgbClr val="FFFFFF"/>
              </a:highlight>
              <a:latin typeface="Calibri"/>
              <a:ea typeface="Calibri"/>
              <a:cs typeface="Calibri"/>
              <a:sym typeface="Calibri"/>
            </a:endParaRPr>
          </a:p>
          <a:p>
            <a:pPr indent="0" lvl="0" marL="0" rtl="0" algn="l">
              <a:spcBef>
                <a:spcPts val="1400"/>
              </a:spcBef>
              <a:spcAft>
                <a:spcPts val="0"/>
              </a:spcAft>
              <a:buNone/>
            </a:pPr>
            <a:r>
              <a:t/>
            </a:r>
            <a:endParaRPr sz="1800">
              <a:solidFill>
                <a:schemeClr val="dk1"/>
              </a:solidFill>
              <a:latin typeface="Open Sans"/>
              <a:ea typeface="Open Sans"/>
              <a:cs typeface="Open Sans"/>
              <a:sym typeface="Open Sans"/>
            </a:endParaRPr>
          </a:p>
        </p:txBody>
      </p:sp>
      <p:sp>
        <p:nvSpPr>
          <p:cNvPr id="80" name="Google Shape;80;p15"/>
          <p:cNvSpPr/>
          <p:nvPr/>
        </p:nvSpPr>
        <p:spPr>
          <a:xfrm flipH="1">
            <a:off x="40500" y="252575"/>
            <a:ext cx="209400" cy="69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24275" y="141750"/>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Business Model</a:t>
            </a:r>
            <a:endParaRPr b="1" sz="2600"/>
          </a:p>
        </p:txBody>
      </p:sp>
      <p:sp>
        <p:nvSpPr>
          <p:cNvPr id="86" name="Google Shape;86;p16"/>
          <p:cNvSpPr txBox="1"/>
          <p:nvPr>
            <p:ph idx="1" type="body"/>
          </p:nvPr>
        </p:nvSpPr>
        <p:spPr>
          <a:xfrm>
            <a:off x="4644675" y="141750"/>
            <a:ext cx="4166400" cy="48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Calibri"/>
                <a:ea typeface="Calibri"/>
                <a:cs typeface="Calibri"/>
                <a:sym typeface="Calibri"/>
              </a:rPr>
              <a:t>Zepto uses a rapid commerce business model, emphasizing hyperlocal delivery to give consumers access to necessities like consumables in under ten minutes.</a:t>
            </a:r>
            <a:endParaRPr sz="1400">
              <a:latin typeface="Calibri"/>
              <a:ea typeface="Calibri"/>
              <a:cs typeface="Calibri"/>
              <a:sym typeface="Calibri"/>
            </a:endParaRPr>
          </a:p>
          <a:p>
            <a:pPr indent="0" lvl="0" marL="0" rtl="0" algn="l">
              <a:spcBef>
                <a:spcPts val="1200"/>
              </a:spcBef>
              <a:spcAft>
                <a:spcPts val="0"/>
              </a:spcAft>
              <a:buNone/>
            </a:pPr>
            <a:r>
              <a:rPr b="1" lang="en" sz="1500">
                <a:latin typeface="Calibri"/>
                <a:ea typeface="Calibri"/>
                <a:cs typeface="Calibri"/>
                <a:sym typeface="Calibri"/>
              </a:rPr>
              <a:t>Dark Stores</a:t>
            </a:r>
            <a:r>
              <a:rPr lang="en" sz="1400">
                <a:latin typeface="Calibri"/>
                <a:ea typeface="Calibri"/>
                <a:cs typeface="Calibri"/>
                <a:sym typeface="Calibri"/>
              </a:rPr>
              <a:t>: Compact warehouses tucked away in crowded cities with the goal of expediting order fulfillment.</a:t>
            </a:r>
            <a:endParaRPr sz="1400">
              <a:latin typeface="Calibri"/>
              <a:ea typeface="Calibri"/>
              <a:cs typeface="Calibri"/>
              <a:sym typeface="Calibri"/>
            </a:endParaRPr>
          </a:p>
          <a:p>
            <a:pPr indent="0" lvl="0" marL="0" rtl="0" algn="l">
              <a:spcBef>
                <a:spcPts val="1200"/>
              </a:spcBef>
              <a:spcAft>
                <a:spcPts val="0"/>
              </a:spcAft>
              <a:buNone/>
            </a:pPr>
            <a:r>
              <a:rPr b="1" lang="en" sz="1500">
                <a:latin typeface="Calibri"/>
                <a:ea typeface="Calibri"/>
                <a:cs typeface="Calibri"/>
                <a:sym typeface="Calibri"/>
              </a:rPr>
              <a:t>Hyperlocal Delivery</a:t>
            </a:r>
            <a:r>
              <a:rPr lang="en" sz="1400">
                <a:latin typeface="Calibri"/>
                <a:ea typeface="Calibri"/>
                <a:cs typeface="Calibri"/>
                <a:sym typeface="Calibri"/>
              </a:rPr>
              <a:t>: Using a network of delivery workers to swiftly and effectively travel short distances.</a:t>
            </a:r>
            <a:endParaRPr sz="1400">
              <a:latin typeface="Calibri"/>
              <a:ea typeface="Calibri"/>
              <a:cs typeface="Calibri"/>
              <a:sym typeface="Calibri"/>
            </a:endParaRPr>
          </a:p>
          <a:p>
            <a:pPr indent="0" lvl="0" marL="0" rtl="0" algn="l">
              <a:spcBef>
                <a:spcPts val="1200"/>
              </a:spcBef>
              <a:spcAft>
                <a:spcPts val="0"/>
              </a:spcAft>
              <a:buNone/>
            </a:pPr>
            <a:r>
              <a:rPr lang="en" sz="1500">
                <a:latin typeface="Calibri"/>
                <a:ea typeface="Calibri"/>
                <a:cs typeface="Calibri"/>
                <a:sym typeface="Calibri"/>
              </a:rPr>
              <a:t>T</a:t>
            </a:r>
            <a:r>
              <a:rPr b="1" lang="en" sz="1500">
                <a:latin typeface="Calibri"/>
                <a:ea typeface="Calibri"/>
                <a:cs typeface="Calibri"/>
                <a:sym typeface="Calibri"/>
              </a:rPr>
              <a:t>echnology integration</a:t>
            </a:r>
            <a:r>
              <a:rPr lang="en" sz="1400">
                <a:latin typeface="Calibri"/>
                <a:ea typeface="Calibri"/>
                <a:cs typeface="Calibri"/>
                <a:sym typeface="Calibri"/>
              </a:rPr>
              <a:t>: is the process of managing inventories, estimating demand, and optimizing routes using cutting edge technology.</a:t>
            </a:r>
            <a:endParaRPr sz="1400">
              <a:latin typeface="Calibri"/>
              <a:ea typeface="Calibri"/>
              <a:cs typeface="Calibri"/>
              <a:sym typeface="Calibri"/>
            </a:endParaRPr>
          </a:p>
          <a:p>
            <a:pPr indent="0" lvl="0" marL="0" rtl="0" algn="l">
              <a:spcBef>
                <a:spcPts val="1200"/>
              </a:spcBef>
              <a:spcAft>
                <a:spcPts val="1200"/>
              </a:spcAft>
              <a:buNone/>
            </a:pPr>
            <a:r>
              <a:rPr b="1" lang="en" sz="1500">
                <a:latin typeface="Calibri"/>
                <a:ea typeface="Calibri"/>
                <a:cs typeface="Calibri"/>
                <a:sym typeface="Calibri"/>
              </a:rPr>
              <a:t>Revenue sources</a:t>
            </a:r>
            <a:r>
              <a:rPr lang="en" sz="1400">
                <a:latin typeface="Calibri"/>
                <a:ea typeface="Calibri"/>
                <a:cs typeface="Calibri"/>
                <a:sym typeface="Calibri"/>
              </a:rPr>
              <a:t>: Mostly from premium subscription services, supplier commissions, and shipping fees.</a:t>
            </a:r>
            <a:endParaRPr sz="1400">
              <a:latin typeface="Calibri"/>
              <a:ea typeface="Calibri"/>
              <a:cs typeface="Calibri"/>
              <a:sym typeface="Calibri"/>
            </a:endParaRPr>
          </a:p>
        </p:txBody>
      </p:sp>
      <p:sp>
        <p:nvSpPr>
          <p:cNvPr id="87" name="Google Shape;87;p16"/>
          <p:cNvSpPr/>
          <p:nvPr/>
        </p:nvSpPr>
        <p:spPr>
          <a:xfrm flipH="1">
            <a:off x="197550" y="141750"/>
            <a:ext cx="122100" cy="69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nvSpPr>
        <p:spPr>
          <a:xfrm>
            <a:off x="424275" y="257700"/>
            <a:ext cx="8729400" cy="58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en" sz="2600">
                <a:solidFill>
                  <a:schemeClr val="dk1"/>
                </a:solidFill>
                <a:highlight>
                  <a:srgbClr val="FFFFFF"/>
                </a:highlight>
                <a:latin typeface="Economica"/>
                <a:ea typeface="Economica"/>
                <a:cs typeface="Economica"/>
                <a:sym typeface="Economica"/>
              </a:rPr>
              <a:t>Porter's Five Force Analysis</a:t>
            </a:r>
            <a:endParaRPr b="1" sz="2600">
              <a:solidFill>
                <a:schemeClr val="dk1"/>
              </a:solidFill>
              <a:latin typeface="Economica"/>
              <a:ea typeface="Economica"/>
              <a:cs typeface="Economica"/>
              <a:sym typeface="Economica"/>
            </a:endParaRPr>
          </a:p>
        </p:txBody>
      </p:sp>
      <p:sp>
        <p:nvSpPr>
          <p:cNvPr id="93" name="Google Shape;93;p17"/>
          <p:cNvSpPr/>
          <p:nvPr/>
        </p:nvSpPr>
        <p:spPr>
          <a:xfrm flipH="1">
            <a:off x="214875" y="273150"/>
            <a:ext cx="209400" cy="69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94" name="Google Shape;94;p17"/>
          <p:cNvSpPr/>
          <p:nvPr/>
        </p:nvSpPr>
        <p:spPr>
          <a:xfrm>
            <a:off x="214875" y="1894700"/>
            <a:ext cx="1917900" cy="20400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Porter’s Five Force Analysis</a:t>
            </a:r>
            <a:endParaRPr>
              <a:latin typeface="Open Sans"/>
              <a:ea typeface="Open Sans"/>
              <a:cs typeface="Open Sans"/>
              <a:sym typeface="Open Sans"/>
            </a:endParaRPr>
          </a:p>
        </p:txBody>
      </p:sp>
      <p:cxnSp>
        <p:nvCxnSpPr>
          <p:cNvPr id="95" name="Google Shape;95;p17"/>
          <p:cNvCxnSpPr/>
          <p:nvPr/>
        </p:nvCxnSpPr>
        <p:spPr>
          <a:xfrm flipH="1" rot="10800000">
            <a:off x="1399367" y="1197158"/>
            <a:ext cx="1448400" cy="770700"/>
          </a:xfrm>
          <a:prstGeom prst="straightConnector1">
            <a:avLst/>
          </a:prstGeom>
          <a:noFill/>
          <a:ln cap="flat" cmpd="sng" w="28575">
            <a:solidFill>
              <a:srgbClr val="6D9EEB"/>
            </a:solidFill>
            <a:prstDash val="solid"/>
            <a:round/>
            <a:headEnd len="med" w="med" type="none"/>
            <a:tailEnd len="med" w="med" type="none"/>
          </a:ln>
        </p:spPr>
      </p:cxnSp>
      <p:cxnSp>
        <p:nvCxnSpPr>
          <p:cNvPr id="96" name="Google Shape;96;p17"/>
          <p:cNvCxnSpPr/>
          <p:nvPr/>
        </p:nvCxnSpPr>
        <p:spPr>
          <a:xfrm flipH="1" rot="10800000">
            <a:off x="1896555" y="2013176"/>
            <a:ext cx="1571400" cy="298800"/>
          </a:xfrm>
          <a:prstGeom prst="straightConnector1">
            <a:avLst/>
          </a:prstGeom>
          <a:noFill/>
          <a:ln cap="flat" cmpd="sng" w="28575">
            <a:solidFill>
              <a:srgbClr val="6D9EEB"/>
            </a:solidFill>
            <a:prstDash val="solid"/>
            <a:round/>
            <a:headEnd len="med" w="med" type="none"/>
            <a:tailEnd len="med" w="med" type="none"/>
          </a:ln>
        </p:spPr>
      </p:cxnSp>
      <p:cxnSp>
        <p:nvCxnSpPr>
          <p:cNvPr id="97" name="Google Shape;97;p17"/>
          <p:cNvCxnSpPr/>
          <p:nvPr/>
        </p:nvCxnSpPr>
        <p:spPr>
          <a:xfrm flipH="1" rot="10800000">
            <a:off x="2063200" y="2735538"/>
            <a:ext cx="1621500" cy="146400"/>
          </a:xfrm>
          <a:prstGeom prst="straightConnector1">
            <a:avLst/>
          </a:prstGeom>
          <a:noFill/>
          <a:ln cap="flat" cmpd="sng" w="28575">
            <a:solidFill>
              <a:srgbClr val="6D9EEB"/>
            </a:solidFill>
            <a:prstDash val="solid"/>
            <a:round/>
            <a:headEnd len="med" w="med" type="none"/>
            <a:tailEnd len="med" w="med" type="none"/>
          </a:ln>
        </p:spPr>
      </p:cxnSp>
      <p:cxnSp>
        <p:nvCxnSpPr>
          <p:cNvPr id="98" name="Google Shape;98;p17"/>
          <p:cNvCxnSpPr>
            <a:endCxn id="99" idx="2"/>
          </p:cNvCxnSpPr>
          <p:nvPr/>
        </p:nvCxnSpPr>
        <p:spPr>
          <a:xfrm>
            <a:off x="2063050" y="3306813"/>
            <a:ext cx="1404900" cy="406200"/>
          </a:xfrm>
          <a:prstGeom prst="straightConnector1">
            <a:avLst/>
          </a:prstGeom>
          <a:noFill/>
          <a:ln cap="flat" cmpd="sng" w="28575">
            <a:solidFill>
              <a:srgbClr val="6D9EEB"/>
            </a:solidFill>
            <a:prstDash val="solid"/>
            <a:round/>
            <a:headEnd len="med" w="med" type="none"/>
            <a:tailEnd len="med" w="med" type="none"/>
          </a:ln>
        </p:spPr>
      </p:cxnSp>
      <p:cxnSp>
        <p:nvCxnSpPr>
          <p:cNvPr id="100" name="Google Shape;100;p17"/>
          <p:cNvCxnSpPr>
            <a:stCxn id="94" idx="5"/>
          </p:cNvCxnSpPr>
          <p:nvPr/>
        </p:nvCxnSpPr>
        <p:spPr>
          <a:xfrm>
            <a:off x="1851905" y="3635949"/>
            <a:ext cx="1344900" cy="769500"/>
          </a:xfrm>
          <a:prstGeom prst="straightConnector1">
            <a:avLst/>
          </a:prstGeom>
          <a:noFill/>
          <a:ln cap="flat" cmpd="sng" w="28575">
            <a:solidFill>
              <a:srgbClr val="6D9EEB"/>
            </a:solidFill>
            <a:prstDash val="solid"/>
            <a:round/>
            <a:headEnd len="med" w="med" type="none"/>
            <a:tailEnd len="med" w="med" type="none"/>
          </a:ln>
        </p:spPr>
      </p:cxnSp>
      <p:sp>
        <p:nvSpPr>
          <p:cNvPr id="101" name="Google Shape;101;p17"/>
          <p:cNvSpPr/>
          <p:nvPr/>
        </p:nvSpPr>
        <p:spPr>
          <a:xfrm>
            <a:off x="3519025" y="745200"/>
            <a:ext cx="3827175" cy="585000"/>
          </a:xfrm>
          <a:prstGeom prst="flowChartProcess">
            <a:avLst/>
          </a:prstGeom>
          <a:solidFill>
            <a:schemeClr val="lt1"/>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highlight>
                  <a:srgbClr val="FFFFFF"/>
                </a:highlight>
                <a:latin typeface="Calibri"/>
                <a:ea typeface="Calibri"/>
                <a:cs typeface="Calibri"/>
                <a:sym typeface="Calibri"/>
              </a:rPr>
              <a:t>Threat of New Entrants (Low to Moderate)</a:t>
            </a:r>
            <a:endParaRPr sz="1800">
              <a:latin typeface="Calibri"/>
              <a:ea typeface="Calibri"/>
              <a:cs typeface="Calibri"/>
              <a:sym typeface="Calibri"/>
            </a:endParaRPr>
          </a:p>
        </p:txBody>
      </p:sp>
      <p:sp>
        <p:nvSpPr>
          <p:cNvPr id="102" name="Google Shape;102;p17"/>
          <p:cNvSpPr/>
          <p:nvPr/>
        </p:nvSpPr>
        <p:spPr>
          <a:xfrm>
            <a:off x="2690800" y="889725"/>
            <a:ext cx="610500" cy="699900"/>
          </a:xfrm>
          <a:prstGeom prst="flowChartConnector">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Open Sans"/>
                <a:ea typeface="Open Sans"/>
                <a:cs typeface="Open Sans"/>
                <a:sym typeface="Open Sans"/>
              </a:rPr>
              <a:t>1</a:t>
            </a:r>
            <a:endParaRPr sz="2000">
              <a:latin typeface="Open Sans"/>
              <a:ea typeface="Open Sans"/>
              <a:cs typeface="Open Sans"/>
              <a:sym typeface="Open Sans"/>
            </a:endParaRPr>
          </a:p>
        </p:txBody>
      </p:sp>
      <p:sp>
        <p:nvSpPr>
          <p:cNvPr id="103" name="Google Shape;103;p17"/>
          <p:cNvSpPr/>
          <p:nvPr/>
        </p:nvSpPr>
        <p:spPr>
          <a:xfrm>
            <a:off x="3196675" y="1636650"/>
            <a:ext cx="610500" cy="699900"/>
          </a:xfrm>
          <a:prstGeom prst="flowChartConnector">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Open Sans"/>
                <a:ea typeface="Open Sans"/>
                <a:cs typeface="Open Sans"/>
                <a:sym typeface="Open Sans"/>
              </a:rPr>
              <a:t>2</a:t>
            </a:r>
            <a:endParaRPr sz="2000">
              <a:latin typeface="Open Sans"/>
              <a:ea typeface="Open Sans"/>
              <a:cs typeface="Open Sans"/>
              <a:sym typeface="Open Sans"/>
            </a:endParaRPr>
          </a:p>
        </p:txBody>
      </p:sp>
      <p:sp>
        <p:nvSpPr>
          <p:cNvPr id="104" name="Google Shape;104;p17"/>
          <p:cNvSpPr/>
          <p:nvPr/>
        </p:nvSpPr>
        <p:spPr>
          <a:xfrm>
            <a:off x="3605850" y="2438813"/>
            <a:ext cx="610500" cy="699900"/>
          </a:xfrm>
          <a:prstGeom prst="flowChartConnector">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Open Sans"/>
                <a:ea typeface="Open Sans"/>
                <a:cs typeface="Open Sans"/>
                <a:sym typeface="Open Sans"/>
              </a:rPr>
              <a:t>3</a:t>
            </a:r>
            <a:endParaRPr sz="2000">
              <a:latin typeface="Open Sans"/>
              <a:ea typeface="Open Sans"/>
              <a:cs typeface="Open Sans"/>
              <a:sym typeface="Open Sans"/>
            </a:endParaRPr>
          </a:p>
        </p:txBody>
      </p:sp>
      <p:sp>
        <p:nvSpPr>
          <p:cNvPr id="105" name="Google Shape;105;p17"/>
          <p:cNvSpPr/>
          <p:nvPr/>
        </p:nvSpPr>
        <p:spPr>
          <a:xfrm>
            <a:off x="3196675" y="4137900"/>
            <a:ext cx="610500" cy="699900"/>
          </a:xfrm>
          <a:prstGeom prst="flowChartConnector">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Open Sans"/>
                <a:ea typeface="Open Sans"/>
                <a:cs typeface="Open Sans"/>
                <a:sym typeface="Open Sans"/>
              </a:rPr>
              <a:t>5</a:t>
            </a:r>
            <a:endParaRPr sz="2000">
              <a:latin typeface="Open Sans"/>
              <a:ea typeface="Open Sans"/>
              <a:cs typeface="Open Sans"/>
              <a:sym typeface="Open Sans"/>
            </a:endParaRPr>
          </a:p>
        </p:txBody>
      </p:sp>
      <p:sp>
        <p:nvSpPr>
          <p:cNvPr id="99" name="Google Shape;99;p17"/>
          <p:cNvSpPr/>
          <p:nvPr/>
        </p:nvSpPr>
        <p:spPr>
          <a:xfrm>
            <a:off x="3467950" y="3363063"/>
            <a:ext cx="610500" cy="699900"/>
          </a:xfrm>
          <a:prstGeom prst="flowChartConnector">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Open Sans"/>
                <a:ea typeface="Open Sans"/>
                <a:cs typeface="Open Sans"/>
                <a:sym typeface="Open Sans"/>
              </a:rPr>
              <a:t>4</a:t>
            </a:r>
            <a:endParaRPr sz="2000">
              <a:latin typeface="Open Sans"/>
              <a:ea typeface="Open Sans"/>
              <a:cs typeface="Open Sans"/>
              <a:sym typeface="Open Sans"/>
            </a:endParaRPr>
          </a:p>
        </p:txBody>
      </p:sp>
      <p:sp>
        <p:nvSpPr>
          <p:cNvPr id="106" name="Google Shape;106;p17"/>
          <p:cNvSpPr/>
          <p:nvPr/>
        </p:nvSpPr>
        <p:spPr>
          <a:xfrm>
            <a:off x="4078450" y="1592013"/>
            <a:ext cx="3827175" cy="585000"/>
          </a:xfrm>
          <a:prstGeom prst="flowChartProcess">
            <a:avLst/>
          </a:prstGeom>
          <a:solidFill>
            <a:schemeClr val="lt1"/>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highlight>
                  <a:srgbClr val="FFFFFF"/>
                </a:highlight>
                <a:latin typeface="Calibri"/>
                <a:ea typeface="Calibri"/>
                <a:cs typeface="Calibri"/>
                <a:sym typeface="Calibri"/>
              </a:rPr>
              <a:t>Bargaining Power of Suppliers (Moderate)</a:t>
            </a:r>
            <a:endParaRPr sz="1800">
              <a:latin typeface="Calibri"/>
              <a:ea typeface="Calibri"/>
              <a:cs typeface="Calibri"/>
              <a:sym typeface="Calibri"/>
            </a:endParaRPr>
          </a:p>
        </p:txBody>
      </p:sp>
      <p:sp>
        <p:nvSpPr>
          <p:cNvPr id="107" name="Google Shape;107;p17"/>
          <p:cNvSpPr/>
          <p:nvPr/>
        </p:nvSpPr>
        <p:spPr>
          <a:xfrm>
            <a:off x="4392275" y="2562988"/>
            <a:ext cx="3827175" cy="451575"/>
          </a:xfrm>
          <a:prstGeom prst="flowChartProcess">
            <a:avLst/>
          </a:prstGeom>
          <a:solidFill>
            <a:schemeClr val="lt1"/>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highlight>
                  <a:srgbClr val="FFFFFF"/>
                </a:highlight>
                <a:latin typeface="Calibri"/>
                <a:ea typeface="Calibri"/>
                <a:cs typeface="Calibri"/>
                <a:sym typeface="Calibri"/>
              </a:rPr>
              <a:t>Bargaining power of Buyer (High)</a:t>
            </a:r>
            <a:endParaRPr sz="1800">
              <a:latin typeface="Calibri"/>
              <a:ea typeface="Calibri"/>
              <a:cs typeface="Calibri"/>
              <a:sym typeface="Calibri"/>
            </a:endParaRPr>
          </a:p>
        </p:txBody>
      </p:sp>
      <p:sp>
        <p:nvSpPr>
          <p:cNvPr id="108" name="Google Shape;108;p17"/>
          <p:cNvSpPr/>
          <p:nvPr/>
        </p:nvSpPr>
        <p:spPr>
          <a:xfrm>
            <a:off x="4216350" y="3467275"/>
            <a:ext cx="3827175" cy="451575"/>
          </a:xfrm>
          <a:prstGeom prst="flowChartProcess">
            <a:avLst/>
          </a:prstGeom>
          <a:solidFill>
            <a:schemeClr val="lt1"/>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highlight>
                  <a:srgbClr val="FFFFFF"/>
                </a:highlight>
                <a:latin typeface="Calibri"/>
                <a:ea typeface="Calibri"/>
                <a:cs typeface="Calibri"/>
                <a:sym typeface="Calibri"/>
              </a:rPr>
              <a:t>Threat of Substitutes (Low)</a:t>
            </a:r>
            <a:endParaRPr sz="1800">
              <a:latin typeface="Calibri"/>
              <a:ea typeface="Calibri"/>
              <a:cs typeface="Calibri"/>
              <a:sym typeface="Calibri"/>
            </a:endParaRPr>
          </a:p>
        </p:txBody>
      </p:sp>
      <p:sp>
        <p:nvSpPr>
          <p:cNvPr id="109" name="Google Shape;109;p17"/>
          <p:cNvSpPr/>
          <p:nvPr/>
        </p:nvSpPr>
        <p:spPr>
          <a:xfrm>
            <a:off x="4006575" y="4371550"/>
            <a:ext cx="3827175" cy="451575"/>
          </a:xfrm>
          <a:prstGeom prst="flowChartProcess">
            <a:avLst/>
          </a:prstGeom>
          <a:solidFill>
            <a:schemeClr val="lt1"/>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highlight>
                  <a:srgbClr val="FFFFFF"/>
                </a:highlight>
                <a:latin typeface="Calibri"/>
                <a:ea typeface="Calibri"/>
                <a:cs typeface="Calibri"/>
                <a:sym typeface="Calibri"/>
              </a:rPr>
              <a:t>Competitive Rivalry (High)</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25" y="500925"/>
            <a:ext cx="8520600" cy="6237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None/>
            </a:pPr>
            <a:r>
              <a:rPr b="1" lang="en" sz="2600">
                <a:solidFill>
                  <a:schemeClr val="dk1"/>
                </a:solidFill>
                <a:highlight>
                  <a:schemeClr val="lt1"/>
                </a:highlight>
                <a:latin typeface="Economica"/>
                <a:ea typeface="Economica"/>
                <a:cs typeface="Economica"/>
                <a:sym typeface="Economica"/>
              </a:rPr>
              <a:t>Porter's Five Force Analysis</a:t>
            </a:r>
            <a:endParaRPr b="1" sz="2600">
              <a:solidFill>
                <a:schemeClr val="dk1"/>
              </a:solidFill>
              <a:latin typeface="Economica"/>
              <a:ea typeface="Economica"/>
              <a:cs typeface="Economica"/>
              <a:sym typeface="Economica"/>
            </a:endParaRPr>
          </a:p>
          <a:p>
            <a:pPr indent="0" lvl="0" marL="0" rtl="0" algn="l">
              <a:lnSpc>
                <a:spcPct val="115000"/>
              </a:lnSpc>
              <a:spcBef>
                <a:spcPts val="1400"/>
              </a:spcBef>
              <a:spcAft>
                <a:spcPts val="0"/>
              </a:spcAft>
              <a:buNone/>
            </a:pPr>
            <a:r>
              <a:t/>
            </a:r>
            <a:endParaRPr b="1" sz="2600">
              <a:solidFill>
                <a:schemeClr val="dk1"/>
              </a:solidFill>
              <a:latin typeface="Economica"/>
              <a:ea typeface="Economica"/>
              <a:cs typeface="Economica"/>
              <a:sym typeface="Economica"/>
            </a:endParaRPr>
          </a:p>
          <a:p>
            <a:pPr indent="0" lvl="0" marL="0" rtl="0" algn="l">
              <a:spcBef>
                <a:spcPts val="400"/>
              </a:spcBef>
              <a:spcAft>
                <a:spcPts val="0"/>
              </a:spcAft>
              <a:buNone/>
            </a:pPr>
            <a:r>
              <a:t/>
            </a:r>
            <a:endParaRPr/>
          </a:p>
        </p:txBody>
      </p:sp>
      <p:sp>
        <p:nvSpPr>
          <p:cNvPr id="115" name="Google Shape;115;p18"/>
          <p:cNvSpPr txBox="1"/>
          <p:nvPr>
            <p:ph idx="1" type="body"/>
          </p:nvPr>
        </p:nvSpPr>
        <p:spPr>
          <a:xfrm>
            <a:off x="180175" y="1401000"/>
            <a:ext cx="2639400" cy="1626900"/>
          </a:xfrm>
          <a:prstGeom prst="rect">
            <a:avLst/>
          </a:prstGeom>
        </p:spPr>
        <p:txBody>
          <a:bodyPr anchorCtr="0" anchor="t" bIns="91425" lIns="91425" spcFirstLastPara="1" rIns="91425" wrap="square" tIns="91425">
            <a:normAutofit fontScale="92500" lnSpcReduction="10000"/>
          </a:bodyPr>
          <a:lstStyle/>
          <a:p>
            <a:pPr indent="0" lvl="0" marL="0" rtl="0" algn="l">
              <a:lnSpc>
                <a:spcPct val="100000"/>
              </a:lnSpc>
              <a:spcBef>
                <a:spcPts val="0"/>
              </a:spcBef>
              <a:spcAft>
                <a:spcPts val="0"/>
              </a:spcAft>
              <a:buNone/>
            </a:pPr>
            <a:r>
              <a:rPr b="1" lang="en" sz="1240">
                <a:solidFill>
                  <a:schemeClr val="accent1"/>
                </a:solidFill>
                <a:latin typeface="Calibri"/>
                <a:ea typeface="Calibri"/>
                <a:cs typeface="Calibri"/>
                <a:sym typeface="Calibri"/>
              </a:rPr>
              <a:t>Threat of New Entrants (Low to Moderate):</a:t>
            </a:r>
            <a:endParaRPr b="1" sz="1240">
              <a:solidFill>
                <a:schemeClr val="accent1"/>
              </a:solidFill>
              <a:latin typeface="Calibri"/>
              <a:ea typeface="Calibri"/>
              <a:cs typeface="Calibri"/>
              <a:sym typeface="Calibri"/>
            </a:endParaRPr>
          </a:p>
          <a:p>
            <a:pPr indent="0" lvl="0" marL="0" rtl="0" algn="l">
              <a:lnSpc>
                <a:spcPct val="100000"/>
              </a:lnSpc>
              <a:spcBef>
                <a:spcPts val="0"/>
              </a:spcBef>
              <a:spcAft>
                <a:spcPts val="0"/>
              </a:spcAft>
              <a:buNone/>
            </a:pPr>
            <a:r>
              <a:t/>
            </a:r>
            <a:endParaRPr sz="1240">
              <a:solidFill>
                <a:schemeClr val="accent1"/>
              </a:solidFill>
              <a:latin typeface="Calibri"/>
              <a:ea typeface="Calibri"/>
              <a:cs typeface="Calibri"/>
              <a:sym typeface="Calibri"/>
            </a:endParaRPr>
          </a:p>
          <a:p>
            <a:pPr indent="0" lvl="0" marL="0" rtl="0" algn="l">
              <a:lnSpc>
                <a:spcPct val="100000"/>
              </a:lnSpc>
              <a:spcBef>
                <a:spcPts val="0"/>
              </a:spcBef>
              <a:spcAft>
                <a:spcPts val="0"/>
              </a:spcAft>
              <a:buClr>
                <a:srgbClr val="000000"/>
              </a:buClr>
              <a:buSzPct val="79838"/>
              <a:buFont typeface="Arial"/>
              <a:buNone/>
            </a:pPr>
            <a:r>
              <a:rPr lang="en" sz="1240">
                <a:solidFill>
                  <a:schemeClr val="accent1"/>
                </a:solidFill>
                <a:latin typeface="Calibri"/>
                <a:ea typeface="Calibri"/>
                <a:cs typeface="Calibri"/>
                <a:sym typeface="Calibri"/>
              </a:rPr>
              <a:t>Zepto and other fast commerce grocery delivery services demand significant investments in infrastructure and a well-functioning supply chain network. For new players, this presents a barrier to entry. </a:t>
            </a:r>
            <a:endParaRPr/>
          </a:p>
        </p:txBody>
      </p:sp>
      <p:sp>
        <p:nvSpPr>
          <p:cNvPr id="116" name="Google Shape;116;p18"/>
          <p:cNvSpPr txBox="1"/>
          <p:nvPr>
            <p:ph idx="2" type="body"/>
          </p:nvPr>
        </p:nvSpPr>
        <p:spPr>
          <a:xfrm>
            <a:off x="2819600" y="1401050"/>
            <a:ext cx="2804700" cy="1626900"/>
          </a:xfrm>
          <a:prstGeom prst="rect">
            <a:avLst/>
          </a:prstGeom>
        </p:spPr>
        <p:txBody>
          <a:bodyPr anchorCtr="0" anchor="t" bIns="91425" lIns="91425" spcFirstLastPara="1" rIns="91425" wrap="square" tIns="91425">
            <a:normAutofit fontScale="92500" lnSpcReduction="10000"/>
          </a:bodyPr>
          <a:lstStyle/>
          <a:p>
            <a:pPr indent="0" lvl="0" marL="0" rtl="0" algn="l">
              <a:lnSpc>
                <a:spcPct val="100000"/>
              </a:lnSpc>
              <a:spcBef>
                <a:spcPts val="0"/>
              </a:spcBef>
              <a:spcAft>
                <a:spcPts val="0"/>
              </a:spcAft>
              <a:buNone/>
            </a:pPr>
            <a:r>
              <a:rPr b="1" lang="en" sz="1240">
                <a:solidFill>
                  <a:schemeClr val="accent1"/>
                </a:solidFill>
                <a:latin typeface="Calibri"/>
                <a:ea typeface="Calibri"/>
                <a:cs typeface="Calibri"/>
                <a:sym typeface="Calibri"/>
              </a:rPr>
              <a:t>Bargaining Power of Suppliers (Moderate):</a:t>
            </a:r>
            <a:endParaRPr b="1" sz="1240">
              <a:solidFill>
                <a:schemeClr val="accent1"/>
              </a:solidFill>
              <a:latin typeface="Calibri"/>
              <a:ea typeface="Calibri"/>
              <a:cs typeface="Calibri"/>
              <a:sym typeface="Calibri"/>
            </a:endParaRPr>
          </a:p>
          <a:p>
            <a:pPr indent="0" lvl="0" marL="0" rtl="0" algn="l">
              <a:lnSpc>
                <a:spcPct val="100000"/>
              </a:lnSpc>
              <a:spcBef>
                <a:spcPts val="0"/>
              </a:spcBef>
              <a:spcAft>
                <a:spcPts val="0"/>
              </a:spcAft>
              <a:buNone/>
            </a:pPr>
            <a:r>
              <a:t/>
            </a:r>
            <a:endParaRPr sz="1240">
              <a:solidFill>
                <a:schemeClr val="accent1"/>
              </a:solidFill>
              <a:latin typeface="Calibri"/>
              <a:ea typeface="Calibri"/>
              <a:cs typeface="Calibri"/>
              <a:sym typeface="Calibri"/>
            </a:endParaRPr>
          </a:p>
          <a:p>
            <a:pPr indent="0" lvl="0" marL="0" rtl="0" algn="l">
              <a:lnSpc>
                <a:spcPct val="100000"/>
              </a:lnSpc>
              <a:spcBef>
                <a:spcPts val="0"/>
              </a:spcBef>
              <a:spcAft>
                <a:spcPts val="0"/>
              </a:spcAft>
              <a:buClr>
                <a:srgbClr val="000000"/>
              </a:buClr>
              <a:buSzPct val="79838"/>
              <a:buFont typeface="Arial"/>
              <a:buNone/>
            </a:pPr>
            <a:r>
              <a:rPr lang="en" sz="1240">
                <a:solidFill>
                  <a:schemeClr val="accent1"/>
                </a:solidFill>
                <a:latin typeface="Calibri"/>
                <a:ea typeface="Calibri"/>
                <a:cs typeface="Calibri"/>
                <a:sym typeface="Calibri"/>
              </a:rPr>
              <a:t>Food manufacturers and wholesalers are examples of suppliers in the grocery business who usually have a moderate amount of negotiation power. Although grocery delivery services depend on a consistent supply of goods, most products have several providers. </a:t>
            </a:r>
            <a:endParaRPr sz="1240">
              <a:solidFill>
                <a:schemeClr val="accent1"/>
              </a:solidFill>
              <a:latin typeface="Calibri"/>
              <a:ea typeface="Calibri"/>
              <a:cs typeface="Calibri"/>
              <a:sym typeface="Calibri"/>
            </a:endParaRPr>
          </a:p>
        </p:txBody>
      </p:sp>
      <p:sp>
        <p:nvSpPr>
          <p:cNvPr id="117" name="Google Shape;117;p18"/>
          <p:cNvSpPr txBox="1"/>
          <p:nvPr/>
        </p:nvSpPr>
        <p:spPr>
          <a:xfrm>
            <a:off x="5864175" y="1315500"/>
            <a:ext cx="2968200" cy="190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40">
                <a:solidFill>
                  <a:schemeClr val="accent1"/>
                </a:solidFill>
                <a:latin typeface="Calibri"/>
                <a:ea typeface="Calibri"/>
                <a:cs typeface="Calibri"/>
                <a:sym typeface="Calibri"/>
              </a:rPr>
              <a:t>T</a:t>
            </a:r>
            <a:r>
              <a:rPr b="1" lang="en" sz="1240">
                <a:solidFill>
                  <a:schemeClr val="accent1"/>
                </a:solidFill>
                <a:latin typeface="Calibri"/>
                <a:ea typeface="Calibri"/>
                <a:cs typeface="Calibri"/>
                <a:sym typeface="Calibri"/>
              </a:rPr>
              <a:t>hreat of Substitutes (Low):</a:t>
            </a:r>
            <a:endParaRPr b="1" sz="1240">
              <a:solidFill>
                <a:schemeClr val="accent1"/>
              </a:solidFill>
              <a:latin typeface="Calibri"/>
              <a:ea typeface="Calibri"/>
              <a:cs typeface="Calibri"/>
              <a:sym typeface="Calibri"/>
            </a:endParaRPr>
          </a:p>
          <a:p>
            <a:pPr indent="0" lvl="0" marL="0" rtl="0" algn="l">
              <a:spcBef>
                <a:spcPts val="0"/>
              </a:spcBef>
              <a:spcAft>
                <a:spcPts val="0"/>
              </a:spcAft>
              <a:buNone/>
            </a:pPr>
            <a:r>
              <a:t/>
            </a:r>
            <a:endParaRPr sz="1240">
              <a:solidFill>
                <a:schemeClr val="accent1"/>
              </a:solidFill>
              <a:latin typeface="Calibri"/>
              <a:ea typeface="Calibri"/>
              <a:cs typeface="Calibri"/>
              <a:sym typeface="Calibri"/>
            </a:endParaRPr>
          </a:p>
          <a:p>
            <a:pPr indent="0" lvl="0" marL="0" rtl="0" algn="l">
              <a:spcBef>
                <a:spcPts val="0"/>
              </a:spcBef>
              <a:spcAft>
                <a:spcPts val="0"/>
              </a:spcAft>
              <a:buNone/>
            </a:pPr>
            <a:r>
              <a:rPr lang="en" sz="1240">
                <a:solidFill>
                  <a:schemeClr val="accent1"/>
                </a:solidFill>
                <a:latin typeface="Calibri"/>
                <a:ea typeface="Calibri"/>
                <a:cs typeface="Calibri"/>
                <a:sym typeface="Calibri"/>
              </a:rPr>
              <a:t>There is not much of a threat from replacements. Although clients have the option to use meal kits or traditional in-store food shopping, these options do not give the same degree of convenience and speedy delivery as services like Zepto and Blinkit.</a:t>
            </a:r>
            <a:r>
              <a:rPr lang="en" sz="1240">
                <a:solidFill>
                  <a:schemeClr val="accent1"/>
                </a:solidFill>
                <a:latin typeface="Calibri"/>
                <a:ea typeface="Calibri"/>
                <a:cs typeface="Calibri"/>
                <a:sym typeface="Calibri"/>
              </a:rPr>
              <a:t>. </a:t>
            </a:r>
            <a:endParaRPr/>
          </a:p>
        </p:txBody>
      </p:sp>
      <p:sp>
        <p:nvSpPr>
          <p:cNvPr id="118" name="Google Shape;118;p18"/>
          <p:cNvSpPr txBox="1"/>
          <p:nvPr/>
        </p:nvSpPr>
        <p:spPr>
          <a:xfrm>
            <a:off x="416325" y="3132600"/>
            <a:ext cx="4419300" cy="190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40">
                <a:solidFill>
                  <a:schemeClr val="accent1"/>
                </a:solidFill>
                <a:latin typeface="Calibri"/>
                <a:ea typeface="Calibri"/>
                <a:cs typeface="Calibri"/>
                <a:sym typeface="Calibri"/>
              </a:rPr>
              <a:t>Bargaining power of Buyer (High):</a:t>
            </a:r>
            <a:endParaRPr b="1" sz="1240">
              <a:solidFill>
                <a:schemeClr val="accent1"/>
              </a:solidFill>
              <a:latin typeface="Calibri"/>
              <a:ea typeface="Calibri"/>
              <a:cs typeface="Calibri"/>
              <a:sym typeface="Calibri"/>
            </a:endParaRPr>
          </a:p>
          <a:p>
            <a:pPr indent="0" lvl="0" marL="0" rtl="0" algn="l">
              <a:spcBef>
                <a:spcPts val="0"/>
              </a:spcBef>
              <a:spcAft>
                <a:spcPts val="0"/>
              </a:spcAft>
              <a:buNone/>
            </a:pPr>
            <a:r>
              <a:t/>
            </a:r>
            <a:endParaRPr sz="1240">
              <a:solidFill>
                <a:schemeClr val="accent1"/>
              </a:solidFill>
              <a:latin typeface="Calibri"/>
              <a:ea typeface="Calibri"/>
              <a:cs typeface="Calibri"/>
              <a:sym typeface="Calibri"/>
            </a:endParaRPr>
          </a:p>
          <a:p>
            <a:pPr indent="0" lvl="0" marL="0" rtl="0" algn="l">
              <a:spcBef>
                <a:spcPts val="0"/>
              </a:spcBef>
              <a:spcAft>
                <a:spcPts val="0"/>
              </a:spcAft>
              <a:buNone/>
            </a:pPr>
            <a:r>
              <a:rPr lang="en" sz="1240">
                <a:solidFill>
                  <a:schemeClr val="accent1"/>
                </a:solidFill>
                <a:latin typeface="Calibri"/>
                <a:ea typeface="Calibri"/>
                <a:cs typeface="Calibri"/>
                <a:sym typeface="Calibri"/>
              </a:rPr>
              <a:t>There are several competitors in the very competitive sector of quick commerce, including Blinkit, Dunzo, Swiggy, and others. As a result, customers have a variety of options, and they may quickly move between suppliers depending on aspects like cost, delivery time, and service quality. Here's where Zepto's quicker and more dependable distribution mechanism gives it an advantage over competitors.</a:t>
            </a:r>
            <a:endParaRPr b="1" sz="1240">
              <a:solidFill>
                <a:schemeClr val="accent1"/>
              </a:solidFill>
              <a:latin typeface="Calibri"/>
              <a:ea typeface="Calibri"/>
              <a:cs typeface="Calibri"/>
              <a:sym typeface="Calibri"/>
            </a:endParaRPr>
          </a:p>
        </p:txBody>
      </p:sp>
      <p:sp>
        <p:nvSpPr>
          <p:cNvPr id="119" name="Google Shape;119;p18"/>
          <p:cNvSpPr txBox="1"/>
          <p:nvPr/>
        </p:nvSpPr>
        <p:spPr>
          <a:xfrm>
            <a:off x="5208725" y="3218100"/>
            <a:ext cx="3532200" cy="171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40">
                <a:solidFill>
                  <a:schemeClr val="accent1"/>
                </a:solidFill>
                <a:latin typeface="Calibri"/>
                <a:ea typeface="Calibri"/>
                <a:cs typeface="Calibri"/>
                <a:sym typeface="Calibri"/>
              </a:rPr>
              <a:t>Competitive Rivalry (High):</a:t>
            </a:r>
            <a:endParaRPr b="1" sz="1240">
              <a:solidFill>
                <a:schemeClr val="accent1"/>
              </a:solidFill>
              <a:latin typeface="Calibri"/>
              <a:ea typeface="Calibri"/>
              <a:cs typeface="Calibri"/>
              <a:sym typeface="Calibri"/>
            </a:endParaRPr>
          </a:p>
          <a:p>
            <a:pPr indent="0" lvl="0" marL="0" rtl="0" algn="l">
              <a:spcBef>
                <a:spcPts val="0"/>
              </a:spcBef>
              <a:spcAft>
                <a:spcPts val="0"/>
              </a:spcAft>
              <a:buNone/>
            </a:pPr>
            <a:r>
              <a:t/>
            </a:r>
            <a:endParaRPr sz="1240">
              <a:solidFill>
                <a:schemeClr val="accent1"/>
              </a:solidFill>
              <a:latin typeface="Calibri"/>
              <a:ea typeface="Calibri"/>
              <a:cs typeface="Calibri"/>
              <a:sym typeface="Calibri"/>
            </a:endParaRPr>
          </a:p>
          <a:p>
            <a:pPr indent="0" lvl="0" marL="0" rtl="0" algn="l">
              <a:spcBef>
                <a:spcPts val="0"/>
              </a:spcBef>
              <a:spcAft>
                <a:spcPts val="0"/>
              </a:spcAft>
              <a:buNone/>
            </a:pPr>
            <a:r>
              <a:rPr lang="en" sz="1240">
                <a:solidFill>
                  <a:schemeClr val="accent1"/>
                </a:solidFill>
                <a:latin typeface="Calibri"/>
                <a:ea typeface="Calibri"/>
                <a:cs typeface="Calibri"/>
                <a:sym typeface="Calibri"/>
              </a:rPr>
              <a:t>Intense competition exists in the quick commerce grocery delivery market. The main factors influencing this rivalry are price, product selection, customer service, and delivery efficiency. As a result, ongoing innovation and capacity building are necessary.</a:t>
            </a:r>
            <a:endParaRPr b="1" sz="1240">
              <a:solidFill>
                <a:schemeClr val="accen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134050" y="1453450"/>
            <a:ext cx="5312700" cy="353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840">
                <a:latin typeface="Calibri"/>
                <a:ea typeface="Calibri"/>
                <a:cs typeface="Calibri"/>
                <a:sym typeface="Calibri"/>
              </a:rPr>
              <a:t>A corporation needs a lot of things to succeed, and Zepto has everything and </a:t>
            </a:r>
            <a:r>
              <a:rPr lang="en" sz="1840">
                <a:latin typeface="Calibri"/>
                <a:ea typeface="Calibri"/>
                <a:cs typeface="Calibri"/>
                <a:sym typeface="Calibri"/>
              </a:rPr>
              <a:t>is currently active in India's major cities. Anyway, the business hasn't revealed its consumer calculation, but according to a few sources, Zepto is expanding at a pace of 200% every month.</a:t>
            </a:r>
            <a:r>
              <a:rPr lang="en" sz="1840">
                <a:latin typeface="Calibri"/>
                <a:ea typeface="Calibri"/>
                <a:cs typeface="Calibri"/>
                <a:sym typeface="Calibri"/>
              </a:rPr>
              <a:t> They are goal-focused, responsive, and have an excellent team. Furthermore, they meticulously strategized their entry into the supermarket delivery industry. Even though they have only been in business for a short while, they have already raised customer expectations and are moving toward a client-focused business model.</a:t>
            </a:r>
            <a:endParaRPr sz="1840">
              <a:latin typeface="Calibri"/>
              <a:ea typeface="Calibri"/>
              <a:cs typeface="Calibri"/>
              <a:sym typeface="Calibri"/>
            </a:endParaRPr>
          </a:p>
        </p:txBody>
      </p:sp>
      <p:sp>
        <p:nvSpPr>
          <p:cNvPr id="125" name="Google Shape;125;p19"/>
          <p:cNvSpPr txBox="1"/>
          <p:nvPr/>
        </p:nvSpPr>
        <p:spPr>
          <a:xfrm>
            <a:off x="134050" y="464600"/>
            <a:ext cx="84807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300">
                <a:solidFill>
                  <a:srgbClr val="363737"/>
                </a:solidFill>
                <a:highlight>
                  <a:schemeClr val="accent3"/>
                </a:highlight>
                <a:latin typeface="Economica"/>
                <a:ea typeface="Economica"/>
                <a:cs typeface="Economica"/>
                <a:sym typeface="Economica"/>
              </a:rPr>
              <a:t>Conclusion</a:t>
            </a:r>
            <a:endParaRPr b="1" sz="3300">
              <a:solidFill>
                <a:srgbClr val="363737"/>
              </a:solidFill>
              <a:highlight>
                <a:schemeClr val="accent3"/>
              </a:highlight>
              <a:latin typeface="Economica"/>
              <a:ea typeface="Economica"/>
              <a:cs typeface="Economica"/>
              <a:sym typeface="Economica"/>
            </a:endParaRPr>
          </a:p>
        </p:txBody>
      </p:sp>
      <p:pic>
        <p:nvPicPr>
          <p:cNvPr id="126" name="Google Shape;126;p19"/>
          <p:cNvPicPr preferRelativeResize="0"/>
          <p:nvPr/>
        </p:nvPicPr>
        <p:blipFill>
          <a:blip r:embed="rId3">
            <a:alphaModFix/>
          </a:blip>
          <a:stretch>
            <a:fillRect/>
          </a:stretch>
        </p:blipFill>
        <p:spPr>
          <a:xfrm>
            <a:off x="5797200" y="108838"/>
            <a:ext cx="3190175" cy="3190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0"/>
          <p:cNvPicPr preferRelativeResize="0"/>
          <p:nvPr/>
        </p:nvPicPr>
        <p:blipFill>
          <a:blip r:embed="rId3">
            <a:alphaModFix/>
          </a:blip>
          <a:stretch>
            <a:fillRect/>
          </a:stretch>
        </p:blipFill>
        <p:spPr>
          <a:xfrm>
            <a:off x="703225" y="517250"/>
            <a:ext cx="7706550" cy="4289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