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
      <p:font typeface="Roboto Slab" pitchFamily="2"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08e47bfc78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08e47bfc78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8e47bfc78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8e47bfc78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08e47bfc78_0_5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08e47bfc78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08e47bfc78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8e47bfc78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08e47bfc78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08e47bfc78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08e47bfc78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08e47bfc78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08e47bfc78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08e47bfc78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08e47bfc78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08e47bfc78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8e47bfc78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08e47bfc78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08e47bfc78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08e47bfc78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08e47bfc78_0_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08e47bfc7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Myntra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Strategic Recommendations for Improving Myntra’s Market Position</a:t>
            </a:r>
            <a:endParaRPr sz="1800"/>
          </a:p>
        </p:txBody>
      </p:sp>
      <p:sp>
        <p:nvSpPr>
          <p:cNvPr id="145" name="Google Shape;145;p22"/>
          <p:cNvSpPr txBox="1">
            <a:spLocks noGrp="1"/>
          </p:cNvSpPr>
          <p:nvPr>
            <p:ph type="body" idx="1"/>
          </p:nvPr>
        </p:nvSpPr>
        <p:spPr>
          <a:xfrm>
            <a:off x="729450" y="1745650"/>
            <a:ext cx="8152500" cy="32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Calibri"/>
                <a:ea typeface="Calibri"/>
                <a:cs typeface="Calibri"/>
                <a:sym typeface="Calibri"/>
              </a:rPr>
              <a:t>Enhance Customer Service: </a:t>
            </a:r>
            <a:r>
              <a:rPr lang="en" sz="1100" dirty="0">
                <a:latin typeface="Calibri"/>
                <a:ea typeface="Calibri"/>
                <a:cs typeface="Calibri"/>
                <a:sym typeface="Calibri"/>
              </a:rPr>
              <a:t>Invest in improving customer service response times and streamline the return process to build greater customer trust.</a:t>
            </a:r>
            <a:endParaRPr sz="1100" dirty="0">
              <a:latin typeface="Calibri"/>
              <a:ea typeface="Calibri"/>
              <a:cs typeface="Calibri"/>
              <a:sym typeface="Calibri"/>
            </a:endParaRPr>
          </a:p>
          <a:p>
            <a:pPr marL="0" lvl="0" indent="0" algn="l" rtl="0">
              <a:spcBef>
                <a:spcPts val="1200"/>
              </a:spcBef>
              <a:spcAft>
                <a:spcPts val="0"/>
              </a:spcAft>
              <a:buNone/>
            </a:pPr>
            <a:r>
              <a:rPr lang="en" sz="1100" b="1" dirty="0">
                <a:latin typeface="Calibri"/>
                <a:ea typeface="Calibri"/>
                <a:cs typeface="Calibri"/>
                <a:sym typeface="Calibri"/>
              </a:rPr>
              <a:t>Focus on Sustainability: </a:t>
            </a:r>
            <a:r>
              <a:rPr lang="en" sz="1100" dirty="0">
                <a:latin typeface="Calibri"/>
                <a:ea typeface="Calibri"/>
                <a:cs typeface="Calibri"/>
                <a:sym typeface="Calibri"/>
              </a:rPr>
              <a:t>Introduce more sustainable fashion lines and promote eco-friendly practices to align with current consumer trends.</a:t>
            </a:r>
            <a:endParaRPr sz="1100" dirty="0">
              <a:latin typeface="Calibri"/>
              <a:ea typeface="Calibri"/>
              <a:cs typeface="Calibri"/>
              <a:sym typeface="Calibri"/>
            </a:endParaRPr>
          </a:p>
          <a:p>
            <a:pPr marL="0" lvl="0" indent="0" algn="l" rtl="0">
              <a:spcBef>
                <a:spcPts val="1200"/>
              </a:spcBef>
              <a:spcAft>
                <a:spcPts val="0"/>
              </a:spcAft>
              <a:buNone/>
            </a:pPr>
            <a:r>
              <a:rPr lang="en" sz="1100" b="1" dirty="0">
                <a:latin typeface="Calibri"/>
                <a:ea typeface="Calibri"/>
                <a:cs typeface="Calibri"/>
                <a:sym typeface="Calibri"/>
              </a:rPr>
              <a:t>Leverage Technology: </a:t>
            </a:r>
            <a:r>
              <a:rPr lang="en" sz="1100" dirty="0">
                <a:latin typeface="Calibri"/>
                <a:ea typeface="Calibri"/>
                <a:cs typeface="Calibri"/>
                <a:sym typeface="Calibri"/>
              </a:rPr>
              <a:t>Implement advanced technologies like AI for personalized shopping experiences and AR for virtual try-ons to enhance user engagement.</a:t>
            </a:r>
            <a:endParaRPr sz="1100" dirty="0">
              <a:latin typeface="Calibri"/>
              <a:ea typeface="Calibri"/>
              <a:cs typeface="Calibri"/>
              <a:sym typeface="Calibri"/>
            </a:endParaRPr>
          </a:p>
          <a:p>
            <a:pPr marL="0" lvl="0" indent="0" algn="l" rtl="0">
              <a:spcBef>
                <a:spcPts val="1200"/>
              </a:spcBef>
              <a:spcAft>
                <a:spcPts val="0"/>
              </a:spcAft>
              <a:buNone/>
            </a:pPr>
            <a:r>
              <a:rPr lang="en" sz="1100" b="1" dirty="0">
                <a:latin typeface="Calibri"/>
                <a:ea typeface="Calibri"/>
                <a:cs typeface="Calibri"/>
                <a:sym typeface="Calibri"/>
              </a:rPr>
              <a:t>Expand Exclusive Brand Collaborations: </a:t>
            </a:r>
            <a:r>
              <a:rPr lang="en" sz="1100" dirty="0">
                <a:latin typeface="Calibri"/>
                <a:ea typeface="Calibri"/>
                <a:cs typeface="Calibri"/>
                <a:sym typeface="Calibri"/>
              </a:rPr>
              <a:t>Continue to develop exclusive partnerships with popular brands and local designers to differentiate Myntra from competitors.</a:t>
            </a:r>
            <a:endParaRPr sz="1100" dirty="0">
              <a:latin typeface="Calibri"/>
              <a:ea typeface="Calibri"/>
              <a:cs typeface="Calibri"/>
              <a:sym typeface="Calibri"/>
            </a:endParaRPr>
          </a:p>
          <a:p>
            <a:pPr marL="0" lvl="0" indent="0" algn="l" rtl="0">
              <a:spcBef>
                <a:spcPts val="1200"/>
              </a:spcBef>
              <a:spcAft>
                <a:spcPts val="0"/>
              </a:spcAft>
              <a:buNone/>
            </a:pPr>
            <a:r>
              <a:rPr lang="en-US" sz="1100" b="1" dirty="0">
                <a:latin typeface="Calibri"/>
                <a:ea typeface="Calibri"/>
                <a:cs typeface="Calibri"/>
                <a:sym typeface="Calibri"/>
              </a:rPr>
              <a:t>Data-Driven Decisions:</a:t>
            </a:r>
          </a:p>
          <a:p>
            <a:pPr marL="0" lvl="0" indent="0" algn="l" rtl="0">
              <a:spcBef>
                <a:spcPts val="1200"/>
              </a:spcBef>
              <a:spcAft>
                <a:spcPts val="0"/>
              </a:spcAft>
              <a:buNone/>
            </a:pPr>
            <a:r>
              <a:rPr lang="en" sz="1100" dirty="0">
                <a:latin typeface="Calibri"/>
                <a:ea typeface="Calibri"/>
                <a:cs typeface="Calibri"/>
                <a:sym typeface="Calibri"/>
              </a:rPr>
              <a:t>Utilize data analytics to understand customer preferences and trends, enabling more targeted marketing and inventory management strategies.</a:t>
            </a:r>
            <a:endParaRPr sz="1100" dirty="0">
              <a:latin typeface="Calibri"/>
              <a:ea typeface="Calibri"/>
              <a:cs typeface="Calibri"/>
              <a:sym typeface="Calibri"/>
            </a:endParaRPr>
          </a:p>
          <a:p>
            <a:pPr marL="0" lvl="0" indent="0" algn="l" rtl="0">
              <a:spcBef>
                <a:spcPts val="1200"/>
              </a:spcBef>
              <a:spcAft>
                <a:spcPts val="1200"/>
              </a:spcAft>
              <a:buNone/>
            </a:pPr>
            <a:endParaRPr sz="1100"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51" name="Google Shape;151;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By focusing on these areas, Myntra can enhance its brand perception, improve customer satisfaction, and strengthen its position in the competitive fashion market.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605500" y="146350"/>
            <a:ext cx="8129450" cy="4850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640">
                <a:latin typeface="Roboto Slab"/>
                <a:ea typeface="Roboto Slab"/>
                <a:cs typeface="Roboto Slab"/>
                <a:sym typeface="Roboto Slab"/>
              </a:rPr>
              <a:t>Problem Statement</a:t>
            </a:r>
            <a:endParaRPr sz="1640">
              <a:latin typeface="Roboto Slab"/>
              <a:ea typeface="Roboto Slab"/>
              <a:cs typeface="Roboto Slab"/>
              <a:sym typeface="Roboto Slab"/>
            </a:endParaRPr>
          </a:p>
        </p:txBody>
      </p:sp>
      <p:sp>
        <p:nvSpPr>
          <p:cNvPr id="93" name="Google Shape;93;p14"/>
          <p:cNvSpPr txBox="1">
            <a:spLocks noGrp="1"/>
          </p:cNvSpPr>
          <p:nvPr>
            <p:ph type="body" idx="1"/>
          </p:nvPr>
        </p:nvSpPr>
        <p:spPr>
          <a:xfrm>
            <a:off x="729450" y="1853850"/>
            <a:ext cx="7688700" cy="1826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rgbClr val="000000"/>
                </a:solidFill>
                <a:latin typeface="Calibri"/>
                <a:ea typeface="Calibri"/>
                <a:cs typeface="Calibri"/>
                <a:sym typeface="Calibri"/>
              </a:rPr>
              <a:t>Myntra, a prominent online fashion and lifestyle retailer in India, seeks to improve its market position by leveraging insights from social media and customer reviews. As new business analysts, your task is to assess Myntra's online reputation, identify emerging trends, and provide strategic recommendations. This project will help you develop analytical skills without requiring advanced technical tools.</a:t>
            </a: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40"/>
              <a:t>Myntra</a:t>
            </a:r>
            <a:endParaRPr sz="2040"/>
          </a:p>
        </p:txBody>
      </p:sp>
      <p:sp>
        <p:nvSpPr>
          <p:cNvPr id="99" name="Google Shape;99;p15"/>
          <p:cNvSpPr txBox="1">
            <a:spLocks noGrp="1"/>
          </p:cNvSpPr>
          <p:nvPr>
            <p:ph type="body" idx="1"/>
          </p:nvPr>
        </p:nvSpPr>
        <p:spPr>
          <a:xfrm>
            <a:off x="729450" y="1853850"/>
            <a:ext cx="8226000" cy="318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Founded in 2007, Myntra initially started as a platform for personalized gift items. However, the company soon pivoted to an  online retail model, primarily focusing on fashion. In 2014, it was acquired by Flipkart, India’s largest e-commerce company. This acquisition helped Myntra leverage Flipkart’s supply chain and broaden its customer base.</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200"/>
              </a:spcBef>
              <a:spcAft>
                <a:spcPts val="0"/>
              </a:spcAft>
              <a:buNone/>
            </a:pPr>
            <a:r>
              <a:rPr lang="en" b="1" dirty="0">
                <a:latin typeface="Calibri" panose="020F0502020204030204" pitchFamily="34" charset="0"/>
                <a:ea typeface="Calibri" panose="020F0502020204030204" pitchFamily="34" charset="0"/>
                <a:cs typeface="Calibri" panose="020F0502020204030204" pitchFamily="34" charset="0"/>
              </a:rPr>
              <a:t>Product Category</a:t>
            </a:r>
            <a:r>
              <a:rPr lang="en" dirty="0">
                <a:latin typeface="Calibri" panose="020F0502020204030204" pitchFamily="34" charset="0"/>
                <a:ea typeface="Calibri" panose="020F0502020204030204" pitchFamily="34" charset="0"/>
                <a:cs typeface="Calibri" panose="020F0502020204030204" pitchFamily="34" charset="0"/>
              </a:rPr>
              <a:t>: For men, women, and children, Myntra offers a variety of fashion products, such as clothing, accessories, and footwear. They also sell cosmetics and accessories for the home.</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200"/>
              </a:spcBef>
              <a:spcAft>
                <a:spcPts val="0"/>
              </a:spcAft>
              <a:buNone/>
            </a:pPr>
            <a:r>
              <a:rPr lang="en" b="1" dirty="0">
                <a:latin typeface="Calibri" panose="020F0502020204030204" pitchFamily="34" charset="0"/>
                <a:ea typeface="Calibri" panose="020F0502020204030204" pitchFamily="34" charset="0"/>
                <a:cs typeface="Calibri" panose="020F0502020204030204" pitchFamily="34" charset="0"/>
              </a:rPr>
              <a:t>Technology and User Experience</a:t>
            </a:r>
            <a:r>
              <a:rPr lang="en" dirty="0">
                <a:latin typeface="Calibri" panose="020F0502020204030204" pitchFamily="34" charset="0"/>
                <a:ea typeface="Calibri" panose="020F0502020204030204" pitchFamily="34" charset="0"/>
                <a:cs typeface="Calibri" panose="020F0502020204030204" pitchFamily="34" charset="0"/>
              </a:rPr>
              <a:t>: Myntra has made significant technological investments to improve the user experience. These consist of augmented reality-based virtual trial rooms, size, fit recommendations, and visual search.</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200"/>
              </a:spcBef>
              <a:spcAft>
                <a:spcPts val="0"/>
              </a:spcAft>
              <a:buNone/>
            </a:pPr>
            <a:r>
              <a:rPr lang="en" b="1" dirty="0">
                <a:latin typeface="Calibri" panose="020F0502020204030204" pitchFamily="34" charset="0"/>
                <a:ea typeface="Calibri" panose="020F0502020204030204" pitchFamily="34" charset="0"/>
                <a:cs typeface="Calibri" panose="020F0502020204030204" pitchFamily="34" charset="0"/>
              </a:rPr>
              <a:t>Logistics and Supply Chain</a:t>
            </a:r>
            <a:r>
              <a:rPr lang="en" dirty="0">
                <a:latin typeface="Calibri" panose="020F0502020204030204" pitchFamily="34" charset="0"/>
                <a:ea typeface="Calibri" panose="020F0502020204030204" pitchFamily="34" charset="0"/>
                <a:cs typeface="Calibri" panose="020F0502020204030204" pitchFamily="34" charset="0"/>
              </a:rPr>
              <a:t>: Myntra has a strong nationwide logistics and supply chain infrastructure that enables prompt delivery. To guarantee quick order processing, its warehouses are positioned strategically throughout India.</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200"/>
              </a:spcBef>
              <a:spcAft>
                <a:spcPts val="120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729450" y="1488475"/>
            <a:ext cx="7688700" cy="285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Myntra Insider</a:t>
            </a:r>
            <a:r>
              <a:rPr lang="en" dirty="0"/>
              <a:t>: Myntra offers this loyalty program. Points are awarded to members depending on their activity and purchases on the platform. You can exchange your points for a number of advantages, such as early access to deals and discounts.</a:t>
            </a:r>
            <a:endParaRPr dirty="0"/>
          </a:p>
          <a:p>
            <a:pPr marL="0" lvl="0" indent="0" algn="l" rtl="0">
              <a:spcBef>
                <a:spcPts val="1200"/>
              </a:spcBef>
              <a:spcAft>
                <a:spcPts val="0"/>
              </a:spcAft>
              <a:buNone/>
            </a:pPr>
            <a:r>
              <a:rPr lang="en" b="1" dirty="0"/>
              <a:t>Collaborations &amp; Exclusive Launches:</a:t>
            </a:r>
            <a:r>
              <a:rPr lang="en" dirty="0"/>
              <a:t> Myntra has produced exclusive collections in partnership with a number of celebrities and designers. This increases the platform's attraction by providing exclusive products.</a:t>
            </a:r>
            <a:endParaRPr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864725" y="1343125"/>
            <a:ext cx="3300900" cy="549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a:p>
            <a:pPr marL="0" lvl="0" indent="0" algn="l" rtl="0">
              <a:spcBef>
                <a:spcPts val="0"/>
              </a:spcBef>
              <a:spcAft>
                <a:spcPts val="0"/>
              </a:spcAft>
              <a:buNone/>
            </a:pPr>
            <a:endParaRPr/>
          </a:p>
        </p:txBody>
      </p:sp>
      <p:sp>
        <p:nvSpPr>
          <p:cNvPr id="110" name="Google Shape;110;p17"/>
          <p:cNvSpPr txBox="1">
            <a:spLocks noGrp="1"/>
          </p:cNvSpPr>
          <p:nvPr>
            <p:ph type="body" idx="1"/>
          </p:nvPr>
        </p:nvSpPr>
        <p:spPr>
          <a:xfrm>
            <a:off x="921725" y="2046925"/>
            <a:ext cx="5265900" cy="29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2"/>
                </a:solidFill>
                <a:latin typeface="Calibri" panose="020F0502020204030204" pitchFamily="34" charset="0"/>
                <a:ea typeface="Calibri" panose="020F0502020204030204" pitchFamily="34" charset="0"/>
                <a:cs typeface="Calibri" panose="020F0502020204030204" pitchFamily="34" charset="0"/>
                <a:sym typeface="Calibri"/>
              </a:rPr>
              <a:t>Founded : 2007</a:t>
            </a:r>
            <a:endParaRPr sz="1200" dirty="0">
              <a:solidFill>
                <a:schemeClr val="dk2"/>
              </a:solidFill>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spcBef>
                <a:spcPts val="1200"/>
              </a:spcBef>
              <a:spcAft>
                <a:spcPts val="0"/>
              </a:spcAft>
              <a:buNone/>
            </a:pPr>
            <a:r>
              <a:rPr lang="en" sz="1200" dirty="0">
                <a:solidFill>
                  <a:schemeClr val="dk2"/>
                </a:solidFill>
                <a:latin typeface="Calibri" panose="020F0502020204030204" pitchFamily="34" charset="0"/>
                <a:ea typeface="Calibri" panose="020F0502020204030204" pitchFamily="34" charset="0"/>
                <a:cs typeface="Calibri" panose="020F0502020204030204" pitchFamily="34" charset="0"/>
                <a:sym typeface="Calibri"/>
              </a:rPr>
              <a:t>Employees : 10K+ </a:t>
            </a:r>
            <a:endParaRPr sz="1200" dirty="0">
              <a:solidFill>
                <a:schemeClr val="dk2"/>
              </a:solidFill>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spcBef>
                <a:spcPts val="1200"/>
              </a:spcBef>
              <a:spcAft>
                <a:spcPts val="0"/>
              </a:spcAft>
              <a:buNone/>
            </a:pPr>
            <a:r>
              <a:rPr lang="en" sz="1200" dirty="0">
                <a:solidFill>
                  <a:schemeClr val="dk2"/>
                </a:solidFill>
                <a:latin typeface="Calibri" panose="020F0502020204030204" pitchFamily="34" charset="0"/>
                <a:ea typeface="Calibri" panose="020F0502020204030204" pitchFamily="34" charset="0"/>
                <a:cs typeface="Calibri" panose="020F0502020204030204" pitchFamily="34" charset="0"/>
                <a:sym typeface="Calibri"/>
              </a:rPr>
              <a:t>HeadQuarters : Bangalore</a:t>
            </a:r>
            <a:endParaRPr sz="1200" dirty="0">
              <a:solidFill>
                <a:schemeClr val="dk2"/>
              </a:solidFill>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spcBef>
                <a:spcPts val="1200"/>
              </a:spcBef>
              <a:spcAft>
                <a:spcPts val="0"/>
              </a:spcAft>
              <a:buNone/>
            </a:pPr>
            <a:r>
              <a:rPr lang="en" sz="1200" dirty="0">
                <a:solidFill>
                  <a:schemeClr val="dk2"/>
                </a:solidFill>
                <a:latin typeface="Calibri" panose="020F0502020204030204" pitchFamily="34" charset="0"/>
                <a:ea typeface="Calibri" panose="020F0502020204030204" pitchFamily="34" charset="0"/>
                <a:cs typeface="Calibri" panose="020F0502020204030204" pitchFamily="34" charset="0"/>
                <a:sym typeface="Calibri"/>
              </a:rPr>
              <a:t>Platform: </a:t>
            </a:r>
            <a:r>
              <a:rPr lang="en" sz="1200" dirty="0">
                <a:solidFill>
                  <a:schemeClr val="dk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Calibri"/>
              </a:rPr>
              <a:t>e-commerce company</a:t>
            </a:r>
            <a:endParaRPr sz="1200" dirty="0">
              <a:solidFill>
                <a:schemeClr val="dk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spcBef>
                <a:spcPts val="1200"/>
              </a:spcBef>
              <a:spcAft>
                <a:spcPts val="0"/>
              </a:spcAft>
              <a:buNone/>
            </a:pPr>
            <a:r>
              <a:rPr lang="en" sz="1200" dirty="0">
                <a:solidFill>
                  <a:schemeClr val="dk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Calibri"/>
              </a:rPr>
              <a:t>Competitors : Amazon, Ajio, Meesho</a:t>
            </a:r>
            <a:endParaRPr sz="1200" dirty="0">
              <a:solidFill>
                <a:schemeClr val="dk2"/>
              </a:solidFill>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spcBef>
                <a:spcPts val="1200"/>
              </a:spcBef>
              <a:spcAft>
                <a:spcPts val="1200"/>
              </a:spcAft>
              <a:buNone/>
            </a:pPr>
            <a:r>
              <a:rPr lang="en" sz="1200" dirty="0">
                <a:solidFill>
                  <a:schemeClr val="dk2"/>
                </a:solidFill>
                <a:latin typeface="Calibri" panose="020F0502020204030204" pitchFamily="34" charset="0"/>
                <a:ea typeface="Calibri" panose="020F0502020204030204" pitchFamily="34" charset="0"/>
                <a:cs typeface="Calibri" panose="020F0502020204030204" pitchFamily="34" charset="0"/>
                <a:sym typeface="Calibri"/>
              </a:rPr>
              <a:t>Financial Performance FY23: In the fiscal year that concluded on March 31, 2023, income increased by 25% to Rs 4,375 crore, while losses increased by 31% to Rs 782 crore within the same time frame.</a:t>
            </a:r>
            <a:endParaRPr sz="1200" dirty="0">
              <a:solidFill>
                <a:schemeClr val="dk2"/>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40"/>
              <a:t>Detailed Analysis of Myntra’s Brand Perception</a:t>
            </a:r>
            <a:endParaRPr sz="2040"/>
          </a:p>
        </p:txBody>
      </p:sp>
      <p:sp>
        <p:nvSpPr>
          <p:cNvPr id="116" name="Google Shape;116;p18"/>
          <p:cNvSpPr txBox="1">
            <a:spLocks noGrp="1"/>
          </p:cNvSpPr>
          <p:nvPr>
            <p:ph type="body" idx="1"/>
          </p:nvPr>
        </p:nvSpPr>
        <p:spPr>
          <a:xfrm>
            <a:off x="729325" y="2078875"/>
            <a:ext cx="2249700" cy="271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Calibri" panose="020F0502020204030204" pitchFamily="34" charset="0"/>
                <a:ea typeface="Calibri" panose="020F0502020204030204" pitchFamily="34" charset="0"/>
                <a:cs typeface="Calibri" panose="020F0502020204030204" pitchFamily="34" charset="0"/>
                <a:sym typeface="Calibri"/>
              </a:rPr>
              <a:t>Brand Identity:</a:t>
            </a:r>
            <a:endParaRPr sz="1200" b="1" dirty="0">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spcBef>
                <a:spcPts val="1200"/>
              </a:spcBef>
              <a:spcAft>
                <a:spcPts val="0"/>
              </a:spcAft>
              <a:buNone/>
            </a:pPr>
            <a:r>
              <a:rPr lang="en" sz="1200" dirty="0">
                <a:latin typeface="Calibri" panose="020F0502020204030204" pitchFamily="34" charset="0"/>
                <a:ea typeface="Calibri" panose="020F0502020204030204" pitchFamily="34" charset="0"/>
                <a:cs typeface="Calibri" panose="020F0502020204030204" pitchFamily="34" charset="0"/>
                <a:sym typeface="Calibri"/>
              </a:rPr>
              <a:t>Myntra is recognized as one of India’s leading online fashion retailers, known for its extensive range of apparel, accessories, and lifestyle products.</a:t>
            </a:r>
            <a:endParaRPr sz="1200" dirty="0">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spcBef>
                <a:spcPts val="1200"/>
              </a:spcBef>
              <a:spcAft>
                <a:spcPts val="0"/>
              </a:spcAft>
              <a:buNone/>
            </a:pPr>
            <a:r>
              <a:rPr lang="en" sz="1200" dirty="0">
                <a:latin typeface="Calibri" panose="020F0502020204030204" pitchFamily="34" charset="0"/>
                <a:ea typeface="Calibri" panose="020F0502020204030204" pitchFamily="34" charset="0"/>
                <a:cs typeface="Calibri" panose="020F0502020204030204" pitchFamily="34" charset="0"/>
                <a:sym typeface="Calibri"/>
              </a:rPr>
              <a:t>The brand emphasizes a youthful and trendy image, often associated with fashion-forward thinking and a vibrant shopping experience.</a:t>
            </a:r>
            <a:endParaRPr sz="1200" dirty="0">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spcBef>
                <a:spcPts val="1200"/>
              </a:spcBef>
              <a:spcAft>
                <a:spcPts val="1200"/>
              </a:spcAft>
              <a:buNone/>
            </a:pPr>
            <a:endParaRPr sz="1200"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17" name="Google Shape;117;p18"/>
          <p:cNvSpPr txBox="1">
            <a:spLocks noGrp="1"/>
          </p:cNvSpPr>
          <p:nvPr>
            <p:ph type="body" idx="2"/>
          </p:nvPr>
        </p:nvSpPr>
        <p:spPr>
          <a:xfrm>
            <a:off x="3320975" y="2078875"/>
            <a:ext cx="2249700" cy="25815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SzPts val="1018"/>
              <a:buNone/>
            </a:pPr>
            <a:r>
              <a:rPr lang="en" sz="1202" b="1" dirty="0">
                <a:latin typeface="Calibri" panose="020F0502020204030204" pitchFamily="34" charset="0"/>
                <a:ea typeface="Calibri" panose="020F0502020204030204" pitchFamily="34" charset="0"/>
                <a:cs typeface="Calibri" panose="020F0502020204030204" pitchFamily="34" charset="0"/>
                <a:sym typeface="Calibri"/>
              </a:rPr>
              <a:t>Consumer Trust and Loyalty:</a:t>
            </a:r>
            <a:endParaRPr sz="1202" b="1" dirty="0">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lnSpc>
                <a:spcPct val="105000"/>
              </a:lnSpc>
              <a:spcBef>
                <a:spcPts val="1200"/>
              </a:spcBef>
              <a:spcAft>
                <a:spcPts val="0"/>
              </a:spcAft>
              <a:buSzPts val="1018"/>
              <a:buNone/>
            </a:pPr>
            <a:r>
              <a:rPr lang="en" sz="1202" dirty="0">
                <a:latin typeface="Calibri" panose="020F0502020204030204" pitchFamily="34" charset="0"/>
                <a:ea typeface="Calibri" panose="020F0502020204030204" pitchFamily="34" charset="0"/>
                <a:cs typeface="Calibri" panose="020F0502020204030204" pitchFamily="34" charset="0"/>
                <a:sym typeface="Calibri"/>
              </a:rPr>
              <a:t>Myntra has built a strong reputation for quality products and reliable service, contributing to customer loyalty.</a:t>
            </a:r>
            <a:endParaRPr sz="1202" dirty="0">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lnSpc>
                <a:spcPct val="105000"/>
              </a:lnSpc>
              <a:spcBef>
                <a:spcPts val="1200"/>
              </a:spcBef>
              <a:spcAft>
                <a:spcPts val="0"/>
              </a:spcAft>
              <a:buSzPts val="1018"/>
              <a:buNone/>
            </a:pPr>
            <a:r>
              <a:rPr lang="en" sz="1202" dirty="0">
                <a:latin typeface="Calibri" panose="020F0502020204030204" pitchFamily="34" charset="0"/>
                <a:ea typeface="Calibri" panose="020F0502020204030204" pitchFamily="34" charset="0"/>
                <a:cs typeface="Calibri" panose="020F0502020204030204" pitchFamily="34" charset="0"/>
                <a:sym typeface="Calibri"/>
              </a:rPr>
              <a:t>The platform is often praised for its user-friendly interface, diverse product range, and efficient delivery services.</a:t>
            </a:r>
            <a:endParaRPr sz="1202" dirty="0">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lnSpc>
                <a:spcPct val="105000"/>
              </a:lnSpc>
              <a:spcBef>
                <a:spcPts val="1200"/>
              </a:spcBef>
              <a:spcAft>
                <a:spcPts val="1200"/>
              </a:spcAft>
              <a:buSzPts val="1018"/>
              <a:buNone/>
            </a:pPr>
            <a:endParaRPr sz="1202"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18" name="Google Shape;118;p18"/>
          <p:cNvSpPr txBox="1">
            <a:spLocks noGrp="1"/>
          </p:cNvSpPr>
          <p:nvPr>
            <p:ph type="body" idx="2"/>
          </p:nvPr>
        </p:nvSpPr>
        <p:spPr>
          <a:xfrm>
            <a:off x="6016225" y="2017650"/>
            <a:ext cx="2694300" cy="2459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SzPts val="1018"/>
              <a:buNone/>
            </a:pPr>
            <a:r>
              <a:rPr lang="en" sz="1202" b="1" dirty="0">
                <a:latin typeface="Calibri"/>
                <a:ea typeface="Calibri"/>
                <a:cs typeface="Calibri"/>
                <a:sym typeface="Calibri"/>
              </a:rPr>
              <a:t>Challenges:</a:t>
            </a:r>
            <a:endParaRPr sz="1202" b="1" dirty="0">
              <a:latin typeface="Calibri"/>
              <a:ea typeface="Calibri"/>
              <a:cs typeface="Calibri"/>
              <a:sym typeface="Calibri"/>
            </a:endParaRPr>
          </a:p>
          <a:p>
            <a:pPr marL="0" lvl="0" indent="0" algn="l" rtl="0">
              <a:spcBef>
                <a:spcPts val="1200"/>
              </a:spcBef>
              <a:spcAft>
                <a:spcPts val="0"/>
              </a:spcAft>
              <a:buSzPts val="1018"/>
              <a:buNone/>
            </a:pPr>
            <a:r>
              <a:rPr lang="en" sz="1202" dirty="0">
                <a:latin typeface="Calibri"/>
                <a:ea typeface="Calibri"/>
                <a:cs typeface="Calibri"/>
                <a:sym typeface="Calibri"/>
              </a:rPr>
              <a:t>Some consumers express concerns about the authenticity of products, particularly with high-end or branded items.</a:t>
            </a:r>
            <a:endParaRPr sz="1202" dirty="0">
              <a:latin typeface="Calibri"/>
              <a:ea typeface="Calibri"/>
              <a:cs typeface="Calibri"/>
              <a:sym typeface="Calibri"/>
            </a:endParaRPr>
          </a:p>
          <a:p>
            <a:pPr marL="0" lvl="0" indent="0" algn="l" rtl="0">
              <a:spcBef>
                <a:spcPts val="1200"/>
              </a:spcBef>
              <a:spcAft>
                <a:spcPts val="0"/>
              </a:spcAft>
              <a:buSzPts val="1018"/>
              <a:buNone/>
            </a:pPr>
            <a:r>
              <a:rPr lang="en" sz="1202" dirty="0">
                <a:latin typeface="Calibri"/>
                <a:ea typeface="Calibri"/>
                <a:cs typeface="Calibri"/>
                <a:sym typeface="Calibri"/>
              </a:rPr>
              <a:t>Issues related to customer service, such as return processes and response times, can negatively impact brand perception.</a:t>
            </a:r>
            <a:endParaRPr sz="1202" dirty="0">
              <a:latin typeface="Calibri"/>
              <a:ea typeface="Calibri"/>
              <a:cs typeface="Calibri"/>
              <a:sym typeface="Calibri"/>
            </a:endParaRPr>
          </a:p>
          <a:p>
            <a:pPr marL="0" lvl="0" indent="0" algn="l" rtl="0">
              <a:spcBef>
                <a:spcPts val="1200"/>
              </a:spcBef>
              <a:spcAft>
                <a:spcPts val="1200"/>
              </a:spcAft>
              <a:buSzPts val="1018"/>
              <a:buNone/>
            </a:pPr>
            <a:endParaRPr sz="1202"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Identification of Current Market Trends in Fashion</a:t>
            </a:r>
            <a:endParaRPr/>
          </a:p>
        </p:txBody>
      </p:sp>
      <p:sp>
        <p:nvSpPr>
          <p:cNvPr id="124" name="Google Shape;124;p19"/>
          <p:cNvSpPr txBox="1">
            <a:spLocks noGrp="1"/>
          </p:cNvSpPr>
          <p:nvPr>
            <p:ph type="body" idx="1"/>
          </p:nvPr>
        </p:nvSpPr>
        <p:spPr>
          <a:xfrm>
            <a:off x="729450" y="1953850"/>
            <a:ext cx="7688700" cy="312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2"/>
                </a:solidFill>
                <a:latin typeface="Calibri"/>
                <a:ea typeface="Calibri"/>
                <a:cs typeface="Calibri"/>
                <a:sym typeface="Calibri"/>
              </a:rPr>
              <a:t>Sustainability</a:t>
            </a:r>
            <a:r>
              <a:rPr lang="en" sz="1200" dirty="0">
                <a:solidFill>
                  <a:schemeClr val="dk2"/>
                </a:solidFill>
                <a:latin typeface="Calibri"/>
                <a:ea typeface="Calibri"/>
                <a:cs typeface="Calibri"/>
                <a:sym typeface="Calibri"/>
              </a:rPr>
              <a:t>: Growing consumer awareness around sustainability is influencing purchasing decisions, with many looking for eco-friendly and ethically produced clothing.</a:t>
            </a:r>
            <a:endParaRPr sz="1200" dirty="0">
              <a:solidFill>
                <a:schemeClr val="dk2"/>
              </a:solidFill>
              <a:latin typeface="Calibri"/>
              <a:ea typeface="Calibri"/>
              <a:cs typeface="Calibri"/>
              <a:sym typeface="Calibri"/>
            </a:endParaRPr>
          </a:p>
          <a:p>
            <a:pPr marL="0" lvl="0" indent="0" algn="l" rtl="0">
              <a:spcBef>
                <a:spcPts val="1200"/>
              </a:spcBef>
              <a:spcAft>
                <a:spcPts val="0"/>
              </a:spcAft>
              <a:buNone/>
            </a:pPr>
            <a:r>
              <a:rPr lang="en" sz="1200" b="1" dirty="0">
                <a:solidFill>
                  <a:schemeClr val="dk2"/>
                </a:solidFill>
                <a:latin typeface="Calibri"/>
                <a:ea typeface="Calibri"/>
                <a:cs typeface="Calibri"/>
                <a:sym typeface="Calibri"/>
              </a:rPr>
              <a:t>Personalization</a:t>
            </a:r>
            <a:r>
              <a:rPr lang="en" sz="1200" dirty="0">
                <a:solidFill>
                  <a:schemeClr val="dk2"/>
                </a:solidFill>
                <a:latin typeface="Calibri"/>
                <a:ea typeface="Calibri"/>
                <a:cs typeface="Calibri"/>
                <a:sym typeface="Calibri"/>
              </a:rPr>
              <a:t>: Customers increasingly seek personalized shopping experiences, including tailored recommendations based on past purchases and preferences.</a:t>
            </a:r>
            <a:endParaRPr sz="1200" dirty="0">
              <a:solidFill>
                <a:schemeClr val="dk2"/>
              </a:solidFill>
              <a:latin typeface="Calibri"/>
              <a:ea typeface="Calibri"/>
              <a:cs typeface="Calibri"/>
              <a:sym typeface="Calibri"/>
            </a:endParaRPr>
          </a:p>
          <a:p>
            <a:pPr marL="0" lvl="0" indent="0" algn="l" rtl="0">
              <a:spcBef>
                <a:spcPts val="1200"/>
              </a:spcBef>
              <a:spcAft>
                <a:spcPts val="0"/>
              </a:spcAft>
              <a:buNone/>
            </a:pPr>
            <a:r>
              <a:rPr lang="en" sz="1200" b="1" dirty="0">
                <a:solidFill>
                  <a:schemeClr val="dk2"/>
                </a:solidFill>
                <a:latin typeface="Calibri"/>
                <a:ea typeface="Calibri"/>
                <a:cs typeface="Calibri"/>
                <a:sym typeface="Calibri"/>
              </a:rPr>
              <a:t>Athleisure and Comfort Wear</a:t>
            </a:r>
            <a:r>
              <a:rPr lang="en" sz="1200" dirty="0">
                <a:solidFill>
                  <a:schemeClr val="dk2"/>
                </a:solidFill>
                <a:latin typeface="Calibri"/>
                <a:ea typeface="Calibri"/>
                <a:cs typeface="Calibri"/>
                <a:sym typeface="Calibri"/>
              </a:rPr>
              <a:t>:The rise of remote work has led to increased demand for comfortable clothing, with athleisure becoming a dominant trend.</a:t>
            </a:r>
            <a:endParaRPr sz="1200" dirty="0">
              <a:solidFill>
                <a:schemeClr val="dk2"/>
              </a:solidFill>
              <a:latin typeface="Calibri"/>
              <a:ea typeface="Calibri"/>
              <a:cs typeface="Calibri"/>
              <a:sym typeface="Calibri"/>
            </a:endParaRPr>
          </a:p>
          <a:p>
            <a:pPr marL="0" lvl="0" indent="0" algn="l" rtl="0">
              <a:spcBef>
                <a:spcPts val="1200"/>
              </a:spcBef>
              <a:spcAft>
                <a:spcPts val="0"/>
              </a:spcAft>
              <a:buNone/>
            </a:pPr>
            <a:r>
              <a:rPr lang="en" sz="1200" b="1" dirty="0">
                <a:solidFill>
                  <a:schemeClr val="dk2"/>
                </a:solidFill>
                <a:latin typeface="Calibri"/>
                <a:ea typeface="Calibri"/>
                <a:cs typeface="Calibri"/>
                <a:sym typeface="Calibri"/>
              </a:rPr>
              <a:t>Online Shopping Experience: </a:t>
            </a:r>
            <a:r>
              <a:rPr lang="en" sz="1200" dirty="0">
                <a:solidFill>
                  <a:schemeClr val="dk2"/>
                </a:solidFill>
                <a:latin typeface="Calibri"/>
                <a:ea typeface="Calibri"/>
                <a:cs typeface="Calibri"/>
                <a:sym typeface="Calibri"/>
              </a:rPr>
              <a:t>Enhanced online shopping experiences, including AR try-ons and virtual fitting rooms, are gaining traction as consumers seek convenience.</a:t>
            </a:r>
            <a:endParaRPr sz="1200" dirty="0">
              <a:solidFill>
                <a:schemeClr val="dk2"/>
              </a:solidFill>
              <a:latin typeface="Calibri"/>
              <a:ea typeface="Calibri"/>
              <a:cs typeface="Calibri"/>
              <a:sym typeface="Calibri"/>
            </a:endParaRPr>
          </a:p>
          <a:p>
            <a:pPr marL="0" lvl="0" indent="0" algn="l" rtl="0">
              <a:spcBef>
                <a:spcPts val="1200"/>
              </a:spcBef>
              <a:spcAft>
                <a:spcPts val="1200"/>
              </a:spcAft>
              <a:buNone/>
            </a:pPr>
            <a:endParaRPr sz="1200" dirty="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400" cy="390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8529"/>
              <a:buNone/>
            </a:pPr>
            <a:r>
              <a:rPr lang="en" sz="2040"/>
              <a:t>Insights into Customer Sentiments from Social Media and Reviews</a:t>
            </a:r>
            <a:endParaRPr sz="2040"/>
          </a:p>
        </p:txBody>
      </p:sp>
      <p:sp>
        <p:nvSpPr>
          <p:cNvPr id="130" name="Google Shape;130;p20"/>
          <p:cNvSpPr txBox="1">
            <a:spLocks noGrp="1"/>
          </p:cNvSpPr>
          <p:nvPr>
            <p:ph type="body" idx="1"/>
          </p:nvPr>
        </p:nvSpPr>
        <p:spPr>
          <a:xfrm>
            <a:off x="958450" y="2412200"/>
            <a:ext cx="3123000" cy="254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Calibri"/>
                <a:ea typeface="Calibri"/>
                <a:cs typeface="Calibri"/>
                <a:sym typeface="Calibri"/>
              </a:rPr>
              <a:t>Variety and Trends: </a:t>
            </a:r>
            <a:endParaRPr sz="1200" b="1">
              <a:latin typeface="Calibri"/>
              <a:ea typeface="Calibri"/>
              <a:cs typeface="Calibri"/>
              <a:sym typeface="Calibri"/>
            </a:endParaRPr>
          </a:p>
          <a:p>
            <a:pPr marL="0" lvl="0" indent="0" algn="l" rtl="0">
              <a:spcBef>
                <a:spcPts val="1200"/>
              </a:spcBef>
              <a:spcAft>
                <a:spcPts val="0"/>
              </a:spcAft>
              <a:buNone/>
            </a:pPr>
            <a:r>
              <a:rPr lang="en" sz="1200">
                <a:latin typeface="Calibri"/>
                <a:ea typeface="Calibri"/>
                <a:cs typeface="Calibri"/>
                <a:sym typeface="Calibri"/>
              </a:rPr>
              <a:t>Customers appreciate the wide variety of brands and styles available, often noting Myntra as a go-to platform for the latest fashion trends.</a:t>
            </a:r>
            <a:endParaRPr sz="1200">
              <a:latin typeface="Calibri"/>
              <a:ea typeface="Calibri"/>
              <a:cs typeface="Calibri"/>
              <a:sym typeface="Calibri"/>
            </a:endParaRPr>
          </a:p>
          <a:p>
            <a:pPr marL="0" lvl="0" indent="0" algn="l" rtl="0">
              <a:spcBef>
                <a:spcPts val="1200"/>
              </a:spcBef>
              <a:spcAft>
                <a:spcPts val="0"/>
              </a:spcAft>
              <a:buNone/>
            </a:pPr>
            <a:r>
              <a:rPr lang="en" sz="1200" b="1">
                <a:latin typeface="Calibri"/>
                <a:ea typeface="Calibri"/>
                <a:cs typeface="Calibri"/>
                <a:sym typeface="Calibri"/>
              </a:rPr>
              <a:t>Sales and Discounts:</a:t>
            </a:r>
            <a:endParaRPr sz="1200" b="1">
              <a:latin typeface="Calibri"/>
              <a:ea typeface="Calibri"/>
              <a:cs typeface="Calibri"/>
              <a:sym typeface="Calibri"/>
            </a:endParaRPr>
          </a:p>
          <a:p>
            <a:pPr marL="0" lvl="0" indent="0" algn="l" rtl="0">
              <a:spcBef>
                <a:spcPts val="1200"/>
              </a:spcBef>
              <a:spcAft>
                <a:spcPts val="0"/>
              </a:spcAft>
              <a:buNone/>
            </a:pPr>
            <a:r>
              <a:rPr lang="en" sz="1200">
                <a:latin typeface="Calibri"/>
                <a:ea typeface="Calibri"/>
                <a:cs typeface="Calibri"/>
                <a:sym typeface="Calibri"/>
              </a:rPr>
              <a:t>Frequent sales and offers are well-received, with customers often sharing their positive experiences regarding value for money.</a:t>
            </a:r>
            <a:endParaRPr sz="1200">
              <a:latin typeface="Calibri"/>
              <a:ea typeface="Calibri"/>
              <a:cs typeface="Calibri"/>
              <a:sym typeface="Calibri"/>
            </a:endParaRPr>
          </a:p>
          <a:p>
            <a:pPr marL="0" lvl="0" indent="0" algn="l" rtl="0">
              <a:spcBef>
                <a:spcPts val="1200"/>
              </a:spcBef>
              <a:spcAft>
                <a:spcPts val="1200"/>
              </a:spcAft>
              <a:buNone/>
            </a:pPr>
            <a:endParaRPr sz="1200" b="1">
              <a:latin typeface="Calibri"/>
              <a:ea typeface="Calibri"/>
              <a:cs typeface="Calibri"/>
              <a:sym typeface="Calibri"/>
            </a:endParaRPr>
          </a:p>
        </p:txBody>
      </p:sp>
      <p:sp>
        <p:nvSpPr>
          <p:cNvPr id="131" name="Google Shape;131;p20"/>
          <p:cNvSpPr txBox="1">
            <a:spLocks noGrp="1"/>
          </p:cNvSpPr>
          <p:nvPr>
            <p:ph type="body" idx="2"/>
          </p:nvPr>
        </p:nvSpPr>
        <p:spPr>
          <a:xfrm>
            <a:off x="4901800" y="2412200"/>
            <a:ext cx="3331200" cy="26277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202" b="1">
                <a:latin typeface="Calibri"/>
                <a:ea typeface="Calibri"/>
                <a:cs typeface="Calibri"/>
                <a:sym typeface="Calibri"/>
              </a:rPr>
              <a:t>Quality Concerns:</a:t>
            </a:r>
            <a:endParaRPr sz="1202" b="1">
              <a:latin typeface="Calibri"/>
              <a:ea typeface="Calibri"/>
              <a:cs typeface="Calibri"/>
              <a:sym typeface="Calibri"/>
            </a:endParaRPr>
          </a:p>
          <a:p>
            <a:pPr marL="0" lvl="0" indent="0" algn="l" rtl="0">
              <a:lnSpc>
                <a:spcPct val="105000"/>
              </a:lnSpc>
              <a:spcBef>
                <a:spcPts val="1200"/>
              </a:spcBef>
              <a:spcAft>
                <a:spcPts val="0"/>
              </a:spcAft>
              <a:buNone/>
            </a:pPr>
            <a:r>
              <a:rPr lang="en" sz="1202">
                <a:latin typeface="Calibri"/>
                <a:ea typeface="Calibri"/>
                <a:cs typeface="Calibri"/>
                <a:sym typeface="Calibri"/>
              </a:rPr>
              <a:t> Some reviews highlight dissatisfaction with product quality, particularly with non-branded items.</a:t>
            </a:r>
            <a:endParaRPr sz="1202">
              <a:latin typeface="Calibri"/>
              <a:ea typeface="Calibri"/>
              <a:cs typeface="Calibri"/>
              <a:sym typeface="Calibri"/>
            </a:endParaRPr>
          </a:p>
          <a:p>
            <a:pPr marL="0" lvl="0" indent="0" algn="l" rtl="0">
              <a:lnSpc>
                <a:spcPct val="105000"/>
              </a:lnSpc>
              <a:spcBef>
                <a:spcPts val="1200"/>
              </a:spcBef>
              <a:spcAft>
                <a:spcPts val="0"/>
              </a:spcAft>
              <a:buNone/>
            </a:pPr>
            <a:r>
              <a:rPr lang="en" sz="1202" b="1">
                <a:latin typeface="Calibri"/>
                <a:ea typeface="Calibri"/>
                <a:cs typeface="Calibri"/>
                <a:sym typeface="Calibri"/>
              </a:rPr>
              <a:t>Customer Service Issues:</a:t>
            </a:r>
            <a:endParaRPr sz="1202" b="1">
              <a:latin typeface="Calibri"/>
              <a:ea typeface="Calibri"/>
              <a:cs typeface="Calibri"/>
              <a:sym typeface="Calibri"/>
            </a:endParaRPr>
          </a:p>
          <a:p>
            <a:pPr marL="0" lvl="0" indent="0" algn="l" rtl="0">
              <a:lnSpc>
                <a:spcPct val="105000"/>
              </a:lnSpc>
              <a:spcBef>
                <a:spcPts val="1200"/>
              </a:spcBef>
              <a:spcAft>
                <a:spcPts val="0"/>
              </a:spcAft>
              <a:buNone/>
            </a:pPr>
            <a:r>
              <a:rPr lang="en" sz="1202">
                <a:latin typeface="Calibri"/>
                <a:ea typeface="Calibri"/>
                <a:cs typeface="Calibri"/>
                <a:sym typeface="Calibri"/>
              </a:rPr>
              <a:t>Complaints about slow response times and difficulties with the return process can lead to frustration among customers.</a:t>
            </a:r>
            <a:endParaRPr sz="1202">
              <a:latin typeface="Calibri"/>
              <a:ea typeface="Calibri"/>
              <a:cs typeface="Calibri"/>
              <a:sym typeface="Calibri"/>
            </a:endParaRPr>
          </a:p>
          <a:p>
            <a:pPr marL="0" lvl="0" indent="0" algn="l" rtl="0">
              <a:lnSpc>
                <a:spcPct val="105000"/>
              </a:lnSpc>
              <a:spcBef>
                <a:spcPts val="1200"/>
              </a:spcBef>
              <a:spcAft>
                <a:spcPts val="1200"/>
              </a:spcAft>
              <a:buSzPts val="1018"/>
              <a:buNone/>
            </a:pPr>
            <a:endParaRPr sz="1202" b="1">
              <a:latin typeface="Calibri"/>
              <a:ea typeface="Calibri"/>
              <a:cs typeface="Calibri"/>
              <a:sym typeface="Calibri"/>
            </a:endParaRPr>
          </a:p>
        </p:txBody>
      </p:sp>
      <p:sp>
        <p:nvSpPr>
          <p:cNvPr id="132" name="Google Shape;132;p20"/>
          <p:cNvSpPr txBox="1"/>
          <p:nvPr/>
        </p:nvSpPr>
        <p:spPr>
          <a:xfrm>
            <a:off x="958450" y="1868125"/>
            <a:ext cx="26451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chemeClr val="dk2"/>
                </a:solidFill>
                <a:latin typeface="Lato"/>
                <a:ea typeface="Lato"/>
                <a:cs typeface="Lato"/>
                <a:sym typeface="Lato"/>
              </a:rPr>
              <a:t>Positive Sentiments</a:t>
            </a:r>
            <a:endParaRPr sz="1300" b="1">
              <a:solidFill>
                <a:schemeClr val="dk2"/>
              </a:solidFill>
              <a:latin typeface="Lato"/>
              <a:ea typeface="Lato"/>
              <a:cs typeface="Lato"/>
              <a:sym typeface="Lato"/>
            </a:endParaRPr>
          </a:p>
        </p:txBody>
      </p:sp>
      <p:sp>
        <p:nvSpPr>
          <p:cNvPr id="133" name="Google Shape;133;p20"/>
          <p:cNvSpPr txBox="1"/>
          <p:nvPr/>
        </p:nvSpPr>
        <p:spPr>
          <a:xfrm>
            <a:off x="4968475" y="1934800"/>
            <a:ext cx="26451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chemeClr val="dk2"/>
                </a:solidFill>
                <a:latin typeface="Lato"/>
                <a:ea typeface="Lato"/>
                <a:cs typeface="Lato"/>
                <a:sym typeface="Lato"/>
              </a:rPr>
              <a:t>Negative Sentiments</a:t>
            </a:r>
            <a:endParaRPr sz="1300" b="1">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Comparative Analysis of Myntra and Its Competitors</a:t>
            </a:r>
            <a:endParaRPr/>
          </a:p>
        </p:txBody>
      </p:sp>
      <p:sp>
        <p:nvSpPr>
          <p:cNvPr id="139" name="Google Shape;139;p21"/>
          <p:cNvSpPr txBox="1">
            <a:spLocks noGrp="1"/>
          </p:cNvSpPr>
          <p:nvPr>
            <p:ph type="body" idx="1"/>
          </p:nvPr>
        </p:nvSpPr>
        <p:spPr>
          <a:xfrm>
            <a:off x="729450" y="1907425"/>
            <a:ext cx="7688700" cy="29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Calibri"/>
                <a:ea typeface="Calibri"/>
                <a:cs typeface="Calibri"/>
                <a:sym typeface="Calibri"/>
              </a:rPr>
              <a:t>Key Competitors:</a:t>
            </a:r>
            <a:endParaRPr sz="1100" b="1">
              <a:latin typeface="Calibri"/>
              <a:ea typeface="Calibri"/>
              <a:cs typeface="Calibri"/>
              <a:sym typeface="Calibri"/>
            </a:endParaRPr>
          </a:p>
          <a:p>
            <a:pPr marL="0" lvl="0" indent="0" algn="l" rtl="0">
              <a:spcBef>
                <a:spcPts val="1200"/>
              </a:spcBef>
              <a:spcAft>
                <a:spcPts val="0"/>
              </a:spcAft>
              <a:buNone/>
            </a:pPr>
            <a:r>
              <a:rPr lang="en" sz="1100">
                <a:latin typeface="Calibri"/>
                <a:ea typeface="Calibri"/>
                <a:cs typeface="Calibri"/>
                <a:sym typeface="Calibri"/>
              </a:rPr>
              <a:t>Amazon Fashion: Offers a vast selection but lacks Myntra’s exclusive fashion partnerships.</a:t>
            </a:r>
            <a:endParaRPr sz="1100">
              <a:latin typeface="Calibri"/>
              <a:ea typeface="Calibri"/>
              <a:cs typeface="Calibri"/>
              <a:sym typeface="Calibri"/>
            </a:endParaRPr>
          </a:p>
          <a:p>
            <a:pPr marL="0" lvl="0" indent="0" algn="l" rtl="0">
              <a:spcBef>
                <a:spcPts val="1200"/>
              </a:spcBef>
              <a:spcAft>
                <a:spcPts val="0"/>
              </a:spcAft>
              <a:buNone/>
            </a:pPr>
            <a:r>
              <a:rPr lang="en" sz="1100">
                <a:latin typeface="Calibri"/>
                <a:ea typeface="Calibri"/>
                <a:cs typeface="Calibri"/>
                <a:sym typeface="Calibri"/>
              </a:rPr>
              <a:t>Flipkart:  Similar in product range but focuses more on electronics; Myntra has a stronger fashion identity.</a:t>
            </a:r>
            <a:endParaRPr sz="1100">
              <a:latin typeface="Calibri"/>
              <a:ea typeface="Calibri"/>
              <a:cs typeface="Calibri"/>
              <a:sym typeface="Calibri"/>
            </a:endParaRPr>
          </a:p>
          <a:p>
            <a:pPr marL="0" lvl="0" indent="0" algn="l" rtl="0">
              <a:spcBef>
                <a:spcPts val="1200"/>
              </a:spcBef>
              <a:spcAft>
                <a:spcPts val="0"/>
              </a:spcAft>
              <a:buNone/>
            </a:pPr>
            <a:r>
              <a:rPr lang="en" sz="1100">
                <a:latin typeface="Calibri"/>
                <a:ea typeface="Calibri"/>
                <a:cs typeface="Calibri"/>
                <a:sym typeface="Calibri"/>
              </a:rPr>
              <a:t>Ajio: Known for trendy and affordable fashion, appealing to a younger demographic with a focus on Indian ethnic wear.</a:t>
            </a:r>
            <a:endParaRPr sz="1100">
              <a:latin typeface="Calibri"/>
              <a:ea typeface="Calibri"/>
              <a:cs typeface="Calibri"/>
              <a:sym typeface="Calibri"/>
            </a:endParaRPr>
          </a:p>
          <a:p>
            <a:pPr marL="0" lvl="0" indent="0" algn="l" rtl="0">
              <a:spcBef>
                <a:spcPts val="1200"/>
              </a:spcBef>
              <a:spcAft>
                <a:spcPts val="0"/>
              </a:spcAft>
              <a:buNone/>
            </a:pPr>
            <a:r>
              <a:rPr lang="en" sz="1100" b="1">
                <a:latin typeface="Calibri"/>
                <a:ea typeface="Calibri"/>
                <a:cs typeface="Calibri"/>
                <a:sym typeface="Calibri"/>
              </a:rPr>
              <a:t>Strengths and Weaknesses:</a:t>
            </a:r>
            <a:endParaRPr sz="1100" b="1">
              <a:latin typeface="Calibri"/>
              <a:ea typeface="Calibri"/>
              <a:cs typeface="Calibri"/>
              <a:sym typeface="Calibri"/>
            </a:endParaRPr>
          </a:p>
          <a:p>
            <a:pPr marL="0" lvl="0" indent="0" algn="l" rtl="0">
              <a:spcBef>
                <a:spcPts val="1200"/>
              </a:spcBef>
              <a:spcAft>
                <a:spcPts val="0"/>
              </a:spcAft>
              <a:buNone/>
            </a:pPr>
            <a:r>
              <a:rPr lang="en" sz="1100">
                <a:latin typeface="Calibri"/>
                <a:ea typeface="Calibri"/>
                <a:cs typeface="Calibri"/>
                <a:sym typeface="Calibri"/>
              </a:rPr>
              <a:t>Myntra: Strengths include a strong fashion focus, exclusive brands, and a vibrant community. Weaknesses involve customer service and product quality concerns.</a:t>
            </a:r>
            <a:endParaRPr sz="1100">
              <a:latin typeface="Calibri"/>
              <a:ea typeface="Calibri"/>
              <a:cs typeface="Calibri"/>
              <a:sym typeface="Calibri"/>
            </a:endParaRPr>
          </a:p>
          <a:p>
            <a:pPr marL="0" lvl="0" indent="0" algn="l" rtl="0">
              <a:spcBef>
                <a:spcPts val="1200"/>
              </a:spcBef>
              <a:spcAft>
                <a:spcPts val="0"/>
              </a:spcAft>
              <a:buNone/>
            </a:pPr>
            <a:r>
              <a:rPr lang="en" sz="1100">
                <a:latin typeface="Calibri"/>
                <a:ea typeface="Calibri"/>
                <a:cs typeface="Calibri"/>
                <a:sym typeface="Calibri"/>
              </a:rPr>
              <a:t>Amazon: Strengths in logistics and pricing, but lacks Myntra’s fashion-centric branding.</a:t>
            </a:r>
            <a:endParaRPr sz="1100">
              <a:latin typeface="Calibri"/>
              <a:ea typeface="Calibri"/>
              <a:cs typeface="Calibri"/>
              <a:sym typeface="Calibri"/>
            </a:endParaRPr>
          </a:p>
          <a:p>
            <a:pPr marL="0" lvl="0" indent="0" algn="l" rtl="0">
              <a:spcBef>
                <a:spcPts val="1200"/>
              </a:spcBef>
              <a:spcAft>
                <a:spcPts val="0"/>
              </a:spcAft>
              <a:buNone/>
            </a:pPr>
            <a:r>
              <a:rPr lang="en" sz="1100">
                <a:latin typeface="Calibri"/>
                <a:ea typeface="Calibri"/>
                <a:cs typeface="Calibri"/>
                <a:sym typeface="Calibri"/>
              </a:rPr>
              <a:t>Ajio: Captures the youth market effectively but may not have the same breadth of offerings as Myntra.</a:t>
            </a:r>
            <a:endParaRPr sz="1100">
              <a:latin typeface="Calibri"/>
              <a:ea typeface="Calibri"/>
              <a:cs typeface="Calibri"/>
              <a:sym typeface="Calibri"/>
            </a:endParaRPr>
          </a:p>
          <a:p>
            <a:pPr marL="0" lvl="0" indent="0" algn="l" rtl="0">
              <a:spcBef>
                <a:spcPts val="1200"/>
              </a:spcBef>
              <a:spcAft>
                <a:spcPts val="0"/>
              </a:spcAft>
              <a:buNone/>
            </a:pPr>
            <a:endParaRPr sz="1100">
              <a:latin typeface="Calibri"/>
              <a:ea typeface="Calibri"/>
              <a:cs typeface="Calibri"/>
              <a:sym typeface="Calibri"/>
            </a:endParaRPr>
          </a:p>
          <a:p>
            <a:pPr marL="0" lvl="0" indent="0" algn="l" rtl="0">
              <a:spcBef>
                <a:spcPts val="1200"/>
              </a:spcBef>
              <a:spcAft>
                <a:spcPts val="1200"/>
              </a:spcAft>
              <a:buNone/>
            </a:pPr>
            <a:endParaRPr sz="1100"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984</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Raleway</vt:lpstr>
      <vt:lpstr>Roboto Slab</vt:lpstr>
      <vt:lpstr>Lato</vt:lpstr>
      <vt:lpstr>Arial</vt:lpstr>
      <vt:lpstr>Streamline</vt:lpstr>
      <vt:lpstr>Myntra Analysis</vt:lpstr>
      <vt:lpstr>Problem Statement</vt:lpstr>
      <vt:lpstr>Myntra</vt:lpstr>
      <vt:lpstr>PowerPoint Presentation</vt:lpstr>
      <vt:lpstr>Overview </vt:lpstr>
      <vt:lpstr>Detailed Analysis of Myntra’s Brand Perception</vt:lpstr>
      <vt:lpstr>Identification of Current Market Trends in Fashion</vt:lpstr>
      <vt:lpstr>Insights into Customer Sentiments from Social Media and Reviews</vt:lpstr>
      <vt:lpstr>Comparative Analysis of Myntra and Its Competitors</vt:lpstr>
      <vt:lpstr>Strategic Recommendations for Improving Myntra’s Market Position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Kalyan Ranga</cp:lastModifiedBy>
  <cp:revision>2</cp:revision>
  <dcterms:modified xsi:type="dcterms:W3CDTF">2024-10-07T10:59:34Z</dcterms:modified>
</cp:coreProperties>
</file>