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embeddedFontLst>
    <p:embeddedFont>
      <p:font typeface="Lato" panose="020F0502020204030203" pitchFamily="34" charset="0"/>
      <p:regular r:id="rId14"/>
      <p:bold r:id="rId15"/>
      <p:italic r:id="rId16"/>
      <p:boldItalic r:id="rId17"/>
    </p:embeddedFont>
    <p:embeddedFont>
      <p:font typeface="Open Sans" panose="020B0606030504020204" pitchFamily="34" charset="0"/>
      <p:regular r:id="rId18"/>
      <p:bold r:id="rId19"/>
      <p:italic r:id="rId20"/>
      <p:boldItalic r:id="rId21"/>
    </p:embeddedFont>
    <p:embeddedFont>
      <p:font typeface="PT Sans Narrow" panose="020B0506020203020204" pitchFamily="34" charset="0"/>
      <p:regular r:id="rId22"/>
      <p:bold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940"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28569fffab4_0_2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28569fffab4_0_2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28569fffab4_0_2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28569fffab4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8569fffab4_0_1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8569fffab4_0_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28569fffab4_0_1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28569fffab4_0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8569fffab4_0_2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8569fffab4_0_2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8569fffab4_0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28569fffab4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8569fffab4_0_2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28569fffab4_0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28569fffab4_0_2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28569fffab4_0_2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28569fffab4_0_2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28569fffab4_0_2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28569fffab4_0_2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28569fffab4_0_2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2"/>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2"/>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9" name="Google Shape;19;p2"/>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0" name="Google Shape;2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1"/>
          <p:cNvSpPr txBox="1">
            <a:spLocks noGrp="1"/>
          </p:cNvSpPr>
          <p:nvPr>
            <p:ph type="title" hasCustomPrompt="1"/>
          </p:nvPr>
        </p:nvSpPr>
        <p:spPr>
          <a:xfrm>
            <a:off x="311700" y="1304850"/>
            <a:ext cx="85206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a:spLocks noGrp="1"/>
          </p:cNvSpPr>
          <p:nvPr>
            <p:ph type="body" idx="1"/>
          </p:nvPr>
        </p:nvSpPr>
        <p:spPr>
          <a:xfrm>
            <a:off x="311700" y="29956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9" name="Google Shape;5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a:endParaRPr/>
          </a:p>
        </p:txBody>
      </p:sp>
      <p:sp>
        <p:nvSpPr>
          <p:cNvPr id="24" name="Google Shape;2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9" name="Google Shape;2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2" name="Google Shape;32;p5"/>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3" name="Google Shape;33;p5"/>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7" name="Google Shape;3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dk2"/>
              </a:buClr>
              <a:buSzPts val="5400"/>
              <a:buNone/>
              <a:defRPr sz="5400" b="0">
                <a:solidFill>
                  <a:schemeClr val="dk2"/>
                </a:solidFill>
              </a:defRPr>
            </a:lvl1pPr>
            <a:lvl2pPr lvl="1">
              <a:spcBef>
                <a:spcPts val="0"/>
              </a:spcBef>
              <a:spcAft>
                <a:spcPts val="0"/>
              </a:spcAft>
              <a:buClr>
                <a:schemeClr val="dk2"/>
              </a:buClr>
              <a:buSzPts val="5400"/>
              <a:buNone/>
              <a:defRPr sz="5400" b="0">
                <a:solidFill>
                  <a:schemeClr val="dk2"/>
                </a:solidFill>
              </a:defRPr>
            </a:lvl2pPr>
            <a:lvl3pPr lvl="2">
              <a:spcBef>
                <a:spcPts val="0"/>
              </a:spcBef>
              <a:spcAft>
                <a:spcPts val="0"/>
              </a:spcAft>
              <a:buClr>
                <a:schemeClr val="dk2"/>
              </a:buClr>
              <a:buSzPts val="5400"/>
              <a:buNone/>
              <a:defRPr sz="5400" b="0">
                <a:solidFill>
                  <a:schemeClr val="dk2"/>
                </a:solidFill>
              </a:defRPr>
            </a:lvl3pPr>
            <a:lvl4pPr lvl="3">
              <a:spcBef>
                <a:spcPts val="0"/>
              </a:spcBef>
              <a:spcAft>
                <a:spcPts val="0"/>
              </a:spcAft>
              <a:buClr>
                <a:schemeClr val="dk2"/>
              </a:buClr>
              <a:buSzPts val="5400"/>
              <a:buNone/>
              <a:defRPr sz="5400" b="0">
                <a:solidFill>
                  <a:schemeClr val="dk2"/>
                </a:solidFill>
              </a:defRPr>
            </a:lvl4pPr>
            <a:lvl5pPr lvl="4">
              <a:spcBef>
                <a:spcPts val="0"/>
              </a:spcBef>
              <a:spcAft>
                <a:spcPts val="0"/>
              </a:spcAft>
              <a:buClr>
                <a:schemeClr val="dk2"/>
              </a:buClr>
              <a:buSzPts val="5400"/>
              <a:buNone/>
              <a:defRPr sz="5400" b="0">
                <a:solidFill>
                  <a:schemeClr val="dk2"/>
                </a:solidFill>
              </a:defRPr>
            </a:lvl5pPr>
            <a:lvl6pPr lvl="5">
              <a:spcBef>
                <a:spcPts val="0"/>
              </a:spcBef>
              <a:spcAft>
                <a:spcPts val="0"/>
              </a:spcAft>
              <a:buClr>
                <a:schemeClr val="dk2"/>
              </a:buClr>
              <a:buSzPts val="5400"/>
              <a:buNone/>
              <a:defRPr sz="5400" b="0">
                <a:solidFill>
                  <a:schemeClr val="dk2"/>
                </a:solidFill>
              </a:defRPr>
            </a:lvl6pPr>
            <a:lvl7pPr lvl="6">
              <a:spcBef>
                <a:spcPts val="0"/>
              </a:spcBef>
              <a:spcAft>
                <a:spcPts val="0"/>
              </a:spcAft>
              <a:buClr>
                <a:schemeClr val="dk2"/>
              </a:buClr>
              <a:buSzPts val="5400"/>
              <a:buNone/>
              <a:defRPr sz="5400" b="0">
                <a:solidFill>
                  <a:schemeClr val="dk2"/>
                </a:solidFill>
              </a:defRPr>
            </a:lvl7pPr>
            <a:lvl8pPr lvl="7">
              <a:spcBef>
                <a:spcPts val="0"/>
              </a:spcBef>
              <a:spcAft>
                <a:spcPts val="0"/>
              </a:spcAft>
              <a:buClr>
                <a:schemeClr val="dk2"/>
              </a:buClr>
              <a:buSzPts val="5400"/>
              <a:buNone/>
              <a:defRPr sz="5400" b="0">
                <a:solidFill>
                  <a:schemeClr val="dk2"/>
                </a:solidFill>
              </a:defRPr>
            </a:lvl8pPr>
            <a:lvl9pPr lvl="8">
              <a:spcBef>
                <a:spcPts val="0"/>
              </a:spcBef>
              <a:spcAft>
                <a:spcPts val="0"/>
              </a:spcAft>
              <a:buClr>
                <a:schemeClr val="dk2"/>
              </a:buClr>
              <a:buSzPts val="5400"/>
              <a:buNone/>
              <a:defRPr sz="5400" b="0">
                <a:solidFill>
                  <a:schemeClr val="dk2"/>
                </a:solidFill>
              </a:defRPr>
            </a:lvl9pPr>
          </a:lstStyle>
          <a:p>
            <a:endParaRPr/>
          </a:p>
        </p:txBody>
      </p:sp>
      <p:sp>
        <p:nvSpPr>
          <p:cNvPr id="44" name="Google Shape;4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 name="Google Shape;47;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9"/>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9" name="Google Shape;49;p9"/>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a:spLocks noGrp="1"/>
          </p:cNvSpPr>
          <p:nvPr>
            <p:ph type="body" idx="1"/>
          </p:nvPr>
        </p:nvSpPr>
        <p:spPr>
          <a:xfrm>
            <a:off x="311700" y="4230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54" name="Google Shape;5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Google Shape;7;p1"/>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3"/>
          <p:cNvSpPr txBox="1">
            <a:spLocks noGrp="1"/>
          </p:cNvSpPr>
          <p:nvPr>
            <p:ph type="ctrTitle"/>
          </p:nvPr>
        </p:nvSpPr>
        <p:spPr>
          <a:xfrm>
            <a:off x="1004125" y="1779148"/>
            <a:ext cx="7136700" cy="79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sz="3600">
                <a:solidFill>
                  <a:srgbClr val="000000"/>
                </a:solidFill>
                <a:latin typeface="Lato"/>
                <a:ea typeface="Lato"/>
                <a:cs typeface="Lato"/>
                <a:sym typeface="Lato"/>
              </a:rPr>
              <a:t>Sales/Customer Analytics</a:t>
            </a:r>
            <a:endParaRPr sz="3600">
              <a:latin typeface="Lato"/>
              <a:ea typeface="Lato"/>
              <a:cs typeface="Lato"/>
              <a:sym typeface="Lato"/>
            </a:endParaRPr>
          </a:p>
        </p:txBody>
      </p:sp>
      <p:sp>
        <p:nvSpPr>
          <p:cNvPr id="67" name="Google Shape;67;p13"/>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latin typeface="Calibri"/>
                <a:ea typeface="Calibri"/>
                <a:cs typeface="Calibri"/>
                <a:sym typeface="Calibri"/>
              </a:rPr>
              <a:t>Retail Company</a:t>
            </a:r>
            <a:endParaRPr>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2"/>
          <p:cNvSpPr txBox="1">
            <a:spLocks noGrp="1"/>
          </p:cNvSpPr>
          <p:nvPr>
            <p:ph type="title"/>
          </p:nvPr>
        </p:nvSpPr>
        <p:spPr>
          <a:xfrm>
            <a:off x="311700" y="167150"/>
            <a:ext cx="8571300" cy="4728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 sz="2400">
                <a:latin typeface="Lato"/>
                <a:ea typeface="Lato"/>
                <a:cs typeface="Lato"/>
                <a:sym typeface="Lato"/>
              </a:rPr>
              <a:t>Insights</a:t>
            </a:r>
            <a:endParaRPr sz="2400">
              <a:latin typeface="Lato"/>
              <a:ea typeface="Lato"/>
              <a:cs typeface="Lato"/>
              <a:sym typeface="Lato"/>
            </a:endParaRPr>
          </a:p>
        </p:txBody>
      </p:sp>
      <p:sp>
        <p:nvSpPr>
          <p:cNvPr id="127" name="Google Shape;127;p22"/>
          <p:cNvSpPr txBox="1"/>
          <p:nvPr/>
        </p:nvSpPr>
        <p:spPr>
          <a:xfrm>
            <a:off x="248350" y="612675"/>
            <a:ext cx="8739600" cy="4987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solidFill>
                  <a:schemeClr val="dk2"/>
                </a:solidFill>
                <a:latin typeface="Calibri"/>
                <a:ea typeface="Calibri"/>
                <a:cs typeface="Calibri"/>
                <a:sym typeface="Calibri"/>
              </a:rPr>
              <a:t>The Total Sales Amount varied from 30,21,285.63 to 76,04,190.56 across the 58 age categories.</a:t>
            </a:r>
            <a:endParaRPr sz="1200">
              <a:solidFill>
                <a:schemeClr val="dk2"/>
              </a:solidFill>
              <a:latin typeface="Calibri"/>
              <a:ea typeface="Calibri"/>
              <a:cs typeface="Calibri"/>
              <a:sym typeface="Calibri"/>
            </a:endParaRPr>
          </a:p>
          <a:p>
            <a:pPr marL="0" lvl="0" indent="0" algn="l" rtl="0">
              <a:spcBef>
                <a:spcPts val="0"/>
              </a:spcBef>
              <a:spcAft>
                <a:spcPts val="0"/>
              </a:spcAft>
              <a:buNone/>
            </a:pPr>
            <a:endParaRPr sz="1200">
              <a:solidFill>
                <a:schemeClr val="dk2"/>
              </a:solidFill>
              <a:latin typeface="Calibri"/>
              <a:ea typeface="Calibri"/>
              <a:cs typeface="Calibri"/>
              <a:sym typeface="Calibri"/>
            </a:endParaRPr>
          </a:p>
          <a:p>
            <a:pPr marL="0" lvl="0" indent="0" algn="l" rtl="0">
              <a:spcBef>
                <a:spcPts val="0"/>
              </a:spcBef>
              <a:spcAft>
                <a:spcPts val="0"/>
              </a:spcAft>
              <a:buNone/>
            </a:pPr>
            <a:r>
              <a:rPr lang="en" sz="1200">
                <a:solidFill>
                  <a:schemeClr val="dk2"/>
                </a:solidFill>
                <a:latin typeface="Calibri"/>
                <a:ea typeface="Calibri"/>
                <a:cs typeface="Calibri"/>
                <a:sym typeface="Calibri"/>
              </a:rPr>
              <a:t>The overall sales amount increased by 117.59% between Wednesday, September 1, 2021, and Thursday, October 1, 2020, as a result of an upward trend in sales.</a:t>
            </a:r>
            <a:endParaRPr sz="1200">
              <a:solidFill>
                <a:schemeClr val="dk2"/>
              </a:solidFill>
              <a:latin typeface="Calibri"/>
              <a:ea typeface="Calibri"/>
              <a:cs typeface="Calibri"/>
              <a:sym typeface="Calibri"/>
            </a:endParaRPr>
          </a:p>
          <a:p>
            <a:pPr marL="0" lvl="0" indent="0" algn="l" rtl="0">
              <a:spcBef>
                <a:spcPts val="0"/>
              </a:spcBef>
              <a:spcAft>
                <a:spcPts val="0"/>
              </a:spcAft>
              <a:buNone/>
            </a:pPr>
            <a:r>
              <a:rPr lang="en" sz="1200">
                <a:solidFill>
                  <a:schemeClr val="dk2"/>
                </a:solidFill>
                <a:latin typeface="Calibri"/>
                <a:ea typeface="Calibri"/>
                <a:cs typeface="Calibri"/>
                <a:sym typeface="Calibri"/>
              </a:rPr>
              <a:t>Books had the lowest number of orders (708), while Mobiles &amp; Tablets had the highest count of orders (58,832), 8,209.60% higher than books.</a:t>
            </a:r>
            <a:endParaRPr sz="1200">
              <a:solidFill>
                <a:schemeClr val="dk2"/>
              </a:solidFill>
              <a:latin typeface="Calibri"/>
              <a:ea typeface="Calibri"/>
              <a:cs typeface="Calibri"/>
              <a:sym typeface="Calibri"/>
            </a:endParaRPr>
          </a:p>
          <a:p>
            <a:pPr marL="0" lvl="0" indent="0" algn="l" rtl="0">
              <a:spcBef>
                <a:spcPts val="0"/>
              </a:spcBef>
              <a:spcAft>
                <a:spcPts val="0"/>
              </a:spcAft>
              <a:buNone/>
            </a:pPr>
            <a:r>
              <a:rPr lang="en" sz="1200">
                <a:solidFill>
                  <a:schemeClr val="dk2"/>
                </a:solidFill>
                <a:latin typeface="Calibri"/>
                <a:ea typeface="Calibri"/>
                <a:cs typeface="Calibri"/>
                <a:sym typeface="Calibri"/>
              </a:rPr>
              <a:t>15.66% of the total quantity ordered was made up of phones and tablets.</a:t>
            </a:r>
            <a:endParaRPr sz="1200">
              <a:solidFill>
                <a:schemeClr val="dk2"/>
              </a:solidFill>
              <a:latin typeface="Calibri"/>
              <a:ea typeface="Calibri"/>
              <a:cs typeface="Calibri"/>
              <a:sym typeface="Calibri"/>
            </a:endParaRPr>
          </a:p>
          <a:p>
            <a:pPr marL="0" lvl="0" indent="0" algn="l" rtl="0">
              <a:spcBef>
                <a:spcPts val="0"/>
              </a:spcBef>
              <a:spcAft>
                <a:spcPts val="0"/>
              </a:spcAft>
              <a:buNone/>
            </a:pPr>
            <a:endParaRPr sz="1200">
              <a:solidFill>
                <a:schemeClr val="dk2"/>
              </a:solidFill>
              <a:latin typeface="Calibri"/>
              <a:ea typeface="Calibri"/>
              <a:cs typeface="Calibri"/>
              <a:sym typeface="Calibri"/>
            </a:endParaRPr>
          </a:p>
          <a:p>
            <a:pPr marL="0" lvl="0" indent="0" algn="l" rtl="0">
              <a:spcBef>
                <a:spcPts val="0"/>
              </a:spcBef>
              <a:spcAft>
                <a:spcPts val="0"/>
              </a:spcAft>
              <a:buNone/>
            </a:pPr>
            <a:r>
              <a:rPr lang="en" sz="1200">
                <a:solidFill>
                  <a:schemeClr val="dk2"/>
                </a:solidFill>
                <a:latin typeface="Calibri"/>
                <a:ea typeface="Calibri"/>
                <a:cs typeface="Calibri"/>
                <a:sym typeface="Calibri"/>
              </a:rPr>
              <a:t>With 90M, South Region  had the largest total sales amount, followed by the Midwest, West, and Northeast regions. Of the total sales amount, 38.37% came from the South.</a:t>
            </a:r>
            <a:endParaRPr sz="1200">
              <a:solidFill>
                <a:schemeClr val="dk2"/>
              </a:solidFill>
              <a:latin typeface="Calibri"/>
              <a:ea typeface="Calibri"/>
              <a:cs typeface="Calibri"/>
              <a:sym typeface="Calibri"/>
            </a:endParaRPr>
          </a:p>
          <a:p>
            <a:pPr marL="0" lvl="0" indent="0" algn="l" rtl="0">
              <a:spcBef>
                <a:spcPts val="0"/>
              </a:spcBef>
              <a:spcAft>
                <a:spcPts val="0"/>
              </a:spcAft>
              <a:buNone/>
            </a:pPr>
            <a:endParaRPr sz="1200">
              <a:solidFill>
                <a:schemeClr val="dk2"/>
              </a:solidFill>
              <a:latin typeface="Calibri"/>
              <a:ea typeface="Calibri"/>
              <a:cs typeface="Calibri"/>
              <a:sym typeface="Calibri"/>
            </a:endParaRPr>
          </a:p>
          <a:p>
            <a:pPr marL="0" lvl="0" indent="0" algn="l" rtl="0">
              <a:spcBef>
                <a:spcPts val="0"/>
              </a:spcBef>
              <a:spcAft>
                <a:spcPts val="0"/>
              </a:spcAft>
              <a:buNone/>
            </a:pPr>
            <a:r>
              <a:rPr lang="en" sz="1200">
                <a:solidFill>
                  <a:schemeClr val="dk2"/>
                </a:solidFill>
                <a:latin typeface="Calibri"/>
                <a:ea typeface="Calibri"/>
                <a:cs typeface="Calibri"/>
                <a:sym typeface="Calibri"/>
              </a:rPr>
              <a:t>The south region has the largest client base and men make up the majority of both customers and orders overall.</a:t>
            </a:r>
            <a:endParaRPr sz="1200">
              <a:solidFill>
                <a:schemeClr val="dk2"/>
              </a:solidFill>
              <a:latin typeface="Calibri"/>
              <a:ea typeface="Calibri"/>
              <a:cs typeface="Calibri"/>
              <a:sym typeface="Calibri"/>
            </a:endParaRPr>
          </a:p>
          <a:p>
            <a:pPr marL="0" lvl="0" indent="0" algn="l" rtl="0">
              <a:spcBef>
                <a:spcPts val="0"/>
              </a:spcBef>
              <a:spcAft>
                <a:spcPts val="0"/>
              </a:spcAft>
              <a:buNone/>
            </a:pPr>
            <a:endParaRPr sz="1200">
              <a:solidFill>
                <a:schemeClr val="dk2"/>
              </a:solidFill>
              <a:latin typeface="Calibri"/>
              <a:ea typeface="Calibri"/>
              <a:cs typeface="Calibri"/>
              <a:sym typeface="Calibri"/>
            </a:endParaRPr>
          </a:p>
          <a:p>
            <a:pPr marL="0" lvl="0" indent="0" algn="l" rtl="0">
              <a:spcBef>
                <a:spcPts val="0"/>
              </a:spcBef>
              <a:spcAft>
                <a:spcPts val="0"/>
              </a:spcAft>
              <a:buNone/>
            </a:pPr>
            <a:r>
              <a:rPr lang="en" sz="1200">
                <a:solidFill>
                  <a:schemeClr val="dk2"/>
                </a:solidFill>
                <a:latin typeface="Calibri"/>
                <a:ea typeface="Calibri"/>
                <a:cs typeface="Calibri"/>
                <a:sym typeface="Calibri"/>
              </a:rPr>
              <a:t>﻿At 73520, South had the highest Orders and was 107.14% higher than Northeast, which had the lowest Orders at 35493.</a:t>
            </a:r>
            <a:endParaRPr sz="1200">
              <a:solidFill>
                <a:schemeClr val="dk2"/>
              </a:solidFill>
              <a:latin typeface="Calibri"/>
              <a:ea typeface="Calibri"/>
              <a:cs typeface="Calibri"/>
              <a:sym typeface="Calibri"/>
            </a:endParaRPr>
          </a:p>
          <a:p>
            <a:pPr marL="0" lvl="0" indent="0" algn="l" rtl="0">
              <a:spcBef>
                <a:spcPts val="0"/>
              </a:spcBef>
              <a:spcAft>
                <a:spcPts val="0"/>
              </a:spcAft>
              <a:buNone/>
            </a:pPr>
            <a:endParaRPr sz="1200">
              <a:solidFill>
                <a:schemeClr val="dk2"/>
              </a:solidFill>
              <a:latin typeface="Calibri"/>
              <a:ea typeface="Calibri"/>
              <a:cs typeface="Calibri"/>
              <a:sym typeface="Calibri"/>
            </a:endParaRPr>
          </a:p>
          <a:p>
            <a:pPr marL="0" lvl="0" indent="0" algn="l" rtl="0">
              <a:spcBef>
                <a:spcPts val="0"/>
              </a:spcBef>
              <a:spcAft>
                <a:spcPts val="0"/>
              </a:spcAft>
              <a:buNone/>
            </a:pPr>
            <a:r>
              <a:rPr lang="en" sz="1200">
                <a:solidFill>
                  <a:schemeClr val="dk2"/>
                </a:solidFill>
                <a:latin typeface="Calibri"/>
                <a:ea typeface="Calibri"/>
                <a:cs typeface="Calibri"/>
                <a:sym typeface="Calibri"/>
              </a:rPr>
              <a:t>During its sharpest downturn, orders fell from 18750 to 8194 between March 2021 and September 2021.</a:t>
            </a:r>
            <a:endParaRPr sz="1200">
              <a:solidFill>
                <a:schemeClr val="dk2"/>
              </a:solidFill>
              <a:latin typeface="Calibri"/>
              <a:ea typeface="Calibri"/>
              <a:cs typeface="Calibri"/>
              <a:sym typeface="Calibri"/>
            </a:endParaRPr>
          </a:p>
          <a:p>
            <a:pPr marL="0" lvl="0" indent="0" algn="l" rtl="0">
              <a:spcBef>
                <a:spcPts val="0"/>
              </a:spcBef>
              <a:spcAft>
                <a:spcPts val="0"/>
              </a:spcAft>
              <a:buNone/>
            </a:pPr>
            <a:endParaRPr sz="1200">
              <a:solidFill>
                <a:schemeClr val="dk2"/>
              </a:solidFill>
              <a:latin typeface="Calibri"/>
              <a:ea typeface="Calibri"/>
              <a:cs typeface="Calibri"/>
              <a:sym typeface="Calibri"/>
            </a:endParaRPr>
          </a:p>
          <a:p>
            <a:pPr marL="0" lvl="0" indent="0" algn="l" rtl="0">
              <a:spcBef>
                <a:spcPts val="0"/>
              </a:spcBef>
              <a:spcAft>
                <a:spcPts val="0"/>
              </a:spcAft>
              <a:buNone/>
            </a:pPr>
            <a:r>
              <a:rPr lang="en" sz="1200">
                <a:solidFill>
                  <a:schemeClr val="dk2"/>
                </a:solidFill>
                <a:latin typeface="Calibri"/>
                <a:ea typeface="Calibri"/>
                <a:cs typeface="Calibri"/>
                <a:sym typeface="Calibri"/>
              </a:rPr>
              <a:t>Beginning in March 2021, orders declined by 56.30% (10556) over the course of six months.</a:t>
            </a:r>
            <a:endParaRPr sz="1200">
              <a:solidFill>
                <a:schemeClr val="dk2"/>
              </a:solidFill>
              <a:latin typeface="Calibri"/>
              <a:ea typeface="Calibri"/>
              <a:cs typeface="Calibri"/>
              <a:sym typeface="Calibri"/>
            </a:endParaRPr>
          </a:p>
          <a:p>
            <a:pPr marL="0" lvl="0" indent="0" algn="l" rtl="0">
              <a:spcBef>
                <a:spcPts val="0"/>
              </a:spcBef>
              <a:spcAft>
                <a:spcPts val="0"/>
              </a:spcAft>
              <a:buNone/>
            </a:pPr>
            <a:endParaRPr sz="1200">
              <a:solidFill>
                <a:schemeClr val="dk2"/>
              </a:solidFill>
              <a:latin typeface="Calibri"/>
              <a:ea typeface="Calibri"/>
              <a:cs typeface="Calibri"/>
              <a:sym typeface="Calibri"/>
            </a:endParaRPr>
          </a:p>
          <a:p>
            <a:pPr marL="0" lvl="0" indent="0" algn="l" rtl="0">
              <a:spcBef>
                <a:spcPts val="0"/>
              </a:spcBef>
              <a:spcAft>
                <a:spcPts val="0"/>
              </a:spcAft>
              <a:buNone/>
            </a:pPr>
            <a:r>
              <a:rPr lang="en" sz="1200">
                <a:solidFill>
                  <a:schemeClr val="dk2"/>
                </a:solidFill>
                <a:latin typeface="Calibri"/>
                <a:ea typeface="Calibri"/>
                <a:cs typeface="Calibri"/>
                <a:sym typeface="Calibri"/>
              </a:rPr>
              <a:t>The range of Orders over all 13 statuses was 3 to 85817.</a:t>
            </a:r>
            <a:endParaRPr sz="1200">
              <a:solidFill>
                <a:schemeClr val="dk2"/>
              </a:solidFill>
              <a:latin typeface="Calibri"/>
              <a:ea typeface="Calibri"/>
              <a:cs typeface="Calibri"/>
              <a:sym typeface="Calibri"/>
            </a:endParaRPr>
          </a:p>
          <a:p>
            <a:pPr marL="0" lvl="0" indent="0" algn="l" rtl="0">
              <a:spcBef>
                <a:spcPts val="0"/>
              </a:spcBef>
              <a:spcAft>
                <a:spcPts val="0"/>
              </a:spcAft>
              <a:buNone/>
            </a:pPr>
            <a:endParaRPr sz="1200">
              <a:solidFill>
                <a:schemeClr val="dk2"/>
              </a:solidFill>
              <a:latin typeface="Calibri"/>
              <a:ea typeface="Calibri"/>
              <a:cs typeface="Calibri"/>
              <a:sym typeface="Calibri"/>
            </a:endParaRPr>
          </a:p>
          <a:p>
            <a:pPr marL="0" lvl="0" indent="0" algn="l" rtl="0">
              <a:spcBef>
                <a:spcPts val="0"/>
              </a:spcBef>
              <a:spcAft>
                <a:spcPts val="0"/>
              </a:spcAft>
              <a:buNone/>
            </a:pPr>
            <a:r>
              <a:rPr lang="en" sz="1200">
                <a:solidFill>
                  <a:schemeClr val="dk2"/>
                </a:solidFill>
                <a:latin typeface="Calibri"/>
                <a:ea typeface="Calibri"/>
                <a:cs typeface="Calibri"/>
                <a:sym typeface="Calibri"/>
              </a:rPr>
              <a:t>Between October 2020 and September 2021, orders increased by 30.39% as a result of an upward trend.</a:t>
            </a:r>
            <a:endParaRPr sz="1200">
              <a:solidFill>
                <a:schemeClr val="dk2"/>
              </a:solidFill>
              <a:latin typeface="Calibri"/>
              <a:ea typeface="Calibri"/>
              <a:cs typeface="Calibri"/>
              <a:sym typeface="Calibri"/>
            </a:endParaRPr>
          </a:p>
          <a:p>
            <a:pPr marL="0" lvl="0" indent="0" algn="l" rtl="0">
              <a:spcBef>
                <a:spcPts val="0"/>
              </a:spcBef>
              <a:spcAft>
                <a:spcPts val="0"/>
              </a:spcAft>
              <a:buNone/>
            </a:pPr>
            <a:endParaRPr sz="1200">
              <a:solidFill>
                <a:schemeClr val="dk2"/>
              </a:solidFill>
              <a:latin typeface="Calibri"/>
              <a:ea typeface="Calibri"/>
              <a:cs typeface="Calibri"/>
              <a:sym typeface="Calibri"/>
            </a:endParaRPr>
          </a:p>
          <a:p>
            <a:pPr marL="0" lvl="0" indent="0" algn="l" rtl="0">
              <a:spcBef>
                <a:spcPts val="0"/>
              </a:spcBef>
              <a:spcAft>
                <a:spcPts val="0"/>
              </a:spcAft>
              <a:buNone/>
            </a:pPr>
            <a:endParaRPr sz="1800">
              <a:solidFill>
                <a:schemeClr val="dk2"/>
              </a:solidFill>
              <a:latin typeface="Open Sans"/>
              <a:ea typeface="Open Sans"/>
              <a:cs typeface="Open Sans"/>
              <a:sym typeface="Open Sans"/>
            </a:endParaRPr>
          </a:p>
          <a:p>
            <a:pPr marL="0" lvl="0" indent="0" algn="l" rtl="0">
              <a:spcBef>
                <a:spcPts val="0"/>
              </a:spcBef>
              <a:spcAft>
                <a:spcPts val="0"/>
              </a:spcAft>
              <a:buNone/>
            </a:pPr>
            <a:endParaRPr sz="1800">
              <a:solidFill>
                <a:schemeClr val="dk2"/>
              </a:solidFill>
              <a:latin typeface="Open Sans"/>
              <a:ea typeface="Open Sans"/>
              <a:cs typeface="Open Sans"/>
              <a:sym typeface="Open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3"/>
          <p:cNvSpPr txBox="1">
            <a:spLocks noGrp="1"/>
          </p:cNvSpPr>
          <p:nvPr>
            <p:ph type="body" idx="1"/>
          </p:nvPr>
        </p:nvSpPr>
        <p:spPr>
          <a:xfrm>
            <a:off x="311700" y="1256025"/>
            <a:ext cx="5998800" cy="36390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endParaRPr/>
          </a:p>
        </p:txBody>
      </p:sp>
      <p:pic>
        <p:nvPicPr>
          <p:cNvPr id="133" name="Google Shape;133;p23"/>
          <p:cNvPicPr preferRelativeResize="0"/>
          <p:nvPr/>
        </p:nvPicPr>
        <p:blipFill>
          <a:blip r:embed="rId3">
            <a:alphaModFix/>
          </a:blip>
          <a:stretch>
            <a:fillRect/>
          </a:stretch>
        </p:blipFill>
        <p:spPr>
          <a:xfrm>
            <a:off x="95250" y="-121987"/>
            <a:ext cx="8953500" cy="50387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txBox="1">
            <a:spLocks noGrp="1"/>
          </p:cNvSpPr>
          <p:nvPr>
            <p:ph type="title"/>
          </p:nvPr>
        </p:nvSpPr>
        <p:spPr>
          <a:xfrm>
            <a:off x="311700" y="555600"/>
            <a:ext cx="2808000" cy="671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sz="1900">
                <a:latin typeface="Lato"/>
                <a:ea typeface="Lato"/>
                <a:cs typeface="Lato"/>
                <a:sym typeface="Lato"/>
              </a:rPr>
              <a:t>Objective</a:t>
            </a:r>
            <a:endParaRPr sz="1900">
              <a:latin typeface="Lato"/>
              <a:ea typeface="Lato"/>
              <a:cs typeface="Lato"/>
              <a:sym typeface="Lato"/>
            </a:endParaRPr>
          </a:p>
        </p:txBody>
      </p:sp>
      <p:sp>
        <p:nvSpPr>
          <p:cNvPr id="73" name="Google Shape;73;p14"/>
          <p:cNvSpPr txBox="1">
            <a:spLocks noGrp="1"/>
          </p:cNvSpPr>
          <p:nvPr>
            <p:ph type="body" idx="1"/>
          </p:nvPr>
        </p:nvSpPr>
        <p:spPr>
          <a:xfrm>
            <a:off x="191025" y="1389600"/>
            <a:ext cx="2493000" cy="31794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1400">
                <a:solidFill>
                  <a:srgbClr val="000000"/>
                </a:solidFill>
                <a:latin typeface="Calibri"/>
                <a:ea typeface="Calibri"/>
                <a:cs typeface="Calibri"/>
                <a:sym typeface="Calibri"/>
              </a:rPr>
              <a:t>Sales management has gained importance to meet increasing competition and the need</a:t>
            </a:r>
            <a:endParaRPr sz="1400">
              <a:solidFill>
                <a:srgbClr val="000000"/>
              </a:solidFill>
              <a:latin typeface="Calibri"/>
              <a:ea typeface="Calibri"/>
              <a:cs typeface="Calibri"/>
              <a:sym typeface="Calibri"/>
            </a:endParaRPr>
          </a:p>
          <a:p>
            <a:pPr marL="0" lvl="0" indent="0" algn="ctr" rtl="0">
              <a:spcBef>
                <a:spcPts val="0"/>
              </a:spcBef>
              <a:spcAft>
                <a:spcPts val="0"/>
              </a:spcAft>
              <a:buNone/>
            </a:pPr>
            <a:r>
              <a:rPr lang="en" sz="1400">
                <a:solidFill>
                  <a:srgbClr val="000000"/>
                </a:solidFill>
                <a:latin typeface="Calibri"/>
                <a:ea typeface="Calibri"/>
                <a:cs typeface="Calibri"/>
                <a:sym typeface="Calibri"/>
              </a:rPr>
              <a:t>for improved methods of distribution to reduce cost and to increase profits. Sales</a:t>
            </a:r>
            <a:endParaRPr sz="1400">
              <a:solidFill>
                <a:srgbClr val="000000"/>
              </a:solidFill>
              <a:latin typeface="Calibri"/>
              <a:ea typeface="Calibri"/>
              <a:cs typeface="Calibri"/>
              <a:sym typeface="Calibri"/>
            </a:endParaRPr>
          </a:p>
          <a:p>
            <a:pPr marL="0" lvl="0" indent="0" algn="ctr" rtl="0">
              <a:spcBef>
                <a:spcPts val="0"/>
              </a:spcBef>
              <a:spcAft>
                <a:spcPts val="0"/>
              </a:spcAft>
              <a:buNone/>
            </a:pPr>
            <a:r>
              <a:rPr lang="en" sz="1400">
                <a:solidFill>
                  <a:srgbClr val="000000"/>
                </a:solidFill>
                <a:latin typeface="Calibri"/>
                <a:ea typeface="Calibri"/>
                <a:cs typeface="Calibri"/>
                <a:sym typeface="Calibri"/>
              </a:rPr>
              <a:t>management today is the most important function in a commercial and business</a:t>
            </a:r>
            <a:endParaRPr sz="1400">
              <a:solidFill>
                <a:srgbClr val="000000"/>
              </a:solidFill>
              <a:latin typeface="Calibri"/>
              <a:ea typeface="Calibri"/>
              <a:cs typeface="Calibri"/>
              <a:sym typeface="Calibri"/>
            </a:endParaRPr>
          </a:p>
          <a:p>
            <a:pPr marL="0" lvl="0" indent="0" algn="ctr" rtl="0">
              <a:spcBef>
                <a:spcPts val="0"/>
              </a:spcBef>
              <a:spcAft>
                <a:spcPts val="0"/>
              </a:spcAft>
              <a:buNone/>
            </a:pPr>
            <a:r>
              <a:rPr lang="en" sz="1400">
                <a:solidFill>
                  <a:srgbClr val="000000"/>
                </a:solidFill>
                <a:latin typeface="Calibri"/>
                <a:ea typeface="Calibri"/>
                <a:cs typeface="Calibri"/>
                <a:sym typeface="Calibri"/>
              </a:rPr>
              <a:t>enterprise.</a:t>
            </a:r>
            <a:endParaRPr sz="1400">
              <a:solidFill>
                <a:srgbClr val="000000"/>
              </a:solidFill>
              <a:latin typeface="Calibri"/>
              <a:ea typeface="Calibri"/>
              <a:cs typeface="Calibri"/>
              <a:sym typeface="Calibri"/>
            </a:endParaRPr>
          </a:p>
          <a:p>
            <a:pPr marL="0" lvl="0" indent="0" algn="l" rtl="0">
              <a:spcBef>
                <a:spcPts val="0"/>
              </a:spcBef>
              <a:spcAft>
                <a:spcPts val="1200"/>
              </a:spcAft>
              <a:buNone/>
            </a:pPr>
            <a:endParaRPr/>
          </a:p>
        </p:txBody>
      </p:sp>
      <p:sp>
        <p:nvSpPr>
          <p:cNvPr id="74" name="Google Shape;74;p14"/>
          <p:cNvSpPr txBox="1">
            <a:spLocks noGrp="1"/>
          </p:cNvSpPr>
          <p:nvPr>
            <p:ph type="title"/>
          </p:nvPr>
        </p:nvSpPr>
        <p:spPr>
          <a:xfrm>
            <a:off x="3168000" y="555600"/>
            <a:ext cx="2808000" cy="671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sz="1900">
                <a:latin typeface="Lato"/>
                <a:ea typeface="Lato"/>
                <a:cs typeface="Lato"/>
                <a:sym typeface="Lato"/>
              </a:rPr>
              <a:t>Problem Statement</a:t>
            </a:r>
            <a:endParaRPr sz="1900">
              <a:latin typeface="Lato"/>
              <a:ea typeface="Lato"/>
              <a:cs typeface="Lato"/>
              <a:sym typeface="Lato"/>
            </a:endParaRPr>
          </a:p>
        </p:txBody>
      </p:sp>
      <p:sp>
        <p:nvSpPr>
          <p:cNvPr id="75" name="Google Shape;75;p14"/>
          <p:cNvSpPr txBox="1">
            <a:spLocks noGrp="1"/>
          </p:cNvSpPr>
          <p:nvPr>
            <p:ph type="title"/>
          </p:nvPr>
        </p:nvSpPr>
        <p:spPr>
          <a:xfrm>
            <a:off x="6232775" y="555600"/>
            <a:ext cx="2808000" cy="671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sz="2000">
                <a:latin typeface="Lato"/>
                <a:ea typeface="Lato"/>
                <a:cs typeface="Lato"/>
                <a:sym typeface="Lato"/>
              </a:rPr>
              <a:t>Benefits</a:t>
            </a:r>
            <a:endParaRPr sz="2000">
              <a:latin typeface="Lato"/>
              <a:ea typeface="Lato"/>
              <a:cs typeface="Lato"/>
              <a:sym typeface="Lato"/>
            </a:endParaRPr>
          </a:p>
        </p:txBody>
      </p:sp>
      <p:sp>
        <p:nvSpPr>
          <p:cNvPr id="76" name="Google Shape;76;p14"/>
          <p:cNvSpPr txBox="1">
            <a:spLocks noGrp="1"/>
          </p:cNvSpPr>
          <p:nvPr>
            <p:ph type="body" idx="1"/>
          </p:nvPr>
        </p:nvSpPr>
        <p:spPr>
          <a:xfrm>
            <a:off x="5873775" y="1389600"/>
            <a:ext cx="2727300" cy="33033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400">
                <a:solidFill>
                  <a:srgbClr val="000000"/>
                </a:solidFill>
                <a:latin typeface="Calibri"/>
                <a:ea typeface="Calibri"/>
                <a:cs typeface="Calibri"/>
                <a:sym typeface="Calibri"/>
              </a:rPr>
              <a:t>•Help out to make better business decisions.</a:t>
            </a:r>
            <a:endParaRPr sz="1400">
              <a:solidFill>
                <a:srgbClr val="000000"/>
              </a:solidFill>
              <a:latin typeface="Calibri"/>
              <a:ea typeface="Calibri"/>
              <a:cs typeface="Calibri"/>
              <a:sym typeface="Calibri"/>
            </a:endParaRPr>
          </a:p>
          <a:p>
            <a:pPr marL="0" lvl="0" indent="0" algn="just" rtl="0">
              <a:spcBef>
                <a:spcPts val="0"/>
              </a:spcBef>
              <a:spcAft>
                <a:spcPts val="0"/>
              </a:spcAft>
              <a:buNone/>
            </a:pPr>
            <a:r>
              <a:rPr lang="en" sz="1400">
                <a:solidFill>
                  <a:srgbClr val="000000"/>
                </a:solidFill>
                <a:latin typeface="Calibri"/>
                <a:ea typeface="Calibri"/>
                <a:cs typeface="Calibri"/>
                <a:sym typeface="Calibri"/>
              </a:rPr>
              <a:t>•Help analyze customer trends and satisfaction, which can lead to new and better products and services.</a:t>
            </a:r>
            <a:endParaRPr sz="1400">
              <a:solidFill>
                <a:srgbClr val="000000"/>
              </a:solidFill>
              <a:latin typeface="Calibri"/>
              <a:ea typeface="Calibri"/>
              <a:cs typeface="Calibri"/>
              <a:sym typeface="Calibri"/>
            </a:endParaRPr>
          </a:p>
          <a:p>
            <a:pPr marL="0" lvl="0" indent="0" algn="just" rtl="0">
              <a:spcBef>
                <a:spcPts val="0"/>
              </a:spcBef>
              <a:spcAft>
                <a:spcPts val="0"/>
              </a:spcAft>
              <a:buNone/>
            </a:pPr>
            <a:r>
              <a:rPr lang="en" sz="1400">
                <a:solidFill>
                  <a:srgbClr val="000000"/>
                </a:solidFill>
                <a:latin typeface="Calibri"/>
                <a:ea typeface="Calibri"/>
                <a:cs typeface="Calibri"/>
                <a:sym typeface="Calibri"/>
              </a:rPr>
              <a:t>•Gives better insight of customers base.</a:t>
            </a:r>
            <a:endParaRPr sz="1400">
              <a:solidFill>
                <a:srgbClr val="000000"/>
              </a:solidFill>
              <a:latin typeface="Calibri"/>
              <a:ea typeface="Calibri"/>
              <a:cs typeface="Calibri"/>
              <a:sym typeface="Calibri"/>
            </a:endParaRPr>
          </a:p>
          <a:p>
            <a:pPr marL="0" lvl="0" indent="0" algn="just" rtl="0">
              <a:spcBef>
                <a:spcPts val="0"/>
              </a:spcBef>
              <a:spcAft>
                <a:spcPts val="0"/>
              </a:spcAft>
              <a:buNone/>
            </a:pPr>
            <a:r>
              <a:rPr lang="en" sz="1400">
                <a:solidFill>
                  <a:srgbClr val="000000"/>
                </a:solidFill>
                <a:latin typeface="Calibri"/>
                <a:ea typeface="Calibri"/>
                <a:cs typeface="Calibri"/>
                <a:sym typeface="Calibri"/>
              </a:rPr>
              <a:t>•Helps in easy flow for managing resources.</a:t>
            </a:r>
            <a:endParaRPr sz="1400">
              <a:solidFill>
                <a:srgbClr val="000000"/>
              </a:solidFill>
              <a:latin typeface="Calibri"/>
              <a:ea typeface="Calibri"/>
              <a:cs typeface="Calibri"/>
              <a:sym typeface="Calibri"/>
            </a:endParaRPr>
          </a:p>
        </p:txBody>
      </p:sp>
      <p:sp>
        <p:nvSpPr>
          <p:cNvPr id="77" name="Google Shape;77;p14"/>
          <p:cNvSpPr txBox="1">
            <a:spLocks noGrp="1"/>
          </p:cNvSpPr>
          <p:nvPr>
            <p:ph type="body" idx="1"/>
          </p:nvPr>
        </p:nvSpPr>
        <p:spPr>
          <a:xfrm>
            <a:off x="2841325" y="1389450"/>
            <a:ext cx="2918400" cy="3303300"/>
          </a:xfrm>
          <a:prstGeom prst="rect">
            <a:avLst/>
          </a:prstGeom>
        </p:spPr>
        <p:txBody>
          <a:bodyPr spcFirstLastPara="1" wrap="square" lIns="91425" tIns="91425" rIns="91425" bIns="91425" anchor="t" anchorCtr="0">
            <a:normAutofit/>
          </a:bodyPr>
          <a:lstStyle/>
          <a:p>
            <a:pPr marL="0" lvl="0" indent="0" algn="l" rtl="0">
              <a:lnSpc>
                <a:spcPct val="115000"/>
              </a:lnSpc>
              <a:spcBef>
                <a:spcPts val="1200"/>
              </a:spcBef>
              <a:spcAft>
                <a:spcPts val="0"/>
              </a:spcAft>
              <a:buNone/>
            </a:pPr>
            <a:r>
              <a:rPr lang="en" sz="1400">
                <a:solidFill>
                  <a:srgbClr val="000000"/>
                </a:solidFill>
                <a:latin typeface="Calibri"/>
                <a:ea typeface="Calibri"/>
                <a:cs typeface="Calibri"/>
                <a:sym typeface="Calibri"/>
              </a:rPr>
              <a:t>Analyze the sales data of a retail company to create an interactive dashboard using Power BI or Tableau, which provides insights into sales performance, customer demographics, and product trends.</a:t>
            </a:r>
            <a:endParaRPr sz="1400">
              <a:solidFill>
                <a:srgbClr val="000000"/>
              </a:solidFill>
              <a:latin typeface="Calibri"/>
              <a:ea typeface="Calibri"/>
              <a:cs typeface="Calibri"/>
              <a:sym typeface="Calibri"/>
            </a:endParaRPr>
          </a:p>
          <a:p>
            <a:pPr marL="0" lvl="0" indent="0" algn="l" rtl="0">
              <a:spcBef>
                <a:spcPts val="1200"/>
              </a:spcBef>
              <a:spcAft>
                <a:spcPts val="120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5"/>
          <p:cNvSpPr txBox="1">
            <a:spLocks noGrp="1"/>
          </p:cNvSpPr>
          <p:nvPr>
            <p:ph type="title"/>
          </p:nvPr>
        </p:nvSpPr>
        <p:spPr>
          <a:xfrm>
            <a:off x="641250" y="201475"/>
            <a:ext cx="8520600" cy="467100"/>
          </a:xfrm>
          <a:prstGeom prst="rect">
            <a:avLst/>
          </a:prstGeom>
        </p:spPr>
        <p:txBody>
          <a:bodyPr spcFirstLastPara="1" wrap="square" lIns="91425" tIns="91425" rIns="91425" bIns="91425" anchor="t" anchorCtr="0">
            <a:normAutofit/>
          </a:bodyPr>
          <a:lstStyle/>
          <a:p>
            <a:pPr marL="0" lvl="0" indent="0" algn="l" rtl="0">
              <a:lnSpc>
                <a:spcPct val="115000"/>
              </a:lnSpc>
              <a:spcBef>
                <a:spcPts val="1200"/>
              </a:spcBef>
              <a:spcAft>
                <a:spcPts val="1200"/>
              </a:spcAft>
              <a:buNone/>
            </a:pPr>
            <a:r>
              <a:rPr lang="en" sz="1800">
                <a:solidFill>
                  <a:srgbClr val="000000"/>
                </a:solidFill>
                <a:latin typeface="Calibri"/>
                <a:ea typeface="Calibri"/>
                <a:cs typeface="Calibri"/>
                <a:sym typeface="Calibri"/>
              </a:rPr>
              <a:t>Data Overview:</a:t>
            </a:r>
            <a:endParaRPr sz="4200">
              <a:latin typeface="Calibri"/>
              <a:ea typeface="Calibri"/>
              <a:cs typeface="Calibri"/>
              <a:sym typeface="Calibri"/>
            </a:endParaRPr>
          </a:p>
        </p:txBody>
      </p:sp>
      <p:sp>
        <p:nvSpPr>
          <p:cNvPr id="83" name="Google Shape;83;p15"/>
          <p:cNvSpPr txBox="1">
            <a:spLocks noGrp="1"/>
          </p:cNvSpPr>
          <p:nvPr>
            <p:ph type="body" idx="1"/>
          </p:nvPr>
        </p:nvSpPr>
        <p:spPr>
          <a:xfrm>
            <a:off x="641250" y="668575"/>
            <a:ext cx="8520600" cy="6651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1200"/>
              </a:spcAft>
              <a:buNone/>
            </a:pPr>
            <a:r>
              <a:rPr lang="en" sz="1500">
                <a:solidFill>
                  <a:srgbClr val="000000"/>
                </a:solidFill>
                <a:latin typeface="Calibri"/>
                <a:ea typeface="Calibri"/>
                <a:cs typeface="Calibri"/>
                <a:sym typeface="Calibri"/>
              </a:rPr>
              <a:t>The dataset has </a:t>
            </a:r>
            <a:r>
              <a:rPr lang="en" sz="1500">
                <a:solidFill>
                  <a:srgbClr val="212121"/>
                </a:solidFill>
                <a:highlight>
                  <a:srgbClr val="FFFFFF"/>
                </a:highlight>
                <a:latin typeface="Calibri"/>
                <a:ea typeface="Calibri"/>
                <a:cs typeface="Calibri"/>
                <a:sym typeface="Calibri"/>
              </a:rPr>
              <a:t>286387 </a:t>
            </a:r>
            <a:r>
              <a:rPr lang="en" sz="1500">
                <a:solidFill>
                  <a:srgbClr val="000000"/>
                </a:solidFill>
                <a:latin typeface="Calibri"/>
                <a:ea typeface="Calibri"/>
                <a:cs typeface="Calibri"/>
                <a:sym typeface="Calibri"/>
              </a:rPr>
              <a:t>rows, 36 columns, and a large amount of alphanumeric data.</a:t>
            </a:r>
            <a:br>
              <a:rPr lang="en" sz="1500">
                <a:solidFill>
                  <a:srgbClr val="000000"/>
                </a:solidFill>
                <a:latin typeface="Calibri"/>
                <a:ea typeface="Calibri"/>
                <a:cs typeface="Calibri"/>
                <a:sym typeface="Calibri"/>
              </a:rPr>
            </a:br>
            <a:endParaRPr sz="1500">
              <a:latin typeface="Calibri"/>
              <a:ea typeface="Calibri"/>
              <a:cs typeface="Calibri"/>
              <a:sym typeface="Calibri"/>
            </a:endParaRPr>
          </a:p>
        </p:txBody>
      </p:sp>
      <p:sp>
        <p:nvSpPr>
          <p:cNvPr id="84" name="Google Shape;84;p15"/>
          <p:cNvSpPr txBox="1">
            <a:spLocks noGrp="1"/>
          </p:cNvSpPr>
          <p:nvPr>
            <p:ph type="title"/>
          </p:nvPr>
        </p:nvSpPr>
        <p:spPr>
          <a:xfrm>
            <a:off x="512300" y="1161438"/>
            <a:ext cx="8520600" cy="467100"/>
          </a:xfrm>
          <a:prstGeom prst="rect">
            <a:avLst/>
          </a:prstGeom>
        </p:spPr>
        <p:txBody>
          <a:bodyPr spcFirstLastPara="1" wrap="square" lIns="91425" tIns="91425" rIns="91425" bIns="91425" anchor="t" anchorCtr="0">
            <a:normAutofit/>
          </a:bodyPr>
          <a:lstStyle/>
          <a:p>
            <a:pPr marL="0" lvl="0" indent="0" algn="l" rtl="0">
              <a:lnSpc>
                <a:spcPct val="115000"/>
              </a:lnSpc>
              <a:spcBef>
                <a:spcPts val="1200"/>
              </a:spcBef>
              <a:spcAft>
                <a:spcPts val="1200"/>
              </a:spcAft>
              <a:buNone/>
            </a:pPr>
            <a:r>
              <a:rPr lang="en" sz="1800">
                <a:solidFill>
                  <a:srgbClr val="000000"/>
                </a:solidFill>
                <a:latin typeface="Calibri"/>
                <a:ea typeface="Calibri"/>
                <a:cs typeface="Calibri"/>
                <a:sym typeface="Calibri"/>
              </a:rPr>
              <a:t>Data Preparation and Cleaning:</a:t>
            </a:r>
            <a:endParaRPr sz="4200">
              <a:latin typeface="Calibri"/>
              <a:ea typeface="Calibri"/>
              <a:cs typeface="Calibri"/>
              <a:sym typeface="Calibri"/>
            </a:endParaRPr>
          </a:p>
        </p:txBody>
      </p:sp>
      <p:sp>
        <p:nvSpPr>
          <p:cNvPr id="85" name="Google Shape;85;p15"/>
          <p:cNvSpPr txBox="1">
            <a:spLocks noGrp="1"/>
          </p:cNvSpPr>
          <p:nvPr>
            <p:ph type="body" idx="1"/>
          </p:nvPr>
        </p:nvSpPr>
        <p:spPr>
          <a:xfrm>
            <a:off x="641250" y="1628550"/>
            <a:ext cx="7028700" cy="2721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500">
                <a:solidFill>
                  <a:srgbClr val="212121"/>
                </a:solidFill>
                <a:latin typeface="Calibri"/>
                <a:ea typeface="Calibri"/>
                <a:cs typeface="Calibri"/>
                <a:sym typeface="Calibri"/>
              </a:rPr>
              <a:t>Order_date and customer Since data types have been changed. looked for any special characters, null values, and duplicate entries. It is okay that there are special characters in the email column.</a:t>
            </a:r>
            <a:endParaRPr sz="1500">
              <a:solidFill>
                <a:srgbClr val="212121"/>
              </a:solidFill>
              <a:latin typeface="Calibri"/>
              <a:ea typeface="Calibri"/>
              <a:cs typeface="Calibri"/>
              <a:sym typeface="Calibri"/>
            </a:endParaRPr>
          </a:p>
          <a:p>
            <a:pPr marL="0" lvl="0" indent="0" algn="l" rtl="0">
              <a:spcBef>
                <a:spcPts val="1200"/>
              </a:spcBef>
              <a:spcAft>
                <a:spcPts val="1200"/>
              </a:spcAft>
              <a:buNone/>
            </a:pPr>
            <a:r>
              <a:rPr lang="en" sz="1500">
                <a:solidFill>
                  <a:srgbClr val="212121"/>
                </a:solidFill>
                <a:latin typeface="Calibri"/>
                <a:ea typeface="Calibri"/>
                <a:cs typeface="Calibri"/>
                <a:sym typeface="Calibri"/>
              </a:rPr>
              <a:t>No duplicates or null values exist.</a:t>
            </a:r>
            <a:endParaRPr sz="1500">
              <a:solidFill>
                <a:srgbClr val="21212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6"/>
          <p:cNvSpPr txBox="1">
            <a:spLocks noGrp="1"/>
          </p:cNvSpPr>
          <p:nvPr>
            <p:ph type="title"/>
          </p:nvPr>
        </p:nvSpPr>
        <p:spPr>
          <a:xfrm>
            <a:off x="455000" y="668575"/>
            <a:ext cx="8520600" cy="713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1200"/>
              </a:spcBef>
              <a:spcAft>
                <a:spcPts val="1200"/>
              </a:spcAft>
              <a:buNone/>
            </a:pPr>
            <a:r>
              <a:rPr lang="en" sz="4200">
                <a:latin typeface="Calibri"/>
                <a:ea typeface="Calibri"/>
                <a:cs typeface="Calibri"/>
                <a:sym typeface="Calibri"/>
              </a:rPr>
              <a:t>Overview</a:t>
            </a:r>
            <a:endParaRPr sz="4200">
              <a:latin typeface="Calibri"/>
              <a:ea typeface="Calibri"/>
              <a:cs typeface="Calibri"/>
              <a:sym typeface="Calibri"/>
            </a:endParaRPr>
          </a:p>
        </p:txBody>
      </p:sp>
      <p:pic>
        <p:nvPicPr>
          <p:cNvPr id="91" name="Google Shape;91;p16"/>
          <p:cNvPicPr preferRelativeResize="0"/>
          <p:nvPr/>
        </p:nvPicPr>
        <p:blipFill>
          <a:blip r:embed="rId3">
            <a:alphaModFix/>
          </a:blip>
          <a:stretch>
            <a:fillRect/>
          </a:stretch>
        </p:blipFill>
        <p:spPr>
          <a:xfrm>
            <a:off x="329813" y="1628538"/>
            <a:ext cx="8484374" cy="321016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7"/>
          <p:cNvSpPr txBox="1">
            <a:spLocks noGrp="1"/>
          </p:cNvSpPr>
          <p:nvPr>
            <p:ph type="title"/>
          </p:nvPr>
        </p:nvSpPr>
        <p:spPr>
          <a:xfrm>
            <a:off x="311700" y="230075"/>
            <a:ext cx="8520600" cy="757804"/>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1200"/>
              </a:spcBef>
              <a:spcAft>
                <a:spcPts val="1200"/>
              </a:spcAft>
              <a:buNone/>
            </a:pPr>
            <a:r>
              <a:rPr lang="en" sz="1800">
                <a:solidFill>
                  <a:srgbClr val="000000"/>
                </a:solidFill>
                <a:latin typeface="Calibri"/>
                <a:ea typeface="Calibri"/>
                <a:cs typeface="Calibri"/>
                <a:sym typeface="Calibri"/>
              </a:rPr>
              <a:t>Data Visualization</a:t>
            </a:r>
            <a:endParaRPr sz="4200">
              <a:latin typeface="Calibri"/>
              <a:ea typeface="Calibri"/>
              <a:cs typeface="Calibri"/>
              <a:sym typeface="Calibri"/>
            </a:endParaRPr>
          </a:p>
        </p:txBody>
      </p:sp>
      <p:pic>
        <p:nvPicPr>
          <p:cNvPr id="97" name="Google Shape;97;p17"/>
          <p:cNvPicPr preferRelativeResize="0"/>
          <p:nvPr/>
        </p:nvPicPr>
        <p:blipFill>
          <a:blip r:embed="rId3">
            <a:alphaModFix/>
          </a:blip>
          <a:stretch>
            <a:fillRect/>
          </a:stretch>
        </p:blipFill>
        <p:spPr>
          <a:xfrm>
            <a:off x="368850" y="1333990"/>
            <a:ext cx="8031124" cy="2994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pic>
        <p:nvPicPr>
          <p:cNvPr id="102" name="Google Shape;102;p18"/>
          <p:cNvPicPr preferRelativeResize="0"/>
          <p:nvPr/>
        </p:nvPicPr>
        <p:blipFill>
          <a:blip r:embed="rId3">
            <a:alphaModFix/>
          </a:blip>
          <a:stretch>
            <a:fillRect/>
          </a:stretch>
        </p:blipFill>
        <p:spPr>
          <a:xfrm>
            <a:off x="668175" y="1015675"/>
            <a:ext cx="7226540" cy="3763300"/>
          </a:xfrm>
          <a:prstGeom prst="rect">
            <a:avLst/>
          </a:prstGeom>
          <a:noFill/>
          <a:ln>
            <a:noFill/>
          </a:ln>
        </p:spPr>
      </p:pic>
      <p:sp>
        <p:nvSpPr>
          <p:cNvPr id="103" name="Google Shape;103;p18"/>
          <p:cNvSpPr txBox="1"/>
          <p:nvPr/>
        </p:nvSpPr>
        <p:spPr>
          <a:xfrm>
            <a:off x="277000" y="210125"/>
            <a:ext cx="81987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a:solidFill>
                  <a:schemeClr val="dk2"/>
                </a:solidFill>
                <a:latin typeface="Open Sans"/>
                <a:ea typeface="Open Sans"/>
                <a:cs typeface="Open Sans"/>
                <a:sym typeface="Open Sans"/>
              </a:rPr>
              <a:t>Products Analysis Dashboard</a:t>
            </a:r>
            <a:endParaRPr sz="1800" b="1">
              <a:solidFill>
                <a:schemeClr val="dk2"/>
              </a:solidFill>
              <a:latin typeface="Open Sans"/>
              <a:ea typeface="Open Sans"/>
              <a:cs typeface="Open Sans"/>
              <a:sym typeface="Ope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pic>
        <p:nvPicPr>
          <p:cNvPr id="108" name="Google Shape;108;p19"/>
          <p:cNvPicPr preferRelativeResize="0"/>
          <p:nvPr/>
        </p:nvPicPr>
        <p:blipFill>
          <a:blip r:embed="rId3">
            <a:alphaModFix/>
          </a:blip>
          <a:stretch>
            <a:fillRect/>
          </a:stretch>
        </p:blipFill>
        <p:spPr>
          <a:xfrm>
            <a:off x="871450" y="768900"/>
            <a:ext cx="6223749" cy="4121450"/>
          </a:xfrm>
          <a:prstGeom prst="rect">
            <a:avLst/>
          </a:prstGeom>
          <a:noFill/>
          <a:ln>
            <a:noFill/>
          </a:ln>
        </p:spPr>
      </p:pic>
      <p:sp>
        <p:nvSpPr>
          <p:cNvPr id="109" name="Google Shape;109;p19"/>
          <p:cNvSpPr txBox="1"/>
          <p:nvPr/>
        </p:nvSpPr>
        <p:spPr>
          <a:xfrm>
            <a:off x="205375" y="152800"/>
            <a:ext cx="81987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a:solidFill>
                  <a:schemeClr val="dk2"/>
                </a:solidFill>
                <a:latin typeface="Open Sans"/>
                <a:ea typeface="Open Sans"/>
                <a:cs typeface="Open Sans"/>
                <a:sym typeface="Open Sans"/>
              </a:rPr>
              <a:t>Customers Analysis</a:t>
            </a:r>
            <a:endParaRPr sz="1800" b="1">
              <a:solidFill>
                <a:schemeClr val="dk2"/>
              </a:solidFill>
              <a:latin typeface="Open Sans"/>
              <a:ea typeface="Open Sans"/>
              <a:cs typeface="Open Sans"/>
              <a:sym typeface="Ope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pic>
        <p:nvPicPr>
          <p:cNvPr id="114" name="Google Shape;114;p20"/>
          <p:cNvPicPr preferRelativeResize="0"/>
          <p:nvPr/>
        </p:nvPicPr>
        <p:blipFill>
          <a:blip r:embed="rId3">
            <a:alphaModFix/>
          </a:blip>
          <a:stretch>
            <a:fillRect/>
          </a:stretch>
        </p:blipFill>
        <p:spPr>
          <a:xfrm>
            <a:off x="2010600" y="829075"/>
            <a:ext cx="5917175" cy="4149225"/>
          </a:xfrm>
          <a:prstGeom prst="rect">
            <a:avLst/>
          </a:prstGeom>
          <a:noFill/>
          <a:ln>
            <a:noFill/>
          </a:ln>
        </p:spPr>
      </p:pic>
      <p:sp>
        <p:nvSpPr>
          <p:cNvPr id="115" name="Google Shape;115;p20"/>
          <p:cNvSpPr txBox="1"/>
          <p:nvPr/>
        </p:nvSpPr>
        <p:spPr>
          <a:xfrm>
            <a:off x="334300" y="238800"/>
            <a:ext cx="82524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a:solidFill>
                  <a:schemeClr val="dk2"/>
                </a:solidFill>
                <a:latin typeface="Open Sans"/>
                <a:ea typeface="Open Sans"/>
                <a:cs typeface="Open Sans"/>
                <a:sym typeface="Open Sans"/>
              </a:rPr>
              <a:t>Sales Analysis Dashboard</a:t>
            </a:r>
            <a:endParaRPr sz="1800" b="1">
              <a:solidFill>
                <a:schemeClr val="dk2"/>
              </a:solidFill>
              <a:latin typeface="Open Sans"/>
              <a:ea typeface="Open Sans"/>
              <a:cs typeface="Open Sans"/>
              <a:sym typeface="Open Sa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120" name="Google Shape;120;p21"/>
          <p:cNvPicPr preferRelativeResize="0"/>
          <p:nvPr/>
        </p:nvPicPr>
        <p:blipFill>
          <a:blip r:embed="rId3">
            <a:alphaModFix/>
          </a:blip>
          <a:stretch>
            <a:fillRect/>
          </a:stretch>
        </p:blipFill>
        <p:spPr>
          <a:xfrm>
            <a:off x="1695400" y="756525"/>
            <a:ext cx="7219376" cy="4161625"/>
          </a:xfrm>
          <a:prstGeom prst="rect">
            <a:avLst/>
          </a:prstGeom>
          <a:noFill/>
          <a:ln>
            <a:noFill/>
          </a:ln>
        </p:spPr>
      </p:pic>
      <p:sp>
        <p:nvSpPr>
          <p:cNvPr id="121" name="Google Shape;121;p21"/>
          <p:cNvSpPr txBox="1"/>
          <p:nvPr/>
        </p:nvSpPr>
        <p:spPr>
          <a:xfrm>
            <a:off x="248325" y="109850"/>
            <a:ext cx="82524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a:solidFill>
                  <a:schemeClr val="dk2"/>
                </a:solidFill>
                <a:latin typeface="Open Sans"/>
                <a:ea typeface="Open Sans"/>
                <a:cs typeface="Open Sans"/>
                <a:sym typeface="Open Sans"/>
              </a:rPr>
              <a:t>Orders Analysis</a:t>
            </a:r>
            <a:endParaRPr sz="1800" b="1">
              <a:solidFill>
                <a:schemeClr val="dk2"/>
              </a:solidFill>
              <a:latin typeface="Open Sans"/>
              <a:ea typeface="Open Sans"/>
              <a:cs typeface="Open Sans"/>
              <a:sym typeface="Open Sans"/>
            </a:endParaRPr>
          </a:p>
          <a:p>
            <a:pPr marL="0" lvl="0" indent="0" algn="l" rtl="0">
              <a:spcBef>
                <a:spcPts val="0"/>
              </a:spcBef>
              <a:spcAft>
                <a:spcPts val="0"/>
              </a:spcAft>
              <a:buNone/>
            </a:pPr>
            <a:endParaRPr sz="1800" b="1">
              <a:solidFill>
                <a:schemeClr val="dk2"/>
              </a:solidFill>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459</Words>
  <Application>Microsoft Office PowerPoint</Application>
  <PresentationFormat>On-screen Show (16:9)</PresentationFormat>
  <Paragraphs>46</Paragraphs>
  <Slides>11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Open Sans</vt:lpstr>
      <vt:lpstr>Arial</vt:lpstr>
      <vt:lpstr>Calibri</vt:lpstr>
      <vt:lpstr>Lato</vt:lpstr>
      <vt:lpstr>PT Sans Narrow</vt:lpstr>
      <vt:lpstr>Tropic</vt:lpstr>
      <vt:lpstr>Sales/Customer Analytics</vt:lpstr>
      <vt:lpstr>Objective</vt:lpstr>
      <vt:lpstr>Data Overview:</vt:lpstr>
      <vt:lpstr>Overview</vt:lpstr>
      <vt:lpstr>Data Visualization</vt:lpstr>
      <vt:lpstr>PowerPoint Presentation</vt:lpstr>
      <vt:lpstr>PowerPoint Presentation</vt:lpstr>
      <vt:lpstr>PowerPoint Presentation</vt:lpstr>
      <vt:lpstr>PowerPoint Presentation</vt:lpstr>
      <vt:lpstr>Insights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Kalyan Ranga</cp:lastModifiedBy>
  <cp:revision>1</cp:revision>
  <dcterms:modified xsi:type="dcterms:W3CDTF">2024-09-03T18:47:25Z</dcterms:modified>
</cp:coreProperties>
</file>