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PT Sans Narrow" panose="020B050602020302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569fffab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569fffab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5F6E5AF3-F8EC-1AD3-80D2-C79668D83CC0}"/>
            </a:ext>
          </a:extLst>
        </p:cNvPr>
        <p:cNvGrpSpPr/>
        <p:nvPr/>
      </p:nvGrpSpPr>
      <p:grpSpPr>
        <a:xfrm>
          <a:off x="0" y="0"/>
          <a:ext cx="0" cy="0"/>
          <a:chOff x="0" y="0"/>
          <a:chExt cx="0" cy="0"/>
        </a:xfrm>
      </p:grpSpPr>
      <p:sp>
        <p:nvSpPr>
          <p:cNvPr id="123" name="Google Shape;123;g28569fffab4_0_230:notes">
            <a:extLst>
              <a:ext uri="{FF2B5EF4-FFF2-40B4-BE49-F238E27FC236}">
                <a16:creationId xmlns:a16="http://schemas.microsoft.com/office/drawing/2014/main" id="{5DD27240-7BC1-37CE-9816-53B48ECD4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569fffab4_0_230:notes">
            <a:extLst>
              <a:ext uri="{FF2B5EF4-FFF2-40B4-BE49-F238E27FC236}">
                <a16:creationId xmlns:a16="http://schemas.microsoft.com/office/drawing/2014/main" id="{D6E11AD6-9391-21FD-8F41-4A5E80AC05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3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569fffab4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569fffab4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569fffab4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569fffab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569fffab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569fffab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569fffab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569fffab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569fffab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fffab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569fffab4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569fffab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569fffab4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569fffab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569fffab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569fffab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569fffab4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569fffab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779148"/>
            <a:ext cx="71367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solidFill>
                  <a:srgbClr val="000000"/>
                </a:solidFill>
                <a:latin typeface="Lato"/>
                <a:ea typeface="Lato"/>
                <a:cs typeface="Lato"/>
                <a:sym typeface="Lato"/>
              </a:rPr>
              <a:t>Sales/Customer Analytics</a:t>
            </a:r>
            <a:endParaRPr sz="3600">
              <a:latin typeface="Lato"/>
              <a:ea typeface="Lato"/>
              <a:cs typeface="Lato"/>
              <a:sym typeface="Lato"/>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Calibri"/>
                <a:ea typeface="Calibri"/>
                <a:cs typeface="Calibri"/>
                <a:sym typeface="Calibri"/>
              </a:rPr>
              <a:t>Retail Company</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67150"/>
            <a:ext cx="8571300" cy="47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400">
                <a:latin typeface="Lato"/>
                <a:ea typeface="Lato"/>
                <a:cs typeface="Lato"/>
                <a:sym typeface="Lato"/>
              </a:rPr>
              <a:t>Insights</a:t>
            </a:r>
            <a:endParaRPr sz="2400">
              <a:latin typeface="Lato"/>
              <a:ea typeface="Lato"/>
              <a:cs typeface="Lato"/>
              <a:sym typeface="Lato"/>
            </a:endParaRPr>
          </a:p>
        </p:txBody>
      </p:sp>
      <p:sp>
        <p:nvSpPr>
          <p:cNvPr id="127" name="Google Shape;127;p22"/>
          <p:cNvSpPr txBox="1"/>
          <p:nvPr/>
        </p:nvSpPr>
        <p:spPr>
          <a:xfrm>
            <a:off x="248350" y="612675"/>
            <a:ext cx="87396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2"/>
                </a:solidFill>
                <a:latin typeface="Calibri"/>
                <a:ea typeface="Calibri"/>
                <a:cs typeface="Calibri"/>
                <a:sym typeface="Calibri"/>
              </a:rPr>
              <a:t>The Total Sales Amount varied from 30,21,285.63 to 76,04,190.56 across the 58 age categories.</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The overall sales amount increased by 117.59% between Wednesday, September 1, 2021, and Thursday, October 1, 2020, as a result of an upward trend in sales.</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Books had the lowest number of orders (708), while Mobiles &amp; Tablets had the highest count of orders (58,832), 8,209.60% higher than books.</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15.66% of the total quantity ordered was made up of phones and tablets.</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With 90M, South Region  had the largest total sales amount, followed by the Midwest, West, and Northeast regions. Of the total sales amount, 38.37% came from the South.</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The south region has the largest client base and men make up the majority of both customers and orders overall.</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﻿At 73520, South had the highest Orders and was 107.14% higher than Northeast, which had the lowest Orders at 35493.</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During its sharpest downturn, orders fell from 18750 to 8194 between March 2021 and September 2021.</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Beginning in March 2021, orders declined by 56.30% (10556) over the course of six months.</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The range of Orders over all 13 statuses was 3 to 85817.</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r>
              <a:rPr lang="en" sz="1200" dirty="0">
                <a:solidFill>
                  <a:schemeClr val="dk2"/>
                </a:solidFill>
                <a:latin typeface="Calibri"/>
                <a:ea typeface="Calibri"/>
                <a:cs typeface="Calibri"/>
                <a:sym typeface="Calibri"/>
              </a:rPr>
              <a:t>Between October 2020 and September 2021, orders increased by 30.39% as a result of an upward trend.</a:t>
            </a: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200" dirty="0">
              <a:solidFill>
                <a:schemeClr val="dk2"/>
              </a:solidFill>
              <a:latin typeface="Calibri"/>
              <a:ea typeface="Calibri"/>
              <a:cs typeface="Calibri"/>
              <a:sym typeface="Calibri"/>
            </a:endParaRPr>
          </a:p>
          <a:p>
            <a:pPr marL="0" lvl="0" indent="0" algn="l" rtl="0">
              <a:spcBef>
                <a:spcPts val="0"/>
              </a:spcBef>
              <a:spcAft>
                <a:spcPts val="0"/>
              </a:spcAft>
              <a:buNone/>
            </a:pPr>
            <a:endParaRPr sz="1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1800" dirty="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48E41C03-3C3D-7619-DB15-ED9F81D3EC67}"/>
            </a:ext>
          </a:extLst>
        </p:cNvPr>
        <p:cNvGrpSpPr/>
        <p:nvPr/>
      </p:nvGrpSpPr>
      <p:grpSpPr>
        <a:xfrm>
          <a:off x="0" y="0"/>
          <a:ext cx="0" cy="0"/>
          <a:chOff x="0" y="0"/>
          <a:chExt cx="0" cy="0"/>
        </a:xfrm>
      </p:grpSpPr>
      <p:sp>
        <p:nvSpPr>
          <p:cNvPr id="126" name="Google Shape;126;p22">
            <a:extLst>
              <a:ext uri="{FF2B5EF4-FFF2-40B4-BE49-F238E27FC236}">
                <a16:creationId xmlns:a16="http://schemas.microsoft.com/office/drawing/2014/main" id="{2AA39B95-D0D9-2537-F3D4-CBCCA4AB2E99}"/>
              </a:ext>
            </a:extLst>
          </p:cNvPr>
          <p:cNvSpPr txBox="1">
            <a:spLocks noGrp="1"/>
          </p:cNvSpPr>
          <p:nvPr>
            <p:ph type="title"/>
          </p:nvPr>
        </p:nvSpPr>
        <p:spPr>
          <a:xfrm>
            <a:off x="311700" y="167150"/>
            <a:ext cx="8571300" cy="47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400" dirty="0">
                <a:latin typeface="Lato"/>
                <a:ea typeface="Lato"/>
                <a:cs typeface="Lato"/>
                <a:sym typeface="Lato"/>
              </a:rPr>
              <a:t>Business Recomendations</a:t>
            </a:r>
            <a:endParaRPr sz="2400" dirty="0">
              <a:latin typeface="Lato"/>
              <a:ea typeface="Lato"/>
              <a:cs typeface="Lato"/>
              <a:sym typeface="Lato"/>
            </a:endParaRPr>
          </a:p>
        </p:txBody>
      </p:sp>
      <p:sp>
        <p:nvSpPr>
          <p:cNvPr id="127" name="Google Shape;127;p22">
            <a:extLst>
              <a:ext uri="{FF2B5EF4-FFF2-40B4-BE49-F238E27FC236}">
                <a16:creationId xmlns:a16="http://schemas.microsoft.com/office/drawing/2014/main" id="{F339CF23-C758-DB7B-C2C6-4F6D3D3B29F0}"/>
              </a:ext>
            </a:extLst>
          </p:cNvPr>
          <p:cNvSpPr txBox="1"/>
          <p:nvPr/>
        </p:nvSpPr>
        <p:spPr>
          <a:xfrm>
            <a:off x="248350" y="612675"/>
            <a:ext cx="8739600" cy="48166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Boost Sales in Underperforming Regions</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The South region leads in sales, while the Northeast lags. Consider regional marketing campaigns and promotions in underperforming areas to balance revenue. </a:t>
            </a:r>
          </a:p>
          <a:p>
            <a:pPr marL="0" lvl="0" indent="0" algn="l" rtl="0">
              <a:spcBef>
                <a:spcPts val="0"/>
              </a:spcBef>
              <a:spcAft>
                <a:spcPts val="0"/>
              </a:spcAft>
              <a:buNone/>
            </a:pPr>
            <a:endParaRPr lang="en-US" sz="1300" dirty="0">
              <a:latin typeface="Calibri" panose="020F0502020204030204" pitchFamily="34" charset="0"/>
              <a:ea typeface="Calibri" panose="020F0502020204030204" pitchFamily="34" charset="0"/>
              <a:cs typeface="Calibri" panose="020F0502020204030204" pitchFamily="34" charset="0"/>
              <a:sym typeface="Open Sans"/>
            </a:endParaRPr>
          </a:p>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Diversify Product Sales</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Since Mobiles &amp; Tablets dominate sales, introduce bundled offers (e.g., discounted accessories with phone purchases) and explore ways to increase book sales (e.g., limited-time discounts or membership perks). </a:t>
            </a:r>
          </a:p>
          <a:p>
            <a:pPr marL="0" lvl="0" indent="0" algn="l" rtl="0">
              <a:spcBef>
                <a:spcPts val="0"/>
              </a:spcBef>
              <a:spcAft>
                <a:spcPts val="0"/>
              </a:spcAft>
              <a:buNone/>
            </a:pPr>
            <a:endParaRPr lang="en-US" sz="1300" dirty="0">
              <a:latin typeface="Calibri" panose="020F0502020204030204" pitchFamily="34" charset="0"/>
              <a:ea typeface="Calibri" panose="020F0502020204030204" pitchFamily="34" charset="0"/>
              <a:cs typeface="Calibri" panose="020F0502020204030204" pitchFamily="34" charset="0"/>
              <a:sym typeface="Open Sans"/>
            </a:endParaRPr>
          </a:p>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Customer Retention During Downturns</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Orders dropped significantly between March and September 2021. </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Implement seasonal discounts, loyalty programs, or referral incentives during expected downturns to maintain order volume. </a:t>
            </a:r>
          </a:p>
          <a:p>
            <a:pPr marL="0" lvl="0" indent="0" algn="l" rtl="0">
              <a:spcBef>
                <a:spcPts val="0"/>
              </a:spcBef>
              <a:spcAft>
                <a:spcPts val="0"/>
              </a:spcAft>
              <a:buNone/>
            </a:pPr>
            <a:endParaRPr lang="en-US" sz="1300" dirty="0">
              <a:latin typeface="Calibri" panose="020F0502020204030204" pitchFamily="34" charset="0"/>
              <a:ea typeface="Calibri" panose="020F0502020204030204" pitchFamily="34" charset="0"/>
              <a:cs typeface="Calibri" panose="020F0502020204030204" pitchFamily="34" charset="0"/>
              <a:sym typeface="Open Sans"/>
            </a:endParaRPr>
          </a:p>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Optimize Marketing for Target Demographics</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The South region has the largest customer base, dominated by male customers. </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Use personalized marketing and advertisements tailored to gender-based preferences for better engagement. </a:t>
            </a:r>
          </a:p>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Manage Inventory Efficiently</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With significant order fluctuations, optimize supply chain logistics to ensure high-demand products are stocked sufficiently while minimizing surplus inventory. </a:t>
            </a:r>
          </a:p>
          <a:p>
            <a:pPr marL="0" lvl="0" indent="0" algn="l" rtl="0">
              <a:spcBef>
                <a:spcPts val="0"/>
              </a:spcBef>
              <a:spcAft>
                <a:spcPts val="0"/>
              </a:spcAft>
              <a:buNone/>
            </a:pPr>
            <a:r>
              <a:rPr lang="en-US" sz="1300" b="1" dirty="0">
                <a:latin typeface="Calibri" panose="020F0502020204030204" pitchFamily="34" charset="0"/>
                <a:ea typeface="Calibri" panose="020F0502020204030204" pitchFamily="34" charset="0"/>
                <a:cs typeface="Calibri" panose="020F0502020204030204" pitchFamily="34" charset="0"/>
                <a:sym typeface="Open Sans"/>
              </a:rPr>
              <a:t>Increase High-Value Customer Engagement</a:t>
            </a:r>
          </a:p>
          <a:p>
            <a:pPr marL="0" lvl="0" indent="0" algn="l" rtl="0">
              <a:spcBef>
                <a:spcPts val="0"/>
              </a:spcBef>
              <a:spcAft>
                <a:spcPts val="0"/>
              </a:spcAft>
              <a:buNone/>
            </a:pPr>
            <a:r>
              <a:rPr lang="en-US" sz="1300" dirty="0">
                <a:latin typeface="Calibri" panose="020F0502020204030204" pitchFamily="34" charset="0"/>
                <a:ea typeface="Calibri" panose="020F0502020204030204" pitchFamily="34" charset="0"/>
                <a:cs typeface="Calibri" panose="020F0502020204030204" pitchFamily="34" charset="0"/>
                <a:sym typeface="Open Sans"/>
              </a:rPr>
              <a:t>Customers making high-value purchases should receive exclusive offers, VIP memberships, or enhanced customer service to improve retention and lifetime value.</a:t>
            </a:r>
          </a:p>
          <a:p>
            <a:pPr marL="0" lvl="0" indent="0" algn="l" rtl="0">
              <a:spcBef>
                <a:spcPts val="0"/>
              </a:spcBef>
              <a:spcAft>
                <a:spcPts val="0"/>
              </a:spcAft>
              <a:buNone/>
            </a:pPr>
            <a:endParaRPr lang="en-US" dirty="0">
              <a:solidFill>
                <a:schemeClr val="dk2"/>
              </a:solidFill>
              <a:latin typeface="Calibri" panose="020F0502020204030204" pitchFamily="34" charset="0"/>
              <a:ea typeface="Calibri" panose="020F0502020204030204" pitchFamily="34" charset="0"/>
              <a:cs typeface="Calibri" panose="020F0502020204030204" pitchFamily="34" charset="0"/>
              <a:sym typeface="Open Sans"/>
            </a:endParaRPr>
          </a:p>
          <a:p>
            <a:pPr marL="0" lvl="0" indent="0" algn="l" rtl="0">
              <a:spcBef>
                <a:spcPts val="0"/>
              </a:spcBef>
              <a:spcAft>
                <a:spcPts val="0"/>
              </a:spcAft>
              <a:buNone/>
            </a:pPr>
            <a:endParaRPr dirty="0">
              <a:solidFill>
                <a:schemeClr val="dk2"/>
              </a:solidFill>
              <a:latin typeface="Calibri" panose="020F0502020204030204" pitchFamily="34" charset="0"/>
              <a:ea typeface="Calibri" panose="020F0502020204030204" pitchFamily="34" charset="0"/>
              <a:cs typeface="Calibri" panose="020F0502020204030204" pitchFamily="34" charset="0"/>
              <a:sym typeface="Open Sans"/>
            </a:endParaRPr>
          </a:p>
        </p:txBody>
      </p:sp>
    </p:spTree>
    <p:extLst>
      <p:ext uri="{BB962C8B-B14F-4D97-AF65-F5344CB8AC3E}">
        <p14:creationId xmlns:p14="http://schemas.microsoft.com/office/powerpoint/2010/main" val="235787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311700" y="1256025"/>
            <a:ext cx="5998800" cy="363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33" name="Google Shape;133;p23"/>
          <p:cNvPicPr preferRelativeResize="0"/>
          <p:nvPr/>
        </p:nvPicPr>
        <p:blipFill>
          <a:blip r:embed="rId3">
            <a:alphaModFix/>
          </a:blip>
          <a:stretch>
            <a:fillRect/>
          </a:stretch>
        </p:blipFill>
        <p:spPr>
          <a:xfrm>
            <a:off x="95250" y="-121987"/>
            <a:ext cx="8953500" cy="503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900">
                <a:latin typeface="Lato"/>
                <a:ea typeface="Lato"/>
                <a:cs typeface="Lato"/>
                <a:sym typeface="Lato"/>
              </a:rPr>
              <a:t>Objective</a:t>
            </a:r>
            <a:endParaRPr sz="1900">
              <a:latin typeface="Lato"/>
              <a:ea typeface="Lato"/>
              <a:cs typeface="Lato"/>
              <a:sym typeface="Lato"/>
            </a:endParaRPr>
          </a:p>
        </p:txBody>
      </p:sp>
      <p:sp>
        <p:nvSpPr>
          <p:cNvPr id="73" name="Google Shape;73;p14"/>
          <p:cNvSpPr txBox="1">
            <a:spLocks noGrp="1"/>
          </p:cNvSpPr>
          <p:nvPr>
            <p:ph type="body" idx="1"/>
          </p:nvPr>
        </p:nvSpPr>
        <p:spPr>
          <a:xfrm>
            <a:off x="191025" y="1389600"/>
            <a:ext cx="2493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00000"/>
                </a:solidFill>
                <a:latin typeface="Calibri"/>
                <a:ea typeface="Calibri"/>
                <a:cs typeface="Calibri"/>
                <a:sym typeface="Calibri"/>
              </a:rPr>
              <a:t>Sales management has gained importance to meet increasing competition and the need</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for improved methods of distribution to reduce cost and to increase profits. Sales</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management today is the most important function in a commercial and business</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enterprise.</a:t>
            </a:r>
            <a:endParaRPr sz="14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
        <p:nvSpPr>
          <p:cNvPr id="74" name="Google Shape;74;p14"/>
          <p:cNvSpPr txBox="1">
            <a:spLocks noGrp="1"/>
          </p:cNvSpPr>
          <p:nvPr>
            <p:ph type="title"/>
          </p:nvPr>
        </p:nvSpPr>
        <p:spPr>
          <a:xfrm>
            <a:off x="3168000"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900">
                <a:latin typeface="Lato"/>
                <a:ea typeface="Lato"/>
                <a:cs typeface="Lato"/>
                <a:sym typeface="Lato"/>
              </a:rPr>
              <a:t>Problem Statement</a:t>
            </a:r>
            <a:endParaRPr sz="1900">
              <a:latin typeface="Lato"/>
              <a:ea typeface="Lato"/>
              <a:cs typeface="Lato"/>
              <a:sym typeface="Lato"/>
            </a:endParaRPr>
          </a:p>
        </p:txBody>
      </p:sp>
      <p:sp>
        <p:nvSpPr>
          <p:cNvPr id="75" name="Google Shape;75;p14"/>
          <p:cNvSpPr txBox="1">
            <a:spLocks noGrp="1"/>
          </p:cNvSpPr>
          <p:nvPr>
            <p:ph type="title"/>
          </p:nvPr>
        </p:nvSpPr>
        <p:spPr>
          <a:xfrm>
            <a:off x="6232775"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latin typeface="Lato"/>
                <a:ea typeface="Lato"/>
                <a:cs typeface="Lato"/>
                <a:sym typeface="Lato"/>
              </a:rPr>
              <a:t>Benefits</a:t>
            </a:r>
            <a:endParaRPr sz="2000">
              <a:latin typeface="Lato"/>
              <a:ea typeface="Lato"/>
              <a:cs typeface="Lato"/>
              <a:sym typeface="Lato"/>
            </a:endParaRPr>
          </a:p>
        </p:txBody>
      </p:sp>
      <p:sp>
        <p:nvSpPr>
          <p:cNvPr id="76" name="Google Shape;76;p14"/>
          <p:cNvSpPr txBox="1">
            <a:spLocks noGrp="1"/>
          </p:cNvSpPr>
          <p:nvPr>
            <p:ph type="body" idx="1"/>
          </p:nvPr>
        </p:nvSpPr>
        <p:spPr>
          <a:xfrm>
            <a:off x="5873775" y="1389600"/>
            <a:ext cx="2727300" cy="3303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Calibri"/>
                <a:ea typeface="Calibri"/>
                <a:cs typeface="Calibri"/>
                <a:sym typeface="Calibri"/>
              </a:rPr>
              <a:t>•Help out to make better business decisions.</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•Help analyze customer trends and satisfaction, which can lead to new and better products and services.</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•Gives better insight of customers base.</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•Helps in easy flow for managing resources.</a:t>
            </a:r>
            <a:endParaRPr sz="1400">
              <a:solidFill>
                <a:srgbClr val="000000"/>
              </a:solidFill>
              <a:latin typeface="Calibri"/>
              <a:ea typeface="Calibri"/>
              <a:cs typeface="Calibri"/>
              <a:sym typeface="Calibri"/>
            </a:endParaRPr>
          </a:p>
        </p:txBody>
      </p:sp>
      <p:sp>
        <p:nvSpPr>
          <p:cNvPr id="77" name="Google Shape;77;p14"/>
          <p:cNvSpPr txBox="1">
            <a:spLocks noGrp="1"/>
          </p:cNvSpPr>
          <p:nvPr>
            <p:ph type="body" idx="1"/>
          </p:nvPr>
        </p:nvSpPr>
        <p:spPr>
          <a:xfrm>
            <a:off x="2841325" y="1389450"/>
            <a:ext cx="2918400" cy="3303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solidFill>
                  <a:srgbClr val="000000"/>
                </a:solidFill>
                <a:latin typeface="Calibri"/>
                <a:ea typeface="Calibri"/>
                <a:cs typeface="Calibri"/>
                <a:sym typeface="Calibri"/>
              </a:rPr>
              <a:t>Analyze the sales data of a retail company to create an interactive dashboard using Power BI or Tableau, which provides insights into sales performance, customer demographics, and product trends.</a:t>
            </a:r>
            <a:endParaRPr sz="1400">
              <a:solidFill>
                <a:srgbClr val="000000"/>
              </a:solidFill>
              <a:latin typeface="Calibri"/>
              <a:ea typeface="Calibri"/>
              <a:cs typeface="Calibri"/>
              <a:sym typeface="Calibri"/>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41250" y="201475"/>
            <a:ext cx="8520600" cy="46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Overview:</a:t>
            </a:r>
            <a:endParaRPr sz="4200">
              <a:latin typeface="Calibri"/>
              <a:ea typeface="Calibri"/>
              <a:cs typeface="Calibri"/>
              <a:sym typeface="Calibri"/>
            </a:endParaRPr>
          </a:p>
        </p:txBody>
      </p:sp>
      <p:sp>
        <p:nvSpPr>
          <p:cNvPr id="83" name="Google Shape;83;p15"/>
          <p:cNvSpPr txBox="1">
            <a:spLocks noGrp="1"/>
          </p:cNvSpPr>
          <p:nvPr>
            <p:ph type="body" idx="1"/>
          </p:nvPr>
        </p:nvSpPr>
        <p:spPr>
          <a:xfrm>
            <a:off x="641250" y="668575"/>
            <a:ext cx="8520600" cy="6651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sz="1500">
                <a:solidFill>
                  <a:srgbClr val="000000"/>
                </a:solidFill>
                <a:latin typeface="Calibri"/>
                <a:ea typeface="Calibri"/>
                <a:cs typeface="Calibri"/>
                <a:sym typeface="Calibri"/>
              </a:rPr>
              <a:t>The dataset has </a:t>
            </a:r>
            <a:r>
              <a:rPr lang="en" sz="1500">
                <a:solidFill>
                  <a:srgbClr val="212121"/>
                </a:solidFill>
                <a:highlight>
                  <a:srgbClr val="FFFFFF"/>
                </a:highlight>
                <a:latin typeface="Calibri"/>
                <a:ea typeface="Calibri"/>
                <a:cs typeface="Calibri"/>
                <a:sym typeface="Calibri"/>
              </a:rPr>
              <a:t>286387 </a:t>
            </a:r>
            <a:r>
              <a:rPr lang="en" sz="1500">
                <a:solidFill>
                  <a:srgbClr val="000000"/>
                </a:solidFill>
                <a:latin typeface="Calibri"/>
                <a:ea typeface="Calibri"/>
                <a:cs typeface="Calibri"/>
                <a:sym typeface="Calibri"/>
              </a:rPr>
              <a:t>rows, 36 columns, and a large amount of alphanumeric data.</a:t>
            </a:r>
            <a:br>
              <a:rPr lang="en" sz="1500">
                <a:solidFill>
                  <a:srgbClr val="000000"/>
                </a:solidFill>
                <a:latin typeface="Calibri"/>
                <a:ea typeface="Calibri"/>
                <a:cs typeface="Calibri"/>
                <a:sym typeface="Calibri"/>
              </a:rPr>
            </a:br>
            <a:endParaRPr sz="1500">
              <a:latin typeface="Calibri"/>
              <a:ea typeface="Calibri"/>
              <a:cs typeface="Calibri"/>
              <a:sym typeface="Calibri"/>
            </a:endParaRPr>
          </a:p>
        </p:txBody>
      </p:sp>
      <p:sp>
        <p:nvSpPr>
          <p:cNvPr id="84" name="Google Shape;84;p15"/>
          <p:cNvSpPr txBox="1">
            <a:spLocks noGrp="1"/>
          </p:cNvSpPr>
          <p:nvPr>
            <p:ph type="title"/>
          </p:nvPr>
        </p:nvSpPr>
        <p:spPr>
          <a:xfrm>
            <a:off x="512300" y="1161438"/>
            <a:ext cx="8520600" cy="467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Preparation and Cleaning:</a:t>
            </a:r>
            <a:endParaRPr sz="4200">
              <a:latin typeface="Calibri"/>
              <a:ea typeface="Calibri"/>
              <a:cs typeface="Calibri"/>
              <a:sym typeface="Calibri"/>
            </a:endParaRPr>
          </a:p>
        </p:txBody>
      </p:sp>
      <p:sp>
        <p:nvSpPr>
          <p:cNvPr id="85" name="Google Shape;85;p15"/>
          <p:cNvSpPr txBox="1">
            <a:spLocks noGrp="1"/>
          </p:cNvSpPr>
          <p:nvPr>
            <p:ph type="body" idx="1"/>
          </p:nvPr>
        </p:nvSpPr>
        <p:spPr>
          <a:xfrm>
            <a:off x="641250" y="1628550"/>
            <a:ext cx="7028700" cy="27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212121"/>
                </a:solidFill>
                <a:latin typeface="Calibri"/>
                <a:ea typeface="Calibri"/>
                <a:cs typeface="Calibri"/>
                <a:sym typeface="Calibri"/>
              </a:rPr>
              <a:t>Order_date and customer Since data types have been changed. looked for any special characters, null values, and duplicate entries. It is okay that there are special characters in the email column.</a:t>
            </a:r>
            <a:endParaRPr sz="1500">
              <a:solidFill>
                <a:srgbClr val="212121"/>
              </a:solidFill>
              <a:latin typeface="Calibri"/>
              <a:ea typeface="Calibri"/>
              <a:cs typeface="Calibri"/>
              <a:sym typeface="Calibri"/>
            </a:endParaRPr>
          </a:p>
          <a:p>
            <a:pPr marL="0" lvl="0" indent="0" algn="l" rtl="0">
              <a:spcBef>
                <a:spcPts val="1200"/>
              </a:spcBef>
              <a:spcAft>
                <a:spcPts val="1200"/>
              </a:spcAft>
              <a:buNone/>
            </a:pPr>
            <a:r>
              <a:rPr lang="en" sz="1500">
                <a:solidFill>
                  <a:srgbClr val="212121"/>
                </a:solidFill>
                <a:latin typeface="Calibri"/>
                <a:ea typeface="Calibri"/>
                <a:cs typeface="Calibri"/>
                <a:sym typeface="Calibri"/>
              </a:rPr>
              <a:t>No duplicates or null values exist.</a:t>
            </a:r>
            <a:endParaRPr sz="1500">
              <a:solidFill>
                <a:srgbClr val="21212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55000" y="668575"/>
            <a:ext cx="8520600" cy="71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4200">
                <a:latin typeface="Calibri"/>
                <a:ea typeface="Calibri"/>
                <a:cs typeface="Calibri"/>
                <a:sym typeface="Calibri"/>
              </a:rPr>
              <a:t>Overview</a:t>
            </a:r>
            <a:endParaRPr sz="4200">
              <a:latin typeface="Calibri"/>
              <a:ea typeface="Calibri"/>
              <a:cs typeface="Calibri"/>
              <a:sym typeface="Calibri"/>
            </a:endParaRPr>
          </a:p>
        </p:txBody>
      </p:sp>
      <p:pic>
        <p:nvPicPr>
          <p:cNvPr id="91" name="Google Shape;91;p16"/>
          <p:cNvPicPr preferRelativeResize="0"/>
          <p:nvPr/>
        </p:nvPicPr>
        <p:blipFill>
          <a:blip r:embed="rId3">
            <a:alphaModFix/>
          </a:blip>
          <a:stretch>
            <a:fillRect/>
          </a:stretch>
        </p:blipFill>
        <p:spPr>
          <a:xfrm>
            <a:off x="329813" y="1628538"/>
            <a:ext cx="8484374" cy="3210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230075"/>
            <a:ext cx="8520600" cy="757804"/>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Visualization</a:t>
            </a:r>
            <a:endParaRPr sz="4200">
              <a:latin typeface="Calibri"/>
              <a:ea typeface="Calibri"/>
              <a:cs typeface="Calibri"/>
              <a:sym typeface="Calibri"/>
            </a:endParaRPr>
          </a:p>
        </p:txBody>
      </p:sp>
      <p:pic>
        <p:nvPicPr>
          <p:cNvPr id="97" name="Google Shape;97;p17"/>
          <p:cNvPicPr preferRelativeResize="0"/>
          <p:nvPr/>
        </p:nvPicPr>
        <p:blipFill>
          <a:blip r:embed="rId3">
            <a:alphaModFix/>
          </a:blip>
          <a:stretch>
            <a:fillRect/>
          </a:stretch>
        </p:blipFill>
        <p:spPr>
          <a:xfrm>
            <a:off x="368850" y="1333990"/>
            <a:ext cx="8031124" cy="29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668175" y="1015675"/>
            <a:ext cx="7226540" cy="3763300"/>
          </a:xfrm>
          <a:prstGeom prst="rect">
            <a:avLst/>
          </a:prstGeom>
          <a:noFill/>
          <a:ln>
            <a:noFill/>
          </a:ln>
        </p:spPr>
      </p:pic>
      <p:sp>
        <p:nvSpPr>
          <p:cNvPr id="103" name="Google Shape;103;p18"/>
          <p:cNvSpPr txBox="1"/>
          <p:nvPr/>
        </p:nvSpPr>
        <p:spPr>
          <a:xfrm>
            <a:off x="277000" y="210125"/>
            <a:ext cx="819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Products Analysis Dashboard</a:t>
            </a:r>
            <a:endParaRPr sz="1800" b="1">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871450" y="768900"/>
            <a:ext cx="6223749" cy="4121450"/>
          </a:xfrm>
          <a:prstGeom prst="rect">
            <a:avLst/>
          </a:prstGeom>
          <a:noFill/>
          <a:ln>
            <a:noFill/>
          </a:ln>
        </p:spPr>
      </p:pic>
      <p:sp>
        <p:nvSpPr>
          <p:cNvPr id="109" name="Google Shape;109;p19"/>
          <p:cNvSpPr txBox="1"/>
          <p:nvPr/>
        </p:nvSpPr>
        <p:spPr>
          <a:xfrm>
            <a:off x="205375" y="152800"/>
            <a:ext cx="819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Customers Analysis</a:t>
            </a:r>
            <a:endParaRPr sz="1800" b="1">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2010600" y="829075"/>
            <a:ext cx="5917175" cy="4149225"/>
          </a:xfrm>
          <a:prstGeom prst="rect">
            <a:avLst/>
          </a:prstGeom>
          <a:noFill/>
          <a:ln>
            <a:noFill/>
          </a:ln>
        </p:spPr>
      </p:pic>
      <p:sp>
        <p:nvSpPr>
          <p:cNvPr id="115" name="Google Shape;115;p20"/>
          <p:cNvSpPr txBox="1"/>
          <p:nvPr/>
        </p:nvSpPr>
        <p:spPr>
          <a:xfrm>
            <a:off x="334300" y="238800"/>
            <a:ext cx="825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Sales Analysis Dashboard</a:t>
            </a:r>
            <a:endParaRPr sz="1800" b="1">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695400" y="756525"/>
            <a:ext cx="7219376" cy="4161625"/>
          </a:xfrm>
          <a:prstGeom prst="rect">
            <a:avLst/>
          </a:prstGeom>
          <a:noFill/>
          <a:ln>
            <a:noFill/>
          </a:ln>
        </p:spPr>
      </p:pic>
      <p:sp>
        <p:nvSpPr>
          <p:cNvPr id="121" name="Google Shape;121;p21"/>
          <p:cNvSpPr txBox="1"/>
          <p:nvPr/>
        </p:nvSpPr>
        <p:spPr>
          <a:xfrm>
            <a:off x="248325" y="109850"/>
            <a:ext cx="8252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Orders Analysis</a:t>
            </a:r>
            <a:endParaRPr sz="1800" b="1">
              <a:solidFill>
                <a:schemeClr val="dk2"/>
              </a:solidFill>
              <a:latin typeface="Open Sans"/>
              <a:ea typeface="Open Sans"/>
              <a:cs typeface="Open Sans"/>
              <a:sym typeface="Open Sans"/>
            </a:endParaRPr>
          </a:p>
          <a:p>
            <a:pPr marL="0" lvl="0" indent="0" algn="l" rtl="0">
              <a:spcBef>
                <a:spcPts val="0"/>
              </a:spcBef>
              <a:spcAft>
                <a:spcPts val="0"/>
              </a:spcAft>
              <a:buNone/>
            </a:pPr>
            <a:endParaRPr sz="1800" b="1">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647</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Lato</vt:lpstr>
      <vt:lpstr>Calibri</vt:lpstr>
      <vt:lpstr>PT Sans Narrow</vt:lpstr>
      <vt:lpstr>Open Sans</vt:lpstr>
      <vt:lpstr>Arial</vt:lpstr>
      <vt:lpstr>Tropic</vt:lpstr>
      <vt:lpstr>Sales/Customer Analytics</vt:lpstr>
      <vt:lpstr>Objective</vt:lpstr>
      <vt:lpstr>Data Overview:</vt:lpstr>
      <vt:lpstr>Overview</vt:lpstr>
      <vt:lpstr>Data Visualization</vt:lpstr>
      <vt:lpstr>PowerPoint Presentation</vt:lpstr>
      <vt:lpstr>PowerPoint Presentation</vt:lpstr>
      <vt:lpstr>PowerPoint Presentation</vt:lpstr>
      <vt:lpstr>PowerPoint Presentation</vt:lpstr>
      <vt:lpstr>Insights</vt:lpstr>
      <vt:lpstr>Business Recomendations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Kalyan Ranga</dc:creator>
  <cp:lastModifiedBy>Kalyan Ranga</cp:lastModifiedBy>
  <cp:revision>2</cp:revision>
  <dcterms:modified xsi:type="dcterms:W3CDTF">2025-03-13T19:27:16Z</dcterms:modified>
</cp:coreProperties>
</file>