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Economica" panose="020B0604020202020204" charset="0"/>
      <p:regular r:id="rId12"/>
      <p:bold r:id="rId13"/>
      <p:italic r:id="rId14"/>
      <p:boldItalic r:id="rId15"/>
    </p:embeddedFont>
    <p:embeddedFont>
      <p:font typeface="Inconsolata" pitchFamily="1" charset="0"/>
      <p:regular r:id="rId16"/>
      <p:bold r:id="rId17"/>
    </p:embeddedFont>
    <p:embeddedFont>
      <p:font typeface="Lato" panose="020F0502020204030203" pitchFamily="34" charset="0"/>
      <p:regular r:id="rId18"/>
      <p:bold r:id="rId19"/>
      <p:italic r:id="rId20"/>
      <p:boldItalic r:id="rId21"/>
    </p:embeddedFont>
    <p:embeddedFont>
      <p:font typeface="Open Sans" panose="020B0606030504020204" pitchFamily="34" charset="0"/>
      <p:regular r:id="rId22"/>
      <p:bold r:id="rId23"/>
      <p:italic r:id="rId24"/>
      <p:boldItalic r:id="rId25"/>
    </p:embeddedFont>
    <p:embeddedFont>
      <p:font typeface="Roboto Slab" pitchFamily="2" charset="0"/>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303db514843_0_4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303db514843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042c8d4945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042c8d4945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3042c8d4945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3042c8d494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042c8d4945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042c8d4945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04640d0d80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04640d0d8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04640d0d80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04640d0d8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sz="4800" b="1">
                <a:latin typeface="Lato"/>
                <a:ea typeface="Lato"/>
                <a:cs typeface="Lato"/>
                <a:sym typeface="Lato"/>
              </a:rPr>
              <a:t>Web Presence Project</a:t>
            </a:r>
            <a:endParaRPr>
              <a:latin typeface="Lato"/>
              <a:ea typeface="Lato"/>
              <a:cs typeface="Lato"/>
              <a:sym typeface="Lato"/>
            </a:endParaRPr>
          </a:p>
        </p:txBody>
      </p:sp>
      <p:sp>
        <p:nvSpPr>
          <p:cNvPr id="63" name="Google Shape;63;p13"/>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rmAutofit fontScale="25000" lnSpcReduction="20000"/>
          </a:bodyPr>
          <a:lstStyle/>
          <a:p>
            <a:pPr marL="0" lvl="0" indent="0" algn="l" rtl="0">
              <a:lnSpc>
                <a:spcPct val="150000"/>
              </a:lnSpc>
              <a:spcBef>
                <a:spcPts val="2000"/>
              </a:spcBef>
              <a:spcAft>
                <a:spcPts val="600"/>
              </a:spcAft>
              <a:buNone/>
            </a:pPr>
            <a:r>
              <a:rPr lang="en" sz="2000" b="1">
                <a:solidFill>
                  <a:schemeClr val="dk1"/>
                </a:solidFill>
                <a:latin typeface="Inconsolata"/>
                <a:ea typeface="Inconsolata"/>
                <a:cs typeface="Inconsolata"/>
                <a:sym typeface="Inconsolata"/>
              </a:rPr>
              <a:t>Crafting &amp; Compelling Website Analysis, Audit and Recommendations</a:t>
            </a:r>
            <a:endParaRPr>
              <a:solidFill>
                <a:schemeClr val="dk1"/>
              </a:solidFill>
              <a:latin typeface="Inconsolata"/>
              <a:ea typeface="Inconsolata"/>
              <a:cs typeface="Inconsolata"/>
              <a:sym typeface="Inconsolat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2500" b="1">
                <a:latin typeface="Roboto Slab"/>
                <a:ea typeface="Roboto Slab"/>
                <a:cs typeface="Roboto Slab"/>
                <a:sym typeface="Roboto Slab"/>
              </a:rPr>
              <a:t>Task 1: Company Selection</a:t>
            </a:r>
            <a:endParaRPr sz="3700">
              <a:latin typeface="Roboto Slab"/>
              <a:ea typeface="Roboto Slab"/>
              <a:cs typeface="Roboto Slab"/>
              <a:sym typeface="Roboto Slab"/>
            </a:endParaRPr>
          </a:p>
        </p:txBody>
      </p:sp>
      <p:sp>
        <p:nvSpPr>
          <p:cNvPr id="69" name="Google Shape;69;p1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latin typeface="Lato"/>
                <a:ea typeface="Lato"/>
                <a:cs typeface="Lato"/>
                <a:sym typeface="Lato"/>
              </a:rPr>
              <a:t>I have selected the company TCS for this web presence project.</a:t>
            </a:r>
            <a:endParaRPr sz="1400">
              <a:latin typeface="Lato"/>
              <a:ea typeface="Lato"/>
              <a:cs typeface="Lato"/>
              <a:sym typeface="Lato"/>
            </a:endParaRPr>
          </a:p>
          <a:p>
            <a:pPr marL="0" lvl="0" indent="0" algn="l" rtl="0">
              <a:spcBef>
                <a:spcPts val="1200"/>
              </a:spcBef>
              <a:spcAft>
                <a:spcPts val="0"/>
              </a:spcAft>
              <a:buNone/>
            </a:pPr>
            <a:r>
              <a:rPr lang="en" sz="1600" b="1"/>
              <a:t>About Company:</a:t>
            </a:r>
            <a:br>
              <a:rPr lang="en"/>
            </a:br>
            <a:r>
              <a:rPr lang="en" sz="1400">
                <a:highlight>
                  <a:srgbClr val="FFFFFF"/>
                </a:highlight>
                <a:latin typeface="Lato"/>
                <a:ea typeface="Lato"/>
                <a:cs typeface="Lato"/>
                <a:sym typeface="Lato"/>
              </a:rPr>
              <a:t> Tata Consultancy Services, is an Indian multinational information technology (IT) services and consulting company and a part of the Tata Group. Founded in 1968, TCS is one of the largest IT services firms in the world, providing a wide range of services including IT consulting, software development, infrastructure management, business process outsourcing, and enterprise solutions.</a:t>
            </a:r>
            <a:endParaRPr sz="1400">
              <a:highlight>
                <a:srgbClr val="FFFFFF"/>
              </a:highlight>
              <a:latin typeface="Lato"/>
              <a:ea typeface="Lato"/>
              <a:cs typeface="Lato"/>
              <a:sym typeface="Lato"/>
            </a:endParaRPr>
          </a:p>
          <a:p>
            <a:pPr marL="0" lvl="0" indent="0" algn="l" rtl="0">
              <a:spcBef>
                <a:spcPts val="1200"/>
              </a:spcBef>
              <a:spcAft>
                <a:spcPts val="1200"/>
              </a:spcAft>
              <a:buNone/>
            </a:pPr>
            <a:r>
              <a:rPr lang="en" sz="1400">
                <a:highlight>
                  <a:srgbClr val="FFFFFF"/>
                </a:highlight>
                <a:latin typeface="Lato"/>
                <a:ea typeface="Lato"/>
                <a:cs typeface="Lato"/>
                <a:sym typeface="Lato"/>
              </a:rPr>
              <a:t>Headquartered in Mumbai, TCS operates in over 46 countries and caters to various industries, such as banking, financial services, healthcare, manufacturing, and telecommunications. The company is known for its strong focus on innovation and digital transformation, leveraging emerging technologies like artificial intelligence, cloud computing, and data analytics to drive business outcomes for its clients.</a:t>
            </a:r>
            <a:endParaRPr sz="1400">
              <a:highlight>
                <a:srgbClr val="FFFFFF"/>
              </a:highlight>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Clr>
                <a:schemeClr val="dk1"/>
              </a:buClr>
              <a:buSzPts val="1100"/>
              <a:buFont typeface="Arial"/>
              <a:buNone/>
            </a:pPr>
            <a:r>
              <a:rPr lang="en" sz="2500" b="1">
                <a:latin typeface="Roboto Slab"/>
                <a:ea typeface="Roboto Slab"/>
                <a:cs typeface="Roboto Slab"/>
                <a:sym typeface="Roboto Slab"/>
              </a:rPr>
              <a:t>Task 2: Product and Service Descriptions</a:t>
            </a:r>
            <a:endParaRPr sz="3700">
              <a:latin typeface="Roboto Slab"/>
              <a:ea typeface="Roboto Slab"/>
              <a:cs typeface="Roboto Slab"/>
              <a:sym typeface="Roboto Slab"/>
            </a:endParaRPr>
          </a:p>
        </p:txBody>
      </p:sp>
      <p:sp>
        <p:nvSpPr>
          <p:cNvPr id="75" name="Google Shape;75;p15"/>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Clr>
                <a:schemeClr val="dk1"/>
              </a:buClr>
              <a:buSzPts val="1100"/>
              <a:buFont typeface="Arial"/>
              <a:buNone/>
            </a:pPr>
            <a:r>
              <a:rPr lang="en" sz="1400" b="1"/>
              <a:t>IT Services:</a:t>
            </a:r>
            <a:endParaRPr sz="1400" b="1"/>
          </a:p>
          <a:p>
            <a:pPr marL="0" lvl="0" indent="0" algn="l" rtl="0">
              <a:spcBef>
                <a:spcPts val="0"/>
              </a:spcBef>
              <a:spcAft>
                <a:spcPts val="0"/>
              </a:spcAft>
              <a:buClr>
                <a:schemeClr val="dk1"/>
              </a:buClr>
              <a:buSzPts val="1100"/>
              <a:buFont typeface="Arial"/>
              <a:buNone/>
            </a:pPr>
            <a:r>
              <a:rPr lang="en" sz="1400">
                <a:latin typeface="Calibri"/>
                <a:ea typeface="Calibri"/>
                <a:cs typeface="Calibri"/>
                <a:sym typeface="Calibri"/>
              </a:rPr>
              <a:t> TCS offers a wide range of IT services, including application development, maintenance, and management to enhance business efficiency.</a:t>
            </a:r>
            <a:endParaRPr sz="14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latin typeface="Arial"/>
                <a:ea typeface="Arial"/>
                <a:cs typeface="Arial"/>
                <a:sym typeface="Arial"/>
              </a:rPr>
              <a:t>  </a:t>
            </a:r>
            <a:endParaRPr sz="11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1300" b="1"/>
              <a:t>Consulting Services:</a:t>
            </a:r>
            <a:endParaRPr sz="1300" b="1"/>
          </a:p>
          <a:p>
            <a:pPr marL="0" lvl="0" indent="0" algn="l" rtl="0">
              <a:spcBef>
                <a:spcPts val="0"/>
              </a:spcBef>
              <a:spcAft>
                <a:spcPts val="0"/>
              </a:spcAft>
              <a:buClr>
                <a:schemeClr val="dk1"/>
              </a:buClr>
              <a:buSzPts val="1100"/>
              <a:buFont typeface="Arial"/>
              <a:buNone/>
            </a:pPr>
            <a:r>
              <a:rPr lang="en" sz="1400">
                <a:latin typeface="Calibri"/>
                <a:ea typeface="Calibri"/>
                <a:cs typeface="Calibri"/>
                <a:sym typeface="Calibri"/>
              </a:rPr>
              <a:t> TCS provides strategic consulting services that help organizations drive transformation and achieve their business goals through technology.</a:t>
            </a:r>
            <a:endParaRPr sz="14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latin typeface="Arial"/>
                <a:ea typeface="Arial"/>
                <a:cs typeface="Arial"/>
                <a:sym typeface="Arial"/>
              </a:rPr>
              <a:t>  </a:t>
            </a:r>
            <a:endParaRPr sz="11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1300" b="1"/>
              <a:t>Business Process Services:</a:t>
            </a:r>
            <a:endParaRPr sz="1300" b="1"/>
          </a:p>
          <a:p>
            <a:pPr marL="0" lvl="0" indent="0" algn="l" rtl="0">
              <a:spcBef>
                <a:spcPts val="0"/>
              </a:spcBef>
              <a:spcAft>
                <a:spcPts val="0"/>
              </a:spcAft>
              <a:buClr>
                <a:schemeClr val="dk1"/>
              </a:buClr>
              <a:buSzPts val="1100"/>
              <a:buFont typeface="Arial"/>
              <a:buNone/>
            </a:pPr>
            <a:r>
              <a:rPr lang="en" sz="1400">
                <a:latin typeface="Calibri"/>
                <a:ea typeface="Calibri"/>
                <a:cs typeface="Calibri"/>
                <a:sym typeface="Calibri"/>
              </a:rPr>
              <a:t>TCS delivers business process outsourcing solutions that streamline operations and improve operational agility.</a:t>
            </a:r>
            <a:endParaRPr sz="14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100">
              <a:latin typeface="Arial"/>
              <a:ea typeface="Arial"/>
              <a:cs typeface="Arial"/>
              <a:sym typeface="Arial"/>
            </a:endParaRPr>
          </a:p>
          <a:p>
            <a:pPr marL="0" lvl="0" indent="0" algn="l" rtl="0">
              <a:spcBef>
                <a:spcPts val="0"/>
              </a:spcBef>
              <a:spcAft>
                <a:spcPts val="0"/>
              </a:spcAft>
              <a:buNone/>
            </a:pPr>
            <a:r>
              <a:rPr lang="en" sz="1400" b="1"/>
              <a:t>Cloud Solutions:</a:t>
            </a:r>
            <a:endParaRPr sz="1400" b="1"/>
          </a:p>
          <a:p>
            <a:pPr marL="0" lvl="0" indent="0" algn="l" rtl="0">
              <a:spcBef>
                <a:spcPts val="0"/>
              </a:spcBef>
              <a:spcAft>
                <a:spcPts val="0"/>
              </a:spcAft>
              <a:buClr>
                <a:schemeClr val="dk1"/>
              </a:buClr>
              <a:buSzPts val="1100"/>
              <a:buFont typeface="Arial"/>
              <a:buNone/>
            </a:pPr>
            <a:r>
              <a:rPr lang="en" sz="1400">
                <a:latin typeface="Calibri"/>
                <a:ea typeface="Calibri"/>
                <a:cs typeface="Calibri"/>
                <a:sym typeface="Calibri"/>
              </a:rPr>
              <a:t>TCS’s cloud services enable businesses to leverage cloud technology for scalability, flexibility, and improved performance.</a:t>
            </a:r>
            <a:endParaRPr sz="21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Clr>
                <a:schemeClr val="dk1"/>
              </a:buClr>
              <a:buSzPts val="1100"/>
              <a:buFont typeface="Arial"/>
              <a:buNone/>
            </a:pPr>
            <a:r>
              <a:rPr lang="en" sz="2500" b="1">
                <a:latin typeface="Roboto Slab"/>
                <a:ea typeface="Roboto Slab"/>
                <a:cs typeface="Roboto Slab"/>
                <a:sym typeface="Roboto Slab"/>
              </a:rPr>
              <a:t>Task 3 - Website Platform Identification:</a:t>
            </a:r>
            <a:endParaRPr sz="3700" b="1">
              <a:latin typeface="Roboto Slab"/>
              <a:ea typeface="Roboto Slab"/>
              <a:cs typeface="Roboto Slab"/>
              <a:sym typeface="Roboto Slab"/>
            </a:endParaRPr>
          </a:p>
        </p:txBody>
      </p:sp>
      <p:sp>
        <p:nvSpPr>
          <p:cNvPr id="81" name="Google Shape;81;p16"/>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spcBef>
                <a:spcPts val="1200"/>
              </a:spcBef>
              <a:spcAft>
                <a:spcPts val="1200"/>
              </a:spcAft>
              <a:buNone/>
            </a:pPr>
            <a:r>
              <a:rPr lang="en" b="1">
                <a:latin typeface="Arial"/>
                <a:ea typeface="Arial"/>
                <a:cs typeface="Arial"/>
                <a:sym typeface="Arial"/>
              </a:rPr>
              <a:t>Platform:</a:t>
            </a:r>
            <a:r>
              <a:rPr lang="en">
                <a:latin typeface="Arial"/>
                <a:ea typeface="Arial"/>
                <a:cs typeface="Arial"/>
                <a:sym typeface="Arial"/>
              </a:rPr>
              <a:t> </a:t>
            </a:r>
            <a:r>
              <a:rPr lang="en">
                <a:latin typeface="Calibri"/>
                <a:ea typeface="Calibri"/>
                <a:cs typeface="Calibri"/>
                <a:sym typeface="Calibri"/>
              </a:rPr>
              <a:t>The website is developed on </a:t>
            </a:r>
            <a:r>
              <a:rPr lang="en">
                <a:highlight>
                  <a:srgbClr val="FFFFFF"/>
                </a:highlight>
                <a:latin typeface="Calibri"/>
                <a:ea typeface="Calibri"/>
                <a:cs typeface="Calibri"/>
                <a:sym typeface="Calibri"/>
              </a:rPr>
              <a:t>Adobe Experience Manager</a:t>
            </a:r>
            <a:r>
              <a:rPr lang="en">
                <a:latin typeface="Calibri"/>
                <a:ea typeface="Calibri"/>
                <a:cs typeface="Calibri"/>
                <a:sym typeface="Calibri"/>
              </a:rPr>
              <a:t>, identified using Wappalyzer.</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Clr>
                <a:schemeClr val="dk1"/>
              </a:buClr>
              <a:buSzPts val="1100"/>
              <a:buFont typeface="Arial"/>
              <a:buNone/>
            </a:pPr>
            <a:r>
              <a:rPr lang="en" sz="2500" b="1">
                <a:latin typeface="Roboto Slab"/>
                <a:ea typeface="Roboto Slab"/>
                <a:cs typeface="Roboto Slab"/>
                <a:sym typeface="Roboto Slab"/>
              </a:rPr>
              <a:t>Task 4 - Responsive Design Testing</a:t>
            </a:r>
            <a:endParaRPr sz="3200" b="1">
              <a:latin typeface="Roboto Slab"/>
              <a:ea typeface="Roboto Slab"/>
              <a:cs typeface="Roboto Slab"/>
              <a:sym typeface="Roboto Slab"/>
            </a:endParaRPr>
          </a:p>
        </p:txBody>
      </p:sp>
      <p:sp>
        <p:nvSpPr>
          <p:cNvPr id="87" name="Google Shape;87;p17"/>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Tools Used : </a:t>
            </a:r>
            <a:endParaRPr/>
          </a:p>
          <a:p>
            <a:pPr marL="0" lvl="0" indent="0" algn="l" rtl="0">
              <a:spcBef>
                <a:spcPts val="1200"/>
              </a:spcBef>
              <a:spcAft>
                <a:spcPts val="0"/>
              </a:spcAft>
              <a:buNone/>
            </a:pPr>
            <a:r>
              <a:rPr lang="en"/>
              <a:t>Report:</a:t>
            </a:r>
            <a:endParaRPr/>
          </a:p>
          <a:p>
            <a:pPr marL="0" lvl="0" indent="0" algn="l" rtl="0">
              <a:spcBef>
                <a:spcPts val="1200"/>
              </a:spcBef>
              <a:spcAft>
                <a:spcPts val="0"/>
              </a:spcAft>
              <a:buNone/>
            </a:pPr>
            <a:r>
              <a:rPr lang="en" sz="1500">
                <a:latin typeface="Calibri"/>
                <a:ea typeface="Calibri"/>
                <a:cs typeface="Calibri"/>
                <a:sym typeface="Calibri"/>
              </a:rPr>
              <a:t>Home Page</a:t>
            </a:r>
            <a:br>
              <a:rPr lang="en" sz="1500">
                <a:latin typeface="Calibri"/>
                <a:ea typeface="Calibri"/>
                <a:cs typeface="Calibri"/>
                <a:sym typeface="Calibri"/>
              </a:rPr>
            </a:br>
            <a:r>
              <a:rPr lang="en" sz="1500">
                <a:latin typeface="Calibri"/>
                <a:ea typeface="Calibri"/>
                <a:cs typeface="Calibri"/>
                <a:sym typeface="Calibri"/>
              </a:rPr>
              <a:t>Services Page</a:t>
            </a:r>
            <a:endParaRPr sz="1500">
              <a:latin typeface="Calibri"/>
              <a:ea typeface="Calibri"/>
              <a:cs typeface="Calibri"/>
              <a:sym typeface="Calibri"/>
            </a:endParaRPr>
          </a:p>
          <a:p>
            <a:pPr marL="0" lvl="0" indent="0" algn="l" rtl="0">
              <a:spcBef>
                <a:spcPts val="0"/>
              </a:spcBef>
              <a:spcAft>
                <a:spcPts val="0"/>
              </a:spcAft>
              <a:buNone/>
            </a:pPr>
            <a:r>
              <a:rPr lang="en" sz="1500">
                <a:latin typeface="Calibri"/>
                <a:ea typeface="Calibri"/>
                <a:cs typeface="Calibri"/>
                <a:sym typeface="Calibri"/>
              </a:rPr>
              <a:t> About Us Page</a:t>
            </a:r>
            <a:endParaRPr sz="1500">
              <a:latin typeface="Calibri"/>
              <a:ea typeface="Calibri"/>
              <a:cs typeface="Calibri"/>
              <a:sym typeface="Calibri"/>
            </a:endParaRPr>
          </a:p>
          <a:p>
            <a:pPr marL="0" lvl="0" indent="0" algn="l" rtl="0">
              <a:spcBef>
                <a:spcPts val="0"/>
              </a:spcBef>
              <a:spcAft>
                <a:spcPts val="0"/>
              </a:spcAft>
              <a:buNone/>
            </a:pPr>
            <a:r>
              <a:rPr lang="en" sz="1500">
                <a:latin typeface="Calibri"/>
                <a:ea typeface="Calibri"/>
                <a:cs typeface="Calibri"/>
                <a:sym typeface="Calibri"/>
              </a:rPr>
              <a:t> Contact Page</a:t>
            </a:r>
            <a:endParaRPr sz="1500">
              <a:latin typeface="Calibri"/>
              <a:ea typeface="Calibri"/>
              <a:cs typeface="Calibri"/>
              <a:sym typeface="Calibri"/>
            </a:endParaRPr>
          </a:p>
          <a:p>
            <a:pPr marL="0" lvl="0" indent="0" algn="l" rtl="0">
              <a:spcBef>
                <a:spcPts val="0"/>
              </a:spcBef>
              <a:spcAft>
                <a:spcPts val="0"/>
              </a:spcAft>
              <a:buNone/>
            </a:pPr>
            <a:r>
              <a:rPr lang="en" sz="1500">
                <a:latin typeface="Calibri"/>
                <a:ea typeface="Calibri"/>
                <a:cs typeface="Calibri"/>
                <a:sym typeface="Calibri"/>
              </a:rPr>
              <a:t> Careers Page</a:t>
            </a:r>
            <a:endParaRPr sz="22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Clr>
                <a:schemeClr val="dk1"/>
              </a:buClr>
              <a:buSzPts val="1100"/>
              <a:buFont typeface="Arial"/>
              <a:buNone/>
            </a:pPr>
            <a:r>
              <a:rPr lang="en" sz="2500" b="1">
                <a:latin typeface="Roboto Slab"/>
                <a:ea typeface="Roboto Slab"/>
                <a:cs typeface="Roboto Slab"/>
                <a:sym typeface="Roboto Slab"/>
              </a:rPr>
              <a:t>Task 5 - Website Mistakes Identification</a:t>
            </a:r>
            <a:endParaRPr sz="3200" b="1">
              <a:latin typeface="Roboto Slab"/>
              <a:ea typeface="Roboto Slab"/>
              <a:cs typeface="Roboto Slab"/>
              <a:sym typeface="Roboto Slab"/>
            </a:endParaRPr>
          </a:p>
        </p:txBody>
      </p:sp>
      <p:sp>
        <p:nvSpPr>
          <p:cNvPr id="93" name="Google Shape;93;p18"/>
          <p:cNvSpPr txBox="1">
            <a:spLocks noGrp="1"/>
          </p:cNvSpPr>
          <p:nvPr>
            <p:ph type="body" idx="1"/>
          </p:nvPr>
        </p:nvSpPr>
        <p:spPr>
          <a:xfrm>
            <a:off x="311700" y="1225225"/>
            <a:ext cx="8520600" cy="374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a:latin typeface="Calibri"/>
                <a:ea typeface="Calibri"/>
                <a:cs typeface="Calibri"/>
                <a:sym typeface="Calibri"/>
              </a:rPr>
              <a:t>Identified Mistakes</a:t>
            </a:r>
            <a:endParaRPr sz="1400" b="1">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400" b="1">
              <a:latin typeface="Calibri"/>
              <a:ea typeface="Calibri"/>
              <a:cs typeface="Calibri"/>
              <a:sym typeface="Calibri"/>
            </a:endParaRPr>
          </a:p>
          <a:p>
            <a:pPr marL="0" lvl="0" indent="0" algn="l" rtl="0">
              <a:spcBef>
                <a:spcPts val="0"/>
              </a:spcBef>
              <a:spcAft>
                <a:spcPts val="0"/>
              </a:spcAft>
              <a:buNone/>
            </a:pPr>
            <a:r>
              <a:rPr lang="en" sz="1400">
                <a:latin typeface="Calibri"/>
                <a:ea typeface="Calibri"/>
                <a:cs typeface="Calibri"/>
                <a:sym typeface="Calibri"/>
              </a:rPr>
              <a:t>Cluttered Layouts: Excessive information on key pages can overwhelm users.</a:t>
            </a:r>
            <a:endParaRPr sz="1400">
              <a:latin typeface="Calibri"/>
              <a:ea typeface="Calibri"/>
              <a:cs typeface="Calibri"/>
              <a:sym typeface="Calibri"/>
            </a:endParaRPr>
          </a:p>
          <a:p>
            <a:pPr marL="0" lvl="0" indent="0" algn="l" rtl="0">
              <a:spcBef>
                <a:spcPts val="0"/>
              </a:spcBef>
              <a:spcAft>
                <a:spcPts val="0"/>
              </a:spcAft>
              <a:buNone/>
            </a:pPr>
            <a:r>
              <a:rPr lang="en" sz="1400">
                <a:latin typeface="Calibri"/>
                <a:ea typeface="Calibri"/>
                <a:cs typeface="Calibri"/>
                <a:sym typeface="Calibri"/>
              </a:rPr>
              <a:t> Slow Loading Times:  Large media files or ineffective coding may slow website performance.</a:t>
            </a:r>
            <a:endParaRPr sz="1400">
              <a:latin typeface="Calibri"/>
              <a:ea typeface="Calibri"/>
              <a:cs typeface="Calibri"/>
              <a:sym typeface="Calibri"/>
            </a:endParaRPr>
          </a:p>
          <a:p>
            <a:pPr marL="0" lvl="0" indent="0" algn="l" rtl="0">
              <a:spcBef>
                <a:spcPts val="0"/>
              </a:spcBef>
              <a:spcAft>
                <a:spcPts val="0"/>
              </a:spcAft>
              <a:buNone/>
            </a:pPr>
            <a:r>
              <a:rPr lang="en" sz="1400">
                <a:latin typeface="Calibri"/>
                <a:ea typeface="Calibri"/>
                <a:cs typeface="Calibri"/>
                <a:sym typeface="Calibri"/>
              </a:rPr>
              <a:t>Poor Navigation:  Confusing layout can lead to high bounce rates.</a:t>
            </a:r>
            <a:endParaRPr sz="1400">
              <a:latin typeface="Calibri"/>
              <a:ea typeface="Calibri"/>
              <a:cs typeface="Calibri"/>
              <a:sym typeface="Calibri"/>
            </a:endParaRPr>
          </a:p>
          <a:p>
            <a:pPr marL="0" lvl="0" indent="0" algn="l" rtl="0">
              <a:spcBef>
                <a:spcPts val="0"/>
              </a:spcBef>
              <a:spcAft>
                <a:spcPts val="0"/>
              </a:spcAft>
              <a:buNone/>
            </a:pPr>
            <a:r>
              <a:rPr lang="en" sz="1400">
                <a:latin typeface="Calibri"/>
                <a:ea typeface="Calibri"/>
                <a:cs typeface="Calibri"/>
                <a:sym typeface="Calibri"/>
              </a:rPr>
              <a:t>Lack of Mobile Optimization: Not fully responsive on certain devices.</a:t>
            </a:r>
            <a:endParaRPr sz="14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400">
                <a:latin typeface="Calibri"/>
                <a:ea typeface="Calibri"/>
                <a:cs typeface="Calibri"/>
                <a:sym typeface="Calibri"/>
              </a:rPr>
              <a:t>Inconsistent Branding: Different styles or logos may confuse visitors.</a:t>
            </a:r>
            <a:endParaRPr sz="14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400">
              <a:latin typeface="Calibri"/>
              <a:ea typeface="Calibri"/>
              <a:cs typeface="Calibri"/>
              <a:sym typeface="Calibri"/>
            </a:endParaRPr>
          </a:p>
          <a:p>
            <a:pPr marL="0" lvl="0" indent="0" algn="l" rtl="0">
              <a:spcBef>
                <a:spcPts val="0"/>
              </a:spcBef>
              <a:spcAft>
                <a:spcPts val="0"/>
              </a:spcAft>
              <a:buNone/>
            </a:pPr>
            <a:r>
              <a:rPr lang="en" sz="1400" b="1">
                <a:latin typeface="Calibri"/>
                <a:ea typeface="Calibri"/>
                <a:cs typeface="Calibri"/>
                <a:sym typeface="Calibri"/>
              </a:rPr>
              <a:t>Suggestions for Improvement</a:t>
            </a:r>
            <a:endParaRPr sz="1400" b="1">
              <a:latin typeface="Calibri"/>
              <a:ea typeface="Calibri"/>
              <a:cs typeface="Calibri"/>
              <a:sym typeface="Calibri"/>
            </a:endParaRPr>
          </a:p>
          <a:p>
            <a:pPr marL="0" lvl="0" indent="0" algn="l" rtl="0">
              <a:spcBef>
                <a:spcPts val="0"/>
              </a:spcBef>
              <a:spcAft>
                <a:spcPts val="0"/>
              </a:spcAft>
              <a:buNone/>
            </a:pPr>
            <a:endParaRPr sz="1400">
              <a:latin typeface="Calibri"/>
              <a:ea typeface="Calibri"/>
              <a:cs typeface="Calibri"/>
              <a:sym typeface="Calibri"/>
            </a:endParaRPr>
          </a:p>
          <a:p>
            <a:pPr marL="0" lvl="0" indent="0" algn="l" rtl="0">
              <a:spcBef>
                <a:spcPts val="0"/>
              </a:spcBef>
              <a:spcAft>
                <a:spcPts val="0"/>
              </a:spcAft>
              <a:buNone/>
            </a:pPr>
            <a:r>
              <a:rPr lang="en" sz="1400">
                <a:latin typeface="Calibri"/>
                <a:ea typeface="Calibri"/>
                <a:cs typeface="Calibri"/>
                <a:sym typeface="Calibri"/>
              </a:rPr>
              <a:t>Simplify designs by reducing clutter.</a:t>
            </a:r>
            <a:endParaRPr sz="14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400">
                <a:latin typeface="Calibri"/>
                <a:ea typeface="Calibri"/>
                <a:cs typeface="Calibri"/>
                <a:sym typeface="Calibri"/>
              </a:rPr>
              <a:t>Optimize images and scripts to enhance loading speed.</a:t>
            </a:r>
            <a:endParaRPr sz="14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400">
                <a:latin typeface="Calibri"/>
                <a:ea typeface="Calibri"/>
                <a:cs typeface="Calibri"/>
                <a:sym typeface="Calibri"/>
              </a:rPr>
              <a:t>Create clear navigation paths with a consistent menu.</a:t>
            </a:r>
            <a:endParaRPr sz="14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400">
                <a:latin typeface="Calibri"/>
                <a:ea typeface="Calibri"/>
                <a:cs typeface="Calibri"/>
                <a:sym typeface="Calibri"/>
              </a:rPr>
              <a:t>Execute comprehensive mobile tests and apply feedback.</a:t>
            </a:r>
            <a:endParaRPr sz="14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400">
                <a:latin typeface="Calibri"/>
                <a:ea typeface="Calibri"/>
                <a:cs typeface="Calibri"/>
                <a:sym typeface="Calibri"/>
              </a:rPr>
              <a:t>Ensure uniform branding across all pages.</a:t>
            </a:r>
            <a:endParaRPr sz="2100" b="1">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Clr>
                <a:schemeClr val="dk1"/>
              </a:buClr>
              <a:buSzPts val="1100"/>
              <a:buFont typeface="Arial"/>
              <a:buNone/>
            </a:pPr>
            <a:r>
              <a:rPr lang="en" sz="2500" b="1" dirty="0">
                <a:latin typeface="Roboto Slab"/>
                <a:ea typeface="Roboto Slab"/>
                <a:cs typeface="Roboto Slab"/>
                <a:sym typeface="Roboto Slab"/>
              </a:rPr>
              <a:t>Task 6 - Website Best Practices List</a:t>
            </a:r>
            <a:endParaRPr sz="3700" b="1" dirty="0">
              <a:latin typeface="Roboto Slab"/>
              <a:ea typeface="Roboto Slab"/>
              <a:cs typeface="Roboto Slab"/>
              <a:sym typeface="Roboto Slab"/>
            </a:endParaRPr>
          </a:p>
        </p:txBody>
      </p:sp>
      <p:sp>
        <p:nvSpPr>
          <p:cNvPr id="99" name="Google Shape;99;p19"/>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r>
              <a:rPr lang="en" sz="1500" dirty="0">
                <a:latin typeface="Calibri"/>
                <a:ea typeface="Calibri"/>
                <a:cs typeface="Calibri"/>
                <a:sym typeface="Calibri"/>
              </a:rPr>
              <a:t>  1. Keep layouts clean and organized.</a:t>
            </a:r>
            <a:endParaRPr sz="1500" dirty="0">
              <a:latin typeface="Calibri"/>
              <a:ea typeface="Calibri"/>
              <a:cs typeface="Calibri"/>
              <a:sym typeface="Calibri"/>
            </a:endParaRPr>
          </a:p>
          <a:p>
            <a:pPr marL="457200" lvl="0" indent="0" algn="l" rtl="0">
              <a:spcBef>
                <a:spcPts val="0"/>
              </a:spcBef>
              <a:spcAft>
                <a:spcPts val="0"/>
              </a:spcAft>
              <a:buNone/>
            </a:pPr>
            <a:r>
              <a:rPr lang="en" sz="1500" dirty="0">
                <a:latin typeface="Calibri"/>
                <a:ea typeface="Calibri"/>
                <a:cs typeface="Calibri"/>
                <a:sym typeface="Calibri"/>
              </a:rPr>
              <a:t>  2. Use high-quality, relevant images.</a:t>
            </a:r>
            <a:endParaRPr sz="1500" dirty="0">
              <a:latin typeface="Calibri"/>
              <a:ea typeface="Calibri"/>
              <a:cs typeface="Calibri"/>
              <a:sym typeface="Calibri"/>
            </a:endParaRPr>
          </a:p>
          <a:p>
            <a:pPr marL="457200" lvl="0" indent="0" algn="l" rtl="0">
              <a:spcBef>
                <a:spcPts val="0"/>
              </a:spcBef>
              <a:spcAft>
                <a:spcPts val="0"/>
              </a:spcAft>
              <a:buNone/>
            </a:pPr>
            <a:r>
              <a:rPr lang="en" sz="1500" dirty="0">
                <a:latin typeface="Calibri"/>
                <a:ea typeface="Calibri"/>
                <a:cs typeface="Calibri"/>
                <a:sym typeface="Calibri"/>
              </a:rPr>
              <a:t>  3. Ensure fast loading times through optimization.</a:t>
            </a:r>
            <a:endParaRPr sz="1500" dirty="0">
              <a:latin typeface="Calibri"/>
              <a:ea typeface="Calibri"/>
              <a:cs typeface="Calibri"/>
              <a:sym typeface="Calibri"/>
            </a:endParaRPr>
          </a:p>
          <a:p>
            <a:pPr marL="457200" lvl="0" indent="0" algn="l" rtl="0">
              <a:spcBef>
                <a:spcPts val="0"/>
              </a:spcBef>
              <a:spcAft>
                <a:spcPts val="0"/>
              </a:spcAft>
              <a:buNone/>
            </a:pPr>
            <a:r>
              <a:rPr lang="en" sz="1500" dirty="0">
                <a:latin typeface="Calibri"/>
                <a:ea typeface="Calibri"/>
                <a:cs typeface="Calibri"/>
                <a:sym typeface="Calibri"/>
              </a:rPr>
              <a:t>  4. Implement a mobile-first design approach.</a:t>
            </a:r>
            <a:endParaRPr sz="1500" dirty="0">
              <a:latin typeface="Calibri"/>
              <a:ea typeface="Calibri"/>
              <a:cs typeface="Calibri"/>
              <a:sym typeface="Calibri"/>
            </a:endParaRPr>
          </a:p>
          <a:p>
            <a:pPr marL="457200" lvl="0" indent="0" algn="l" rtl="0">
              <a:spcBef>
                <a:spcPts val="0"/>
              </a:spcBef>
              <a:spcAft>
                <a:spcPts val="0"/>
              </a:spcAft>
              <a:buNone/>
            </a:pPr>
            <a:r>
              <a:rPr lang="en" sz="1500" dirty="0">
                <a:latin typeface="Calibri"/>
                <a:ea typeface="Calibri"/>
                <a:cs typeface="Calibri"/>
                <a:sym typeface="Calibri"/>
              </a:rPr>
              <a:t>  5. Use consistent branding elements.</a:t>
            </a:r>
            <a:endParaRPr sz="1500" dirty="0">
              <a:latin typeface="Calibri"/>
              <a:ea typeface="Calibri"/>
              <a:cs typeface="Calibri"/>
              <a:sym typeface="Calibri"/>
            </a:endParaRPr>
          </a:p>
          <a:p>
            <a:pPr marL="457200" lvl="0" indent="0" algn="l" rtl="0">
              <a:spcBef>
                <a:spcPts val="0"/>
              </a:spcBef>
              <a:spcAft>
                <a:spcPts val="0"/>
              </a:spcAft>
              <a:buNone/>
            </a:pPr>
            <a:r>
              <a:rPr lang="en" sz="1500" dirty="0">
                <a:latin typeface="Calibri"/>
                <a:ea typeface="Calibri"/>
                <a:cs typeface="Calibri"/>
                <a:sym typeface="Calibri"/>
              </a:rPr>
              <a:t>  6. Prioritize user experience with intuitive navigation.</a:t>
            </a:r>
            <a:endParaRPr sz="1500" dirty="0">
              <a:latin typeface="Calibri"/>
              <a:ea typeface="Calibri"/>
              <a:cs typeface="Calibri"/>
              <a:sym typeface="Calibri"/>
            </a:endParaRPr>
          </a:p>
          <a:p>
            <a:pPr marL="457200" lvl="0" indent="0" algn="l" rtl="0">
              <a:spcBef>
                <a:spcPts val="0"/>
              </a:spcBef>
              <a:spcAft>
                <a:spcPts val="0"/>
              </a:spcAft>
              <a:buNone/>
            </a:pPr>
            <a:r>
              <a:rPr lang="en" sz="1500" dirty="0">
                <a:latin typeface="Calibri"/>
                <a:ea typeface="Calibri"/>
                <a:cs typeface="Calibri"/>
                <a:sym typeface="Calibri"/>
              </a:rPr>
              <a:t>  7. Incorporate calls to action (CTAs) effectively.</a:t>
            </a:r>
            <a:endParaRPr sz="1500" dirty="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EB6F6-602B-0D3C-B885-A7DA04576C95}"/>
              </a:ext>
            </a:extLst>
          </p:cNvPr>
          <p:cNvSpPr>
            <a:spLocks noGrp="1"/>
          </p:cNvSpPr>
          <p:nvPr>
            <p:ph type="title"/>
          </p:nvPr>
        </p:nvSpPr>
        <p:spPr/>
        <p:txBody>
          <a:bodyPr>
            <a:normAutofit/>
          </a:bodyPr>
          <a:lstStyle/>
          <a:p>
            <a:r>
              <a:rPr lang="en-IN" sz="2500" b="1" dirty="0">
                <a:latin typeface="Roboto Slab" pitchFamily="2" charset="0"/>
                <a:ea typeface="Roboto Slab" pitchFamily="2" charset="0"/>
                <a:cs typeface="Roboto Slab" pitchFamily="2" charset="0"/>
              </a:rPr>
              <a:t>Conclusion</a:t>
            </a:r>
          </a:p>
        </p:txBody>
      </p:sp>
      <p:sp>
        <p:nvSpPr>
          <p:cNvPr id="3" name="Text Placeholder 2">
            <a:extLst>
              <a:ext uri="{FF2B5EF4-FFF2-40B4-BE49-F238E27FC236}">
                <a16:creationId xmlns:a16="http://schemas.microsoft.com/office/drawing/2014/main" id="{9EF9F7AA-85BB-D2BC-3A13-17B569C0F870}"/>
              </a:ext>
            </a:extLst>
          </p:cNvPr>
          <p:cNvSpPr>
            <a:spLocks noGrp="1"/>
          </p:cNvSpPr>
          <p:nvPr>
            <p:ph type="body" idx="1"/>
          </p:nvPr>
        </p:nvSpPr>
        <p:spPr/>
        <p:txBody>
          <a:bodyPr>
            <a:normAutofit/>
          </a:bodyPr>
          <a:lstStyle/>
          <a:p>
            <a:r>
              <a:rPr lang="en-US" sz="1600" dirty="0">
                <a:latin typeface="Calibri" panose="020F0502020204030204" pitchFamily="34" charset="0"/>
                <a:ea typeface="Calibri" panose="020F0502020204030204" pitchFamily="34" charset="0"/>
                <a:cs typeface="Calibri" panose="020F0502020204030204" pitchFamily="34" charset="0"/>
              </a:rPr>
              <a:t>The objective of this project was to create an engaging and easy-to-use online presence for TCS, </a:t>
            </a:r>
          </a:p>
          <a:p>
            <a:r>
              <a:rPr lang="en-US" sz="1600" dirty="0">
                <a:latin typeface="Calibri" panose="020F0502020204030204" pitchFamily="34" charset="0"/>
                <a:ea typeface="Calibri" panose="020F0502020204030204" pitchFamily="34" charset="0"/>
                <a:cs typeface="Calibri" panose="020F0502020204030204" pitchFamily="34" charset="0"/>
              </a:rPr>
              <a:t>and it has effectively illustrated the fundamentals of digital marketing and website design.</a:t>
            </a:r>
          </a:p>
          <a:p>
            <a:endParaRPr lang="en-US" sz="1600" dirty="0">
              <a:latin typeface="Calibri" panose="020F0502020204030204" pitchFamily="34" charset="0"/>
              <a:ea typeface="Calibri" panose="020F0502020204030204" pitchFamily="34" charset="0"/>
              <a:cs typeface="Calibri" panose="020F0502020204030204" pitchFamily="34" charset="0"/>
            </a:endParaRPr>
          </a:p>
          <a:p>
            <a:r>
              <a:rPr lang="en-US" sz="1600" dirty="0">
                <a:latin typeface="Calibri" panose="020F0502020204030204" pitchFamily="34" charset="0"/>
                <a:ea typeface="Calibri" panose="020F0502020204030204" pitchFamily="34" charset="0"/>
                <a:cs typeface="Calibri" panose="020F0502020204030204" pitchFamily="34" charset="0"/>
              </a:rPr>
              <a:t>By recognizing important design concepts, putting best practices into reality, and comprehending the foundations of digital marketing.</a:t>
            </a:r>
          </a:p>
          <a:p>
            <a:endParaRPr lang="en-US" sz="1600" dirty="0">
              <a:latin typeface="Calibri" panose="020F0502020204030204" pitchFamily="34" charset="0"/>
              <a:ea typeface="Calibri" panose="020F0502020204030204" pitchFamily="34" charset="0"/>
              <a:cs typeface="Calibri" panose="020F0502020204030204" pitchFamily="34" charset="0"/>
            </a:endParaRPr>
          </a:p>
          <a:p>
            <a:r>
              <a:rPr lang="en-US" sz="1600" dirty="0">
                <a:latin typeface="Calibri" panose="020F0502020204030204" pitchFamily="34" charset="0"/>
                <a:ea typeface="Calibri" panose="020F0502020204030204" pitchFamily="34" charset="0"/>
                <a:cs typeface="Calibri" panose="020F0502020204030204" pitchFamily="34" charset="0"/>
              </a:rPr>
              <a:t>The practical insights and design suggestions offered will support TCS's ongoing digital presence optimization and enhancement.</a:t>
            </a:r>
          </a:p>
        </p:txBody>
      </p:sp>
    </p:spTree>
    <p:extLst>
      <p:ext uri="{BB962C8B-B14F-4D97-AF65-F5344CB8AC3E}">
        <p14:creationId xmlns:p14="http://schemas.microsoft.com/office/powerpoint/2010/main" val="956498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687D9-AE04-59F2-EC2F-7F8F0B1C1350}"/>
              </a:ext>
            </a:extLst>
          </p:cNvPr>
          <p:cNvSpPr>
            <a:spLocks noGrp="1"/>
          </p:cNvSpPr>
          <p:nvPr>
            <p:ph type="title"/>
          </p:nvPr>
        </p:nvSpPr>
        <p:spPr/>
        <p:txBody>
          <a:bodyPr/>
          <a:lstStyle/>
          <a:p>
            <a:endParaRPr lang="en-IN" dirty="0"/>
          </a:p>
        </p:txBody>
      </p:sp>
      <p:pic>
        <p:nvPicPr>
          <p:cNvPr id="4" name="Picture 3">
            <a:extLst>
              <a:ext uri="{FF2B5EF4-FFF2-40B4-BE49-F238E27FC236}">
                <a16:creationId xmlns:a16="http://schemas.microsoft.com/office/drawing/2014/main" id="{98E35A19-92D3-22B8-FE8B-11165A831B28}"/>
              </a:ext>
            </a:extLst>
          </p:cNvPr>
          <p:cNvPicPr>
            <a:picLocks noChangeAspect="1"/>
          </p:cNvPicPr>
          <p:nvPr/>
        </p:nvPicPr>
        <p:blipFill>
          <a:blip r:embed="rId2"/>
          <a:stretch>
            <a:fillRect/>
          </a:stretch>
        </p:blipFill>
        <p:spPr>
          <a:xfrm>
            <a:off x="179613" y="185134"/>
            <a:ext cx="8474137" cy="4620832"/>
          </a:xfrm>
          <a:prstGeom prst="rect">
            <a:avLst/>
          </a:prstGeom>
        </p:spPr>
      </p:pic>
    </p:spTree>
    <p:extLst>
      <p:ext uri="{BB962C8B-B14F-4D97-AF65-F5344CB8AC3E}">
        <p14:creationId xmlns:p14="http://schemas.microsoft.com/office/powerpoint/2010/main" val="2029603977"/>
      </p:ext>
    </p:extLst>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565</Words>
  <Application>Microsoft Office PowerPoint</Application>
  <PresentationFormat>On-screen Show (16:9)</PresentationFormat>
  <Paragraphs>58</Paragraphs>
  <Slides>9</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Inconsolata</vt:lpstr>
      <vt:lpstr>Open Sans</vt:lpstr>
      <vt:lpstr>Calibri</vt:lpstr>
      <vt:lpstr>Economica</vt:lpstr>
      <vt:lpstr>Lato</vt:lpstr>
      <vt:lpstr>Roboto Slab</vt:lpstr>
      <vt:lpstr>Arial</vt:lpstr>
      <vt:lpstr>Luxe</vt:lpstr>
      <vt:lpstr>Web Presence Project</vt:lpstr>
      <vt:lpstr>Task 1: Company Selection</vt:lpstr>
      <vt:lpstr>Task 2: Product and Service Descriptions</vt:lpstr>
      <vt:lpstr>Task 3 - Website Platform Identification:</vt:lpstr>
      <vt:lpstr>Task 4 - Responsive Design Testing</vt:lpstr>
      <vt:lpstr>Task 5 - Website Mistakes Identification</vt:lpstr>
      <vt:lpstr>Task 6 - Website Best Practices List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Kalyan Ranga</dc:creator>
  <cp:lastModifiedBy>Kalyan Ranga</cp:lastModifiedBy>
  <cp:revision>1</cp:revision>
  <dcterms:modified xsi:type="dcterms:W3CDTF">2024-10-07T09:23:50Z</dcterms:modified>
</cp:coreProperties>
</file>