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Economica"/>
      <p:regular r:id="rId15"/>
      <p:bold r:id="rId16"/>
      <p:italic r:id="rId17"/>
      <p:boldItalic r:id="rId18"/>
    </p:embeddedFont>
    <p:embeddedFont>
      <p:font typeface="Inconsolata"/>
      <p:regular r:id="rId19"/>
      <p:bold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5" Type="http://schemas.openxmlformats.org/officeDocument/2006/relationships/font" Target="fonts/Economica-regular.fntdata"/><Relationship Id="rId14" Type="http://schemas.openxmlformats.org/officeDocument/2006/relationships/font" Target="fonts/RobotoSlab-bold.fntdata"/><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Inconsolata-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3db51484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3db51484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42c8d49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42c8d49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42c8d49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42c8d49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42c8d49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42c8d49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4640d0d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4640d0d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4640d0d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4640d0d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800">
                <a:latin typeface="Lato"/>
                <a:ea typeface="Lato"/>
                <a:cs typeface="Lato"/>
                <a:sym typeface="Lato"/>
              </a:rPr>
              <a:t>Web Presence Project</a:t>
            </a:r>
            <a:endParaRPr>
              <a:latin typeface="Lato"/>
              <a:ea typeface="Lato"/>
              <a:cs typeface="Lato"/>
              <a:sym typeface="Lato"/>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55000"/>
          </a:bodyPr>
          <a:lstStyle/>
          <a:p>
            <a:pPr indent="0" lvl="0" marL="0" rtl="0" algn="l">
              <a:lnSpc>
                <a:spcPct val="150000"/>
              </a:lnSpc>
              <a:spcBef>
                <a:spcPts val="2000"/>
              </a:spcBef>
              <a:spcAft>
                <a:spcPts val="600"/>
              </a:spcAft>
              <a:buNone/>
            </a:pPr>
            <a:r>
              <a:rPr b="1" lang="en" sz="2000">
                <a:solidFill>
                  <a:schemeClr val="dk1"/>
                </a:solidFill>
                <a:latin typeface="Inconsolata"/>
                <a:ea typeface="Inconsolata"/>
                <a:cs typeface="Inconsolata"/>
                <a:sym typeface="Inconsolata"/>
              </a:rPr>
              <a:t>Crafting &amp; Compelling Website Analysis, Audit and Recommendations</a:t>
            </a:r>
            <a:endParaRPr>
              <a:solidFill>
                <a:schemeClr val="dk1"/>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a:latin typeface="Roboto Slab"/>
                <a:ea typeface="Roboto Slab"/>
                <a:cs typeface="Roboto Slab"/>
                <a:sym typeface="Roboto Slab"/>
              </a:rPr>
              <a:t>Task 1: Company Selection</a:t>
            </a:r>
            <a:endParaRPr sz="3700">
              <a:latin typeface="Roboto Slab"/>
              <a:ea typeface="Roboto Slab"/>
              <a:cs typeface="Roboto Slab"/>
              <a:sym typeface="Roboto Slab"/>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Lato"/>
                <a:ea typeface="Lato"/>
                <a:cs typeface="Lato"/>
                <a:sym typeface="Lato"/>
              </a:rPr>
              <a:t>I have selected the company TCS for this web presence project.</a:t>
            </a:r>
            <a:endParaRPr sz="1400">
              <a:latin typeface="Lato"/>
              <a:ea typeface="Lato"/>
              <a:cs typeface="Lato"/>
              <a:sym typeface="Lato"/>
            </a:endParaRPr>
          </a:p>
          <a:p>
            <a:pPr indent="0" lvl="0" marL="0" rtl="0" algn="l">
              <a:spcBef>
                <a:spcPts val="1200"/>
              </a:spcBef>
              <a:spcAft>
                <a:spcPts val="0"/>
              </a:spcAft>
              <a:buNone/>
            </a:pPr>
            <a:r>
              <a:rPr b="1" lang="en" sz="1600"/>
              <a:t>About Company:</a:t>
            </a:r>
            <a:br>
              <a:rPr lang="en"/>
            </a:br>
            <a:r>
              <a:rPr lang="en" sz="1400">
                <a:highlight>
                  <a:srgbClr val="FFFFFF"/>
                </a:highlight>
                <a:latin typeface="Lato"/>
                <a:ea typeface="Lato"/>
                <a:cs typeface="Lato"/>
                <a:sym typeface="Lato"/>
              </a:rPr>
              <a:t> Tata Consultancy Services, is an Indian multinational information technology (IT) services and consulting company and a part of the Tata Group. Founded in 1968, TCS is one of the largest IT services firms in the world, providing a wide range of services including IT consulting, software development, infrastructure management, business process outsourcing, and enterprise solutions.</a:t>
            </a:r>
            <a:endParaRPr sz="1400">
              <a:highlight>
                <a:srgbClr val="FFFFFF"/>
              </a:highlight>
              <a:latin typeface="Lato"/>
              <a:ea typeface="Lato"/>
              <a:cs typeface="Lato"/>
              <a:sym typeface="Lato"/>
            </a:endParaRPr>
          </a:p>
          <a:p>
            <a:pPr indent="0" lvl="0" marL="0" rtl="0" algn="l">
              <a:spcBef>
                <a:spcPts val="1200"/>
              </a:spcBef>
              <a:spcAft>
                <a:spcPts val="1200"/>
              </a:spcAft>
              <a:buNone/>
            </a:pPr>
            <a:r>
              <a:rPr lang="en" sz="1400">
                <a:highlight>
                  <a:srgbClr val="FFFFFF"/>
                </a:highlight>
                <a:latin typeface="Lato"/>
                <a:ea typeface="Lato"/>
                <a:cs typeface="Lato"/>
                <a:sym typeface="Lato"/>
              </a:rPr>
              <a:t>Headquartered in Mumbai, TCS operates in over 46 countries and caters to various industries, such as banking, financial services, healthcare, manufacturing, and telecommunications. The company is known for its strong focus on innovation and digital transformation, leveraging emerging technologies like artificial intelligence, cloud computing, and data analytics to drive business outcomes for its clients.</a:t>
            </a:r>
            <a:endParaRPr sz="1400">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Roboto Slab"/>
                <a:ea typeface="Roboto Slab"/>
                <a:cs typeface="Roboto Slab"/>
                <a:sym typeface="Roboto Slab"/>
              </a:rPr>
              <a:t>Task 2: Product and Service Descriptions</a:t>
            </a:r>
            <a:endParaRPr sz="3700">
              <a:latin typeface="Roboto Slab"/>
              <a:ea typeface="Roboto Slab"/>
              <a:cs typeface="Roboto Slab"/>
              <a:sym typeface="Roboto Slab"/>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400"/>
              <a:t>IT Services:</a:t>
            </a:r>
            <a:endParaRPr b="1" sz="1400"/>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 TCS offers a wide range of IT services, including application development, maintenance, and management to enhance business efficiency.</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300"/>
              <a:t>Consulting Services:</a:t>
            </a:r>
            <a:endParaRPr b="1" sz="1300"/>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 TCS provides strategic consulting services that help organizations drive transformation and achieve their business goals through technology.</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300"/>
              <a:t>Business Process Services:</a:t>
            </a:r>
            <a:endParaRPr b="1" sz="1300"/>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TCS delivers business process outsourcing solutions that streamline operations and improve operational agility.</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rPr b="1" lang="en" sz="1400"/>
              <a:t>Cloud Solutions:</a:t>
            </a:r>
            <a:endParaRPr b="1" sz="1400"/>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TCS’s cloud services enable businesses to leverage cloud technology for scalability, flexibility, and improved performance.</a:t>
            </a:r>
            <a:endParaRPr sz="2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Roboto Slab"/>
                <a:ea typeface="Roboto Slab"/>
                <a:cs typeface="Roboto Slab"/>
                <a:sym typeface="Roboto Slab"/>
              </a:rPr>
              <a:t>Task 3 - Website Platform Identification:</a:t>
            </a:r>
            <a:endParaRPr b="1" sz="3700">
              <a:latin typeface="Roboto Slab"/>
              <a:ea typeface="Roboto Slab"/>
              <a:cs typeface="Roboto Slab"/>
              <a:sym typeface="Roboto Slab"/>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a:latin typeface="Arial"/>
                <a:ea typeface="Arial"/>
                <a:cs typeface="Arial"/>
                <a:sym typeface="Arial"/>
              </a:rPr>
              <a:t>Platform:</a:t>
            </a:r>
            <a:r>
              <a:rPr lang="en">
                <a:latin typeface="Arial"/>
                <a:ea typeface="Arial"/>
                <a:cs typeface="Arial"/>
                <a:sym typeface="Arial"/>
              </a:rPr>
              <a:t> </a:t>
            </a:r>
            <a:r>
              <a:rPr lang="en">
                <a:latin typeface="Calibri"/>
                <a:ea typeface="Calibri"/>
                <a:cs typeface="Calibri"/>
                <a:sym typeface="Calibri"/>
              </a:rPr>
              <a:t>The website is developed on </a:t>
            </a:r>
            <a:r>
              <a:rPr lang="en">
                <a:highlight>
                  <a:srgbClr val="FFFFFF"/>
                </a:highlight>
                <a:latin typeface="Calibri"/>
                <a:ea typeface="Calibri"/>
                <a:cs typeface="Calibri"/>
                <a:sym typeface="Calibri"/>
              </a:rPr>
              <a:t>Adobe Experience Manager</a:t>
            </a:r>
            <a:r>
              <a:rPr lang="en">
                <a:latin typeface="Calibri"/>
                <a:ea typeface="Calibri"/>
                <a:cs typeface="Calibri"/>
                <a:sym typeface="Calibri"/>
              </a:rPr>
              <a:t>, identified using Wappalyzer.</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Roboto Slab"/>
                <a:ea typeface="Roboto Slab"/>
                <a:cs typeface="Roboto Slab"/>
                <a:sym typeface="Roboto Slab"/>
              </a:rPr>
              <a:t>Task 4 - Responsive Design Testing</a:t>
            </a:r>
            <a:endParaRPr b="1" sz="3200">
              <a:latin typeface="Roboto Slab"/>
              <a:ea typeface="Roboto Slab"/>
              <a:cs typeface="Roboto Slab"/>
              <a:sym typeface="Roboto Slab"/>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Used : </a:t>
            </a:r>
            <a:endParaRPr/>
          </a:p>
          <a:p>
            <a:pPr indent="0" lvl="0" marL="0" rtl="0" algn="l">
              <a:spcBef>
                <a:spcPts val="1200"/>
              </a:spcBef>
              <a:spcAft>
                <a:spcPts val="0"/>
              </a:spcAft>
              <a:buNone/>
            </a:pPr>
            <a:r>
              <a:rPr lang="en"/>
              <a:t>Report:</a:t>
            </a:r>
            <a:endParaRPr/>
          </a:p>
          <a:p>
            <a:pPr indent="0" lvl="0" marL="0" rtl="0" algn="l">
              <a:spcBef>
                <a:spcPts val="1200"/>
              </a:spcBef>
              <a:spcAft>
                <a:spcPts val="0"/>
              </a:spcAft>
              <a:buNone/>
            </a:pPr>
            <a:r>
              <a:rPr lang="en" sz="1500">
                <a:latin typeface="Calibri"/>
                <a:ea typeface="Calibri"/>
                <a:cs typeface="Calibri"/>
                <a:sym typeface="Calibri"/>
              </a:rPr>
              <a:t>H</a:t>
            </a:r>
            <a:r>
              <a:rPr lang="en" sz="1500">
                <a:latin typeface="Calibri"/>
                <a:ea typeface="Calibri"/>
                <a:cs typeface="Calibri"/>
                <a:sym typeface="Calibri"/>
              </a:rPr>
              <a:t>ome Page</a:t>
            </a:r>
            <a:br>
              <a:rPr lang="en" sz="1500">
                <a:latin typeface="Calibri"/>
                <a:ea typeface="Calibri"/>
                <a:cs typeface="Calibri"/>
                <a:sym typeface="Calibri"/>
              </a:rPr>
            </a:br>
            <a:r>
              <a:rPr lang="en" sz="1500">
                <a:latin typeface="Calibri"/>
                <a:ea typeface="Calibri"/>
                <a:cs typeface="Calibri"/>
                <a:sym typeface="Calibri"/>
              </a:rPr>
              <a:t>Services Page</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 About Us Page</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 Contact Page</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 Careers Page</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Roboto Slab"/>
                <a:ea typeface="Roboto Slab"/>
                <a:cs typeface="Roboto Slab"/>
                <a:sym typeface="Roboto Slab"/>
              </a:rPr>
              <a:t>Task 5 - Website Mistakes Identification</a:t>
            </a:r>
            <a:endParaRPr b="1" sz="3200">
              <a:latin typeface="Roboto Slab"/>
              <a:ea typeface="Roboto Slab"/>
              <a:cs typeface="Roboto Slab"/>
              <a:sym typeface="Roboto Slab"/>
            </a:endParaRPr>
          </a:p>
        </p:txBody>
      </p:sp>
      <p:sp>
        <p:nvSpPr>
          <p:cNvPr id="93" name="Google Shape;93;p18"/>
          <p:cNvSpPr txBox="1"/>
          <p:nvPr>
            <p:ph idx="1" type="body"/>
          </p:nvPr>
        </p:nvSpPr>
        <p:spPr>
          <a:xfrm>
            <a:off x="311700" y="1225225"/>
            <a:ext cx="8520600" cy="37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Calibri"/>
                <a:ea typeface="Calibri"/>
                <a:cs typeface="Calibri"/>
                <a:sym typeface="Calibri"/>
              </a:rPr>
              <a:t>Identified Mistakes</a:t>
            </a:r>
            <a:endParaRPr b="1"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400">
              <a:latin typeface="Calibri"/>
              <a:ea typeface="Calibri"/>
              <a:cs typeface="Calibri"/>
              <a:sym typeface="Calibri"/>
            </a:endParaRPr>
          </a:p>
          <a:p>
            <a:pPr indent="0" lvl="0" marL="0" rtl="0" algn="l">
              <a:spcBef>
                <a:spcPts val="0"/>
              </a:spcBef>
              <a:spcAft>
                <a:spcPts val="0"/>
              </a:spcAft>
              <a:buNone/>
            </a:pPr>
            <a:r>
              <a:rPr lang="en" sz="1400">
                <a:latin typeface="Calibri"/>
                <a:ea typeface="Calibri"/>
                <a:cs typeface="Calibri"/>
                <a:sym typeface="Calibri"/>
              </a:rPr>
              <a:t>Cluttered Layouts: Excessive information on key pages can overwhelm users.</a:t>
            </a:r>
            <a:endParaRPr sz="1400">
              <a:latin typeface="Calibri"/>
              <a:ea typeface="Calibri"/>
              <a:cs typeface="Calibri"/>
              <a:sym typeface="Calibri"/>
            </a:endParaRPr>
          </a:p>
          <a:p>
            <a:pPr indent="0" lvl="0" marL="0" rtl="0" algn="l">
              <a:spcBef>
                <a:spcPts val="0"/>
              </a:spcBef>
              <a:spcAft>
                <a:spcPts val="0"/>
              </a:spcAft>
              <a:buNone/>
            </a:pPr>
            <a:r>
              <a:rPr lang="en" sz="1400">
                <a:latin typeface="Calibri"/>
                <a:ea typeface="Calibri"/>
                <a:cs typeface="Calibri"/>
                <a:sym typeface="Calibri"/>
              </a:rPr>
              <a:t> Slow Loading Times:  Large media files or ineffective coding may slow website performance.</a:t>
            </a:r>
            <a:endParaRPr sz="1400">
              <a:latin typeface="Calibri"/>
              <a:ea typeface="Calibri"/>
              <a:cs typeface="Calibri"/>
              <a:sym typeface="Calibri"/>
            </a:endParaRPr>
          </a:p>
          <a:p>
            <a:pPr indent="0" lvl="0" marL="0" rtl="0" algn="l">
              <a:spcBef>
                <a:spcPts val="0"/>
              </a:spcBef>
              <a:spcAft>
                <a:spcPts val="0"/>
              </a:spcAft>
              <a:buNone/>
            </a:pPr>
            <a:r>
              <a:rPr lang="en" sz="1400">
                <a:latin typeface="Calibri"/>
                <a:ea typeface="Calibri"/>
                <a:cs typeface="Calibri"/>
                <a:sym typeface="Calibri"/>
              </a:rPr>
              <a:t>Poor Navigation:  Confusing layout can lead to high bounce rates.</a:t>
            </a:r>
            <a:endParaRPr sz="1400">
              <a:latin typeface="Calibri"/>
              <a:ea typeface="Calibri"/>
              <a:cs typeface="Calibri"/>
              <a:sym typeface="Calibri"/>
            </a:endParaRPr>
          </a:p>
          <a:p>
            <a:pPr indent="0" lvl="0" marL="0" rtl="0" algn="l">
              <a:spcBef>
                <a:spcPts val="0"/>
              </a:spcBef>
              <a:spcAft>
                <a:spcPts val="0"/>
              </a:spcAft>
              <a:buNone/>
            </a:pPr>
            <a:r>
              <a:rPr lang="en" sz="1400">
                <a:latin typeface="Calibri"/>
                <a:ea typeface="Calibri"/>
                <a:cs typeface="Calibri"/>
                <a:sym typeface="Calibri"/>
              </a:rPr>
              <a:t>Lack of Mobile Optimization: Not fully responsive on certain devices.</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Inconsistent Branding: Different styles or logos may confuse visitors.</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latin typeface="Calibri"/>
              <a:ea typeface="Calibri"/>
              <a:cs typeface="Calibri"/>
              <a:sym typeface="Calibri"/>
            </a:endParaRPr>
          </a:p>
          <a:p>
            <a:pPr indent="0" lvl="0" marL="0" rtl="0" algn="l">
              <a:spcBef>
                <a:spcPts val="0"/>
              </a:spcBef>
              <a:spcAft>
                <a:spcPts val="0"/>
              </a:spcAft>
              <a:buNone/>
            </a:pPr>
            <a:r>
              <a:rPr b="1" lang="en" sz="1400">
                <a:latin typeface="Calibri"/>
                <a:ea typeface="Calibri"/>
                <a:cs typeface="Calibri"/>
                <a:sym typeface="Calibri"/>
              </a:rPr>
              <a:t>Suggestions for Improvement</a:t>
            </a:r>
            <a:endParaRPr b="1"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rPr lang="en" sz="1400">
                <a:latin typeface="Calibri"/>
                <a:ea typeface="Calibri"/>
                <a:cs typeface="Calibri"/>
                <a:sym typeface="Calibri"/>
              </a:rPr>
              <a:t>Simplify designs by reducing clutter.</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Optimize images and scripts to enhance loading speed.</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Create clear navigation paths with a consistent menu.</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Execute comprehensive mobile tests and apply feedback.</a:t>
            </a:r>
            <a:endParaRPr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latin typeface="Calibri"/>
                <a:ea typeface="Calibri"/>
                <a:cs typeface="Calibri"/>
                <a:sym typeface="Calibri"/>
              </a:rPr>
              <a:t>Ensure uniform branding across all pages.</a:t>
            </a:r>
            <a:endParaRPr b="1" sz="21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Roboto Slab"/>
                <a:ea typeface="Roboto Slab"/>
                <a:cs typeface="Roboto Slab"/>
                <a:sym typeface="Roboto Slab"/>
              </a:rPr>
              <a:t>Task 6 - Website Best Practices List</a:t>
            </a:r>
            <a:endParaRPr b="1" sz="3700">
              <a:latin typeface="Roboto Slab"/>
              <a:ea typeface="Roboto Slab"/>
              <a:cs typeface="Roboto Slab"/>
              <a:sym typeface="Roboto Slab"/>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500">
                <a:latin typeface="Calibri"/>
                <a:ea typeface="Calibri"/>
                <a:cs typeface="Calibri"/>
                <a:sym typeface="Calibri"/>
              </a:rPr>
              <a:t>  1. </a:t>
            </a:r>
            <a:r>
              <a:rPr lang="en" sz="1500">
                <a:latin typeface="Calibri"/>
                <a:ea typeface="Calibri"/>
                <a:cs typeface="Calibri"/>
                <a:sym typeface="Calibri"/>
              </a:rPr>
              <a:t>Keep layouts clean and organized.</a:t>
            </a:r>
            <a:endParaRPr sz="1500">
              <a:latin typeface="Calibri"/>
              <a:ea typeface="Calibri"/>
              <a:cs typeface="Calibri"/>
              <a:sym typeface="Calibri"/>
            </a:endParaRPr>
          </a:p>
          <a:p>
            <a:pPr indent="0" lvl="0" marL="457200" rtl="0" algn="l">
              <a:spcBef>
                <a:spcPts val="0"/>
              </a:spcBef>
              <a:spcAft>
                <a:spcPts val="0"/>
              </a:spcAft>
              <a:buNone/>
            </a:pPr>
            <a:r>
              <a:rPr lang="en" sz="1500">
                <a:latin typeface="Calibri"/>
                <a:ea typeface="Calibri"/>
                <a:cs typeface="Calibri"/>
                <a:sym typeface="Calibri"/>
              </a:rPr>
              <a:t>  2. Use high-quality, relevant images.</a:t>
            </a:r>
            <a:endParaRPr sz="1500">
              <a:latin typeface="Calibri"/>
              <a:ea typeface="Calibri"/>
              <a:cs typeface="Calibri"/>
              <a:sym typeface="Calibri"/>
            </a:endParaRPr>
          </a:p>
          <a:p>
            <a:pPr indent="0" lvl="0" marL="457200" rtl="0" algn="l">
              <a:spcBef>
                <a:spcPts val="0"/>
              </a:spcBef>
              <a:spcAft>
                <a:spcPts val="0"/>
              </a:spcAft>
              <a:buNone/>
            </a:pPr>
            <a:r>
              <a:rPr lang="en" sz="1500">
                <a:latin typeface="Calibri"/>
                <a:ea typeface="Calibri"/>
                <a:cs typeface="Calibri"/>
                <a:sym typeface="Calibri"/>
              </a:rPr>
              <a:t>  3. Ensure fast loading times through optimization.</a:t>
            </a:r>
            <a:endParaRPr sz="1500">
              <a:latin typeface="Calibri"/>
              <a:ea typeface="Calibri"/>
              <a:cs typeface="Calibri"/>
              <a:sym typeface="Calibri"/>
            </a:endParaRPr>
          </a:p>
          <a:p>
            <a:pPr indent="0" lvl="0" marL="457200" rtl="0" algn="l">
              <a:spcBef>
                <a:spcPts val="0"/>
              </a:spcBef>
              <a:spcAft>
                <a:spcPts val="0"/>
              </a:spcAft>
              <a:buNone/>
            </a:pPr>
            <a:r>
              <a:rPr lang="en" sz="1500">
                <a:latin typeface="Calibri"/>
                <a:ea typeface="Calibri"/>
                <a:cs typeface="Calibri"/>
                <a:sym typeface="Calibri"/>
              </a:rPr>
              <a:t>  4. Implement a mobile-first design approach.</a:t>
            </a:r>
            <a:endParaRPr sz="1500">
              <a:latin typeface="Calibri"/>
              <a:ea typeface="Calibri"/>
              <a:cs typeface="Calibri"/>
              <a:sym typeface="Calibri"/>
            </a:endParaRPr>
          </a:p>
          <a:p>
            <a:pPr indent="0" lvl="0" marL="457200" rtl="0" algn="l">
              <a:spcBef>
                <a:spcPts val="0"/>
              </a:spcBef>
              <a:spcAft>
                <a:spcPts val="0"/>
              </a:spcAft>
              <a:buNone/>
            </a:pPr>
            <a:r>
              <a:rPr lang="en" sz="1500">
                <a:latin typeface="Calibri"/>
                <a:ea typeface="Calibri"/>
                <a:cs typeface="Calibri"/>
                <a:sym typeface="Calibri"/>
              </a:rPr>
              <a:t>  5. Use consistent branding elements.</a:t>
            </a:r>
            <a:endParaRPr sz="1500">
              <a:latin typeface="Calibri"/>
              <a:ea typeface="Calibri"/>
              <a:cs typeface="Calibri"/>
              <a:sym typeface="Calibri"/>
            </a:endParaRPr>
          </a:p>
          <a:p>
            <a:pPr indent="0" lvl="0" marL="457200" rtl="0" algn="l">
              <a:spcBef>
                <a:spcPts val="0"/>
              </a:spcBef>
              <a:spcAft>
                <a:spcPts val="0"/>
              </a:spcAft>
              <a:buNone/>
            </a:pPr>
            <a:r>
              <a:rPr lang="en" sz="1500">
                <a:latin typeface="Calibri"/>
                <a:ea typeface="Calibri"/>
                <a:cs typeface="Calibri"/>
                <a:sym typeface="Calibri"/>
              </a:rPr>
              <a:t>  6. Prioritize user experience with intuitive navigation.</a:t>
            </a:r>
            <a:endParaRPr sz="1500">
              <a:latin typeface="Calibri"/>
              <a:ea typeface="Calibri"/>
              <a:cs typeface="Calibri"/>
              <a:sym typeface="Calibri"/>
            </a:endParaRPr>
          </a:p>
          <a:p>
            <a:pPr indent="0" lvl="0" marL="457200" rtl="0" algn="l">
              <a:spcBef>
                <a:spcPts val="0"/>
              </a:spcBef>
              <a:spcAft>
                <a:spcPts val="0"/>
              </a:spcAft>
              <a:buNone/>
            </a:pPr>
            <a:r>
              <a:rPr lang="en" sz="1500">
                <a:latin typeface="Calibri"/>
                <a:ea typeface="Calibri"/>
                <a:cs typeface="Calibri"/>
                <a:sym typeface="Calibri"/>
              </a:rPr>
              <a:t>  7. Incorporate calls to action (CTAs) effectively.</a:t>
            </a:r>
            <a:endParaRPr sz="1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