
<file path=[Content_Types].xml><?xml version="1.0" encoding="utf-8"?>
<Types xmlns="http://schemas.openxmlformats.org/package/2006/content-types">
  <Default Extension="fntdata" ContentType="application/x-fontdata"/>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61" r:id="rId3"/>
    <p:sldId id="257" r:id="rId4"/>
    <p:sldId id="262" r:id="rId5"/>
    <p:sldId id="263" r:id="rId6"/>
    <p:sldId id="258" r:id="rId7"/>
    <p:sldId id="273" r:id="rId8"/>
    <p:sldId id="274" r:id="rId9"/>
    <p:sldId id="259" r:id="rId10"/>
    <p:sldId id="275" r:id="rId11"/>
    <p:sldId id="276" r:id="rId12"/>
    <p:sldId id="260" r:id="rId13"/>
    <p:sldId id="264" r:id="rId14"/>
    <p:sldId id="265" r:id="rId15"/>
    <p:sldId id="266" r:id="rId16"/>
    <p:sldId id="267" r:id="rId17"/>
    <p:sldId id="277" r:id="rId18"/>
    <p:sldId id="278" r:id="rId19"/>
    <p:sldId id="279" r:id="rId20"/>
    <p:sldId id="280" r:id="rId21"/>
    <p:sldId id="281" r:id="rId22"/>
    <p:sldId id="268" r:id="rId23"/>
    <p:sldId id="269" r:id="rId24"/>
    <p:sldId id="270" r:id="rId25"/>
    <p:sldId id="271" r:id="rId26"/>
  </p:sldIdLst>
  <p:sldSz cx="9144000" cy="5143500" type="screen16x9"/>
  <p:notesSz cx="6858000" cy="9144000"/>
  <p:embeddedFontLst>
    <p:embeddedFont>
      <p:font typeface="Lato" panose="020F0502020204030203" pitchFamily="34" charset="0"/>
      <p:regular r:id="rId28"/>
      <p:bold r:id="rId29"/>
      <p:italic r:id="rId30"/>
      <p:boldItalic r:id="rId31"/>
    </p:embeddedFont>
    <p:embeddedFont>
      <p:font typeface="Raleway" pitchFamily="2" charset="0"/>
      <p:regular r:id="rId32"/>
      <p:bold r:id="rId33"/>
      <p:italic r:id="rId34"/>
      <p:boldItalic r:id="rId35"/>
    </p:embeddedFont>
    <p:embeddedFont>
      <p:font typeface="Roboto" panose="02000000000000000000"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25be79720f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25be79720f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25be79720f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25be79720f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25be79720f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25be79720f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25be79720f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25be79720f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25be79720f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25be79720f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25be79720f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25be79720f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25be79720f_0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25be79720f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25be79720f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25be79720f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25be79720f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25be79720f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25be79720f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25be79720f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25be79720f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25be79720f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25be79720f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25be79720f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25be79720f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25be79720f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25be79720f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25be79720f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25be79720f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25be79720f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pic>
        <p:nvPicPr>
          <p:cNvPr id="16" name="Google Shape;16;p2"/>
          <p:cNvPicPr preferRelativeResize="0"/>
          <p:nvPr/>
        </p:nvPicPr>
        <p:blipFill>
          <a:blip r:embed="rId2">
            <a:alphaModFix/>
          </a:blip>
          <a:stretch>
            <a:fillRect/>
          </a:stretch>
        </p:blipFill>
        <p:spPr>
          <a:xfrm>
            <a:off x="7051225" y="4602300"/>
            <a:ext cx="2092776" cy="5412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jpe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4.jpeg"/><Relationship Id="rId4" Type="http://schemas.openxmlformats.org/officeDocument/2006/relationships/image" Target="../media/image3.jpe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5.jpeg"/><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3.xml"/><Relationship Id="rId4" Type="http://schemas.openxmlformats.org/officeDocument/2006/relationships/image" Target="../media/image1.jpg"/></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3.xml"/><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3.xml"/><Relationship Id="rId4" Type="http://schemas.openxmlformats.org/officeDocument/2006/relationships/image" Target="../media/image1.jpg"/></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github.com/positiveonly/healthcare" TargetMode="Externa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404421"/>
          </a:xfrm>
          <a:prstGeom prst="rect">
            <a:avLst/>
          </a:prstGeom>
        </p:spPr>
        <p:txBody>
          <a:bodyPr spcFirstLastPara="1" wrap="square" lIns="91425" tIns="91425" rIns="91425" bIns="91425" anchor="t" anchorCtr="0">
            <a:normAutofit fontScale="90000"/>
          </a:bodyPr>
          <a:lstStyle/>
          <a:p>
            <a:r>
              <a:rPr lang="en-US" sz="4000" b="1" kern="100" dirty="0">
                <a:effectLst/>
                <a:latin typeface="Times New Roman" panose="02020603050405020304" pitchFamily="18" charset="0"/>
                <a:ea typeface="Calibri" panose="020F0502020204030204" pitchFamily="34" charset="0"/>
                <a:cs typeface="Times New Roman" panose="02020603050405020304" pitchFamily="18" charset="0"/>
              </a:rPr>
              <a:t>Integrated Common Services To Common People</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dirty="0"/>
          </a:p>
        </p:txBody>
      </p:sp>
      <p:sp>
        <p:nvSpPr>
          <p:cNvPr id="87" name="Google Shape;87;p13"/>
          <p:cNvSpPr txBox="1">
            <a:spLocks noGrp="1"/>
          </p:cNvSpPr>
          <p:nvPr>
            <p:ph type="subTitle" idx="1"/>
          </p:nvPr>
        </p:nvSpPr>
        <p:spPr>
          <a:xfrm>
            <a:off x="5451450" y="2645228"/>
            <a:ext cx="3535500" cy="1855421"/>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GB" dirty="0"/>
              <a:t>By Team </a:t>
            </a:r>
            <a:r>
              <a:rPr lang="en-GB" b="1" dirty="0" err="1"/>
              <a:t>MediAI</a:t>
            </a:r>
            <a:endParaRPr lang="en-GB" b="1" dirty="0"/>
          </a:p>
          <a:p>
            <a:pPr marL="0" lvl="0" indent="0" algn="l" rtl="0">
              <a:spcBef>
                <a:spcPts val="0"/>
              </a:spcBef>
              <a:spcAft>
                <a:spcPts val="0"/>
              </a:spcAft>
              <a:buNone/>
            </a:pPr>
            <a:r>
              <a:rPr lang="en-US" sz="1800" b="1" dirty="0" err="1">
                <a:effectLst/>
                <a:latin typeface="Times New Roman" panose="02020603050405020304" pitchFamily="18" charset="0"/>
                <a:ea typeface="Calibri" panose="020F0502020204030204" pitchFamily="34" charset="0"/>
              </a:rPr>
              <a:t>Jagadam</a:t>
            </a:r>
            <a:r>
              <a:rPr lang="en-US" sz="1800" b="1" dirty="0">
                <a:effectLst/>
                <a:latin typeface="Times New Roman" panose="02020603050405020304" pitchFamily="18" charset="0"/>
                <a:ea typeface="Calibri" panose="020F0502020204030204" pitchFamily="34" charset="0"/>
              </a:rPr>
              <a:t> </a:t>
            </a:r>
            <a:r>
              <a:rPr lang="en-US" sz="1800" b="1" dirty="0" err="1">
                <a:effectLst/>
                <a:latin typeface="Times New Roman" panose="02020603050405020304" pitchFamily="18" charset="0"/>
                <a:ea typeface="Calibri" panose="020F0502020204030204" pitchFamily="34" charset="0"/>
              </a:rPr>
              <a:t>Poojitha</a:t>
            </a:r>
            <a:r>
              <a:rPr lang="en-US" sz="1800" dirty="0">
                <a:effectLst/>
                <a:latin typeface="Times New Roman" panose="02020603050405020304" pitchFamily="18" charset="0"/>
                <a:ea typeface="Calibri" panose="020F0502020204030204" pitchFamily="34" charset="0"/>
              </a:rPr>
              <a:t> (22311A6617)</a:t>
            </a:r>
          </a:p>
          <a:p>
            <a:pPr marL="0" lvl="0" indent="0" algn="l" rtl="0">
              <a:spcBef>
                <a:spcPts val="0"/>
              </a:spcBef>
              <a:spcAft>
                <a:spcPts val="0"/>
              </a:spcAft>
              <a:buNone/>
            </a:pPr>
            <a:r>
              <a:rPr lang="en-US" sz="1800" b="1" dirty="0">
                <a:effectLst/>
                <a:latin typeface="Times New Roman" panose="02020603050405020304" pitchFamily="18" charset="0"/>
                <a:ea typeface="Calibri" panose="020F0502020204030204" pitchFamily="34" charset="0"/>
              </a:rPr>
              <a:t>Shri Nitya </a:t>
            </a:r>
            <a:r>
              <a:rPr lang="en-US" sz="1800" b="1" dirty="0" err="1">
                <a:effectLst/>
                <a:latin typeface="Times New Roman" panose="02020603050405020304" pitchFamily="18" charset="0"/>
                <a:ea typeface="Calibri" panose="020F0502020204030204" pitchFamily="34" charset="0"/>
              </a:rPr>
              <a:t>Boini</a:t>
            </a:r>
            <a:r>
              <a:rPr lang="en-US" sz="1800" dirty="0">
                <a:effectLst/>
                <a:latin typeface="Times New Roman" panose="02020603050405020304" pitchFamily="18" charset="0"/>
                <a:ea typeface="Calibri" panose="020F0502020204030204" pitchFamily="34" charset="0"/>
              </a:rPr>
              <a:t> (22311A6647)</a:t>
            </a:r>
          </a:p>
          <a:p>
            <a:pPr marL="0" lvl="0" indent="0" algn="l" rtl="0">
              <a:spcBef>
                <a:spcPts val="0"/>
              </a:spcBef>
              <a:spcAft>
                <a:spcPts val="0"/>
              </a:spcAft>
              <a:buNone/>
            </a:pPr>
            <a:r>
              <a:rPr lang="en-US" sz="1800" b="1" dirty="0">
                <a:effectLst/>
                <a:latin typeface="Times New Roman" panose="02020603050405020304" pitchFamily="18" charset="0"/>
                <a:ea typeface="Calibri" panose="020F0502020204030204" pitchFamily="34" charset="0"/>
              </a:rPr>
              <a:t>Pallavi Rajan</a:t>
            </a:r>
            <a:r>
              <a:rPr lang="en-US" sz="1800" b="1" dirty="0">
                <a:latin typeface="Times New Roman" panose="02020603050405020304" pitchFamily="18" charset="0"/>
                <a:ea typeface="Calibri" panose="020F0502020204030204" pitchFamily="34" charset="0"/>
              </a:rPr>
              <a:t> </a:t>
            </a:r>
            <a:r>
              <a:rPr lang="en-US" sz="1800" dirty="0">
                <a:latin typeface="Times New Roman" panose="02020603050405020304" pitchFamily="18" charset="0"/>
                <a:ea typeface="Calibri" panose="020F0502020204030204" pitchFamily="34" charset="0"/>
              </a:rPr>
              <a:t>(2</a:t>
            </a:r>
            <a:r>
              <a:rPr lang="en-US" sz="1800" dirty="0">
                <a:effectLst/>
                <a:latin typeface="Times New Roman" panose="02020603050405020304" pitchFamily="18" charset="0"/>
                <a:ea typeface="Calibri" panose="020F0502020204030204" pitchFamily="34" charset="0"/>
              </a:rPr>
              <a:t>2311A6638)</a:t>
            </a:r>
          </a:p>
          <a:p>
            <a:pPr marL="0" lvl="0" indent="0" algn="l" rtl="0">
              <a:spcBef>
                <a:spcPts val="0"/>
              </a:spcBef>
              <a:spcAft>
                <a:spcPts val="0"/>
              </a:spcAft>
              <a:buNone/>
            </a:pPr>
            <a:r>
              <a:rPr lang="en-US" sz="1800" b="1" dirty="0">
                <a:effectLst/>
                <a:latin typeface="Times New Roman" panose="02020603050405020304" pitchFamily="18" charset="0"/>
                <a:ea typeface="Calibri" panose="020F0502020204030204" pitchFamily="34" charset="0"/>
              </a:rPr>
              <a:t>Manvitha Pola</a:t>
            </a:r>
            <a:r>
              <a:rPr lang="en-US" sz="1800" dirty="0">
                <a:effectLst/>
                <a:latin typeface="Times New Roman" panose="02020603050405020304" pitchFamily="18" charset="0"/>
                <a:ea typeface="Calibri" panose="020F0502020204030204" pitchFamily="34" charset="0"/>
              </a:rPr>
              <a:t> (22311A6671)</a:t>
            </a:r>
          </a:p>
          <a:p>
            <a:pPr marL="0" lvl="0" indent="0" algn="l" rtl="0">
              <a:spcBef>
                <a:spcPts val="0"/>
              </a:spcBef>
              <a:spcAft>
                <a:spcPts val="0"/>
              </a:spcAft>
              <a:buNone/>
            </a:pPr>
            <a:r>
              <a:rPr lang="en-US" sz="1800" b="1" dirty="0">
                <a:effectLst/>
                <a:latin typeface="Times New Roman" panose="02020603050405020304" pitchFamily="18" charset="0"/>
                <a:ea typeface="Calibri" panose="020F0502020204030204" pitchFamily="34" charset="0"/>
              </a:rPr>
              <a:t>P. Harshita</a:t>
            </a:r>
            <a:r>
              <a:rPr lang="en-US" sz="1800" b="1" dirty="0">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(22311A66B9)</a:t>
            </a:r>
          </a:p>
          <a:p>
            <a:pPr marL="0" lvl="0" indent="0" algn="l" rtl="0">
              <a:spcBef>
                <a:spcPts val="0"/>
              </a:spcBef>
              <a:spcAft>
                <a:spcPts val="0"/>
              </a:spcAft>
              <a:buNone/>
            </a:pPr>
            <a:r>
              <a:rPr lang="en-US" sz="1800" dirty="0">
                <a:latin typeface="Times New Roman" panose="02020603050405020304" pitchFamily="18" charset="0"/>
                <a:ea typeface="Calibri" panose="020F0502020204030204" pitchFamily="34" charset="0"/>
              </a:rPr>
              <a:t>Department of </a:t>
            </a:r>
            <a:r>
              <a:rPr lang="en-US" sz="1800" dirty="0">
                <a:effectLst/>
                <a:latin typeface="Times New Roman" panose="02020603050405020304" pitchFamily="18" charset="0"/>
                <a:ea typeface="Calibri" panose="020F0502020204030204" pitchFamily="34" charset="0"/>
              </a:rPr>
              <a:t>CSE-AI&amp;ML</a:t>
            </a:r>
            <a:endParaRPr dirty="0"/>
          </a:p>
        </p:txBody>
      </p:sp>
      <p:sp>
        <p:nvSpPr>
          <p:cNvPr id="88" name="Google Shape;88;p13"/>
          <p:cNvSpPr txBox="1"/>
          <p:nvPr/>
        </p:nvSpPr>
        <p:spPr>
          <a:xfrm>
            <a:off x="878700" y="3107525"/>
            <a:ext cx="3464700" cy="815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b="1">
                <a:solidFill>
                  <a:schemeClr val="accent1"/>
                </a:solidFill>
                <a:latin typeface="Lato"/>
                <a:ea typeface="Lato"/>
                <a:cs typeface="Lato"/>
                <a:sym typeface="Lato"/>
              </a:rPr>
              <a:t>Mentor:</a:t>
            </a:r>
            <a:endParaRPr sz="1600" b="1">
              <a:solidFill>
                <a:schemeClr val="accent1"/>
              </a:solidFill>
              <a:latin typeface="Lato"/>
              <a:ea typeface="Lato"/>
              <a:cs typeface="Lato"/>
              <a:sym typeface="Lato"/>
            </a:endParaRPr>
          </a:p>
          <a:p>
            <a:pPr marL="0" lvl="0" indent="0" algn="l" rtl="0">
              <a:spcBef>
                <a:spcPts val="0"/>
              </a:spcBef>
              <a:spcAft>
                <a:spcPts val="0"/>
              </a:spcAft>
              <a:buNone/>
            </a:pPr>
            <a:r>
              <a:rPr lang="en-GB" sz="1600" b="1">
                <a:solidFill>
                  <a:schemeClr val="accent1"/>
                </a:solidFill>
                <a:latin typeface="Lato"/>
                <a:ea typeface="Lato"/>
                <a:cs typeface="Lato"/>
                <a:sym typeface="Lato"/>
              </a:rPr>
              <a:t>Dr. T V Rajini Kanth</a:t>
            </a:r>
            <a:endParaRPr sz="1600" b="1">
              <a:solidFill>
                <a:schemeClr val="accent1"/>
              </a:solidFill>
              <a:latin typeface="Lato"/>
              <a:ea typeface="Lato"/>
              <a:cs typeface="Lato"/>
              <a:sym typeface="Lato"/>
            </a:endParaRPr>
          </a:p>
          <a:p>
            <a:pPr marL="0" lvl="0" indent="0" algn="l" rtl="0">
              <a:spcBef>
                <a:spcPts val="0"/>
              </a:spcBef>
              <a:spcAft>
                <a:spcPts val="0"/>
              </a:spcAft>
              <a:buNone/>
            </a:pPr>
            <a:r>
              <a:rPr lang="en-GB" sz="900" b="1">
                <a:solidFill>
                  <a:schemeClr val="accent1"/>
                </a:solidFill>
                <a:latin typeface="Lato"/>
                <a:ea typeface="Lato"/>
                <a:cs typeface="Lato"/>
                <a:sym typeface="Lato"/>
              </a:rPr>
              <a:t>Professor and Head of the department, CSE AI&amp;Ml</a:t>
            </a:r>
            <a:endParaRPr sz="900" b="1">
              <a:solidFill>
                <a:schemeClr val="accen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95CD6A8-8E00-CCAE-7878-7113D5AB4308}"/>
              </a:ext>
            </a:extLst>
          </p:cNvPr>
          <p:cNvSpPr>
            <a:spLocks noGrp="1"/>
          </p:cNvSpPr>
          <p:nvPr>
            <p:ph type="body" idx="1"/>
          </p:nvPr>
        </p:nvSpPr>
        <p:spPr>
          <a:xfrm>
            <a:off x="727650" y="1115122"/>
            <a:ext cx="7688700" cy="4028378"/>
          </a:xfrm>
        </p:spPr>
        <p:txBody>
          <a:bodyPr>
            <a:noAutofit/>
          </a:bodyPr>
          <a:lstStyle/>
          <a:p>
            <a:pPr lvl="1">
              <a:lnSpc>
                <a:spcPct val="150000"/>
              </a:lnSpc>
            </a:pPr>
            <a:r>
              <a:rPr lang="en-IN" sz="1200" dirty="0">
                <a:effectLst/>
                <a:latin typeface="Times New Roman" panose="02020603050405020304" pitchFamily="18" charset="0"/>
                <a:ea typeface="Times New Roman" panose="02020603050405020304" pitchFamily="18" charset="0"/>
              </a:rPr>
              <a:t>It extracts the user's message from the request body using </a:t>
            </a:r>
            <a:r>
              <a:rPr lang="en-IN" sz="1200" dirty="0" err="1">
                <a:effectLst/>
                <a:latin typeface="Times New Roman" panose="02020603050405020304" pitchFamily="18" charset="0"/>
                <a:ea typeface="Times New Roman" panose="02020603050405020304" pitchFamily="18" charset="0"/>
              </a:rPr>
              <a:t>request.json.get</a:t>
            </a:r>
            <a:r>
              <a:rPr lang="en-IN" sz="1200" dirty="0">
                <a:effectLst/>
                <a:latin typeface="Times New Roman" panose="02020603050405020304" pitchFamily="18" charset="0"/>
                <a:ea typeface="Times New Roman" panose="02020603050405020304" pitchFamily="18" charset="0"/>
              </a:rPr>
              <a:t>('message').</a:t>
            </a:r>
          </a:p>
          <a:p>
            <a:pPr lvl="1">
              <a:lnSpc>
                <a:spcPct val="150000"/>
              </a:lnSpc>
            </a:pPr>
            <a:r>
              <a:rPr lang="en-IN" sz="1200" dirty="0">
                <a:effectLst/>
                <a:latin typeface="Times New Roman" panose="02020603050405020304" pitchFamily="18" charset="0"/>
                <a:ea typeface="Times New Roman" panose="02020603050405020304" pitchFamily="18" charset="0"/>
              </a:rPr>
              <a:t>The </a:t>
            </a:r>
            <a:r>
              <a:rPr lang="en-IN" sz="1200" dirty="0" err="1">
                <a:effectLst/>
                <a:latin typeface="Times New Roman" panose="02020603050405020304" pitchFamily="18" charset="0"/>
                <a:ea typeface="Times New Roman" panose="02020603050405020304" pitchFamily="18" charset="0"/>
              </a:rPr>
              <a:t>generate_response</a:t>
            </a:r>
            <a:r>
              <a:rPr lang="en-IN" sz="1200" dirty="0">
                <a:effectLst/>
                <a:latin typeface="Times New Roman" panose="02020603050405020304" pitchFamily="18" charset="0"/>
                <a:ea typeface="Times New Roman" panose="02020603050405020304" pitchFamily="18" charset="0"/>
              </a:rPr>
              <a:t>() function is called to process the user's message.</a:t>
            </a:r>
          </a:p>
          <a:p>
            <a:pPr marL="342900" lvl="0" indent="-342900">
              <a:lnSpc>
                <a:spcPct val="150000"/>
              </a:lnSpc>
              <a:buFont typeface="Symbol" panose="05050102010706020507" pitchFamily="18" charset="2"/>
              <a:buChar char=""/>
            </a:pPr>
            <a:r>
              <a:rPr lang="en-IN" sz="1200" b="1" dirty="0">
                <a:effectLst/>
                <a:latin typeface="Times New Roman" panose="02020603050405020304" pitchFamily="18" charset="0"/>
                <a:ea typeface="Times New Roman" panose="02020603050405020304" pitchFamily="18" charset="0"/>
              </a:rPr>
              <a:t>Response Generation:</a:t>
            </a:r>
            <a:endParaRPr lang="en-IN" sz="1200" dirty="0">
              <a:effectLst/>
              <a:latin typeface="Times New Roman" panose="02020603050405020304" pitchFamily="18" charset="0"/>
              <a:ea typeface="Times New Roman" panose="02020603050405020304" pitchFamily="18" charset="0"/>
            </a:endParaRPr>
          </a:p>
          <a:p>
            <a:pPr lvl="1">
              <a:lnSpc>
                <a:spcPct val="150000"/>
              </a:lnSpc>
            </a:pPr>
            <a:r>
              <a:rPr lang="en-IN" sz="1200" dirty="0">
                <a:effectLst/>
                <a:latin typeface="Times New Roman" panose="02020603050405020304" pitchFamily="18" charset="0"/>
                <a:ea typeface="Times New Roman" panose="02020603050405020304" pitchFamily="18" charset="0"/>
              </a:rPr>
              <a:t>The </a:t>
            </a:r>
            <a:r>
              <a:rPr lang="en-IN" sz="1200" dirty="0" err="1">
                <a:effectLst/>
                <a:latin typeface="Times New Roman" panose="02020603050405020304" pitchFamily="18" charset="0"/>
                <a:ea typeface="Times New Roman" panose="02020603050405020304" pitchFamily="18" charset="0"/>
              </a:rPr>
              <a:t>generate_response</a:t>
            </a:r>
            <a:r>
              <a:rPr lang="en-IN" sz="1200" dirty="0">
                <a:effectLst/>
                <a:latin typeface="Times New Roman" panose="02020603050405020304" pitchFamily="18" charset="0"/>
                <a:ea typeface="Times New Roman" panose="02020603050405020304" pitchFamily="18" charset="0"/>
              </a:rPr>
              <a:t>() function implements a simple logic:</a:t>
            </a:r>
          </a:p>
          <a:p>
            <a:pPr lvl="1">
              <a:lnSpc>
                <a:spcPct val="150000"/>
              </a:lnSpc>
            </a:pPr>
            <a:r>
              <a:rPr lang="en-IN" sz="1200" dirty="0">
                <a:effectLst/>
                <a:latin typeface="Times New Roman" panose="02020603050405020304" pitchFamily="18" charset="0"/>
                <a:ea typeface="Times New Roman" panose="02020603050405020304" pitchFamily="18" charset="0"/>
              </a:rPr>
              <a:t>If the user's message contains "hello" (case-insensitive), it returns a greeting.</a:t>
            </a:r>
          </a:p>
          <a:p>
            <a:pPr lvl="1">
              <a:lnSpc>
                <a:spcPct val="150000"/>
              </a:lnSpc>
            </a:pPr>
            <a:r>
              <a:rPr lang="en-IN" sz="1200" dirty="0">
                <a:effectLst/>
                <a:latin typeface="Times New Roman" panose="02020603050405020304" pitchFamily="18" charset="0"/>
                <a:ea typeface="Times New Roman" panose="02020603050405020304" pitchFamily="18" charset="0"/>
              </a:rPr>
              <a:t>If the user's message contains "bye" (case-insensitive), it returns a farewell message.</a:t>
            </a:r>
          </a:p>
          <a:p>
            <a:pPr lvl="1">
              <a:lnSpc>
                <a:spcPct val="150000"/>
              </a:lnSpc>
            </a:pPr>
            <a:r>
              <a:rPr lang="en-IN" sz="1200" dirty="0">
                <a:effectLst/>
                <a:latin typeface="Times New Roman" panose="02020603050405020304" pitchFamily="18" charset="0"/>
                <a:ea typeface="Times New Roman" panose="02020603050405020304" pitchFamily="18" charset="0"/>
              </a:rPr>
              <a:t>Otherwise, it returns a generic "I don't understand" message.</a:t>
            </a:r>
          </a:p>
          <a:p>
            <a:pPr marL="342900" lvl="0" indent="-342900">
              <a:lnSpc>
                <a:spcPct val="150000"/>
              </a:lnSpc>
              <a:buFont typeface="Symbol" panose="05050102010706020507" pitchFamily="18" charset="2"/>
              <a:buChar char=""/>
            </a:pPr>
            <a:r>
              <a:rPr lang="en-IN" sz="1200" b="1" dirty="0">
                <a:effectLst/>
                <a:latin typeface="Times New Roman" panose="02020603050405020304" pitchFamily="18" charset="0"/>
                <a:ea typeface="Times New Roman" panose="02020603050405020304" pitchFamily="18" charset="0"/>
              </a:rPr>
              <a:t>Response Transmission:</a:t>
            </a:r>
            <a:endParaRPr lang="en-IN" sz="1200" dirty="0">
              <a:effectLst/>
              <a:latin typeface="Times New Roman" panose="02020603050405020304" pitchFamily="18" charset="0"/>
              <a:ea typeface="Times New Roman" panose="02020603050405020304" pitchFamily="18" charset="0"/>
            </a:endParaRPr>
          </a:p>
          <a:p>
            <a:pPr lvl="1">
              <a:lnSpc>
                <a:spcPct val="150000"/>
              </a:lnSpc>
            </a:pPr>
            <a:r>
              <a:rPr lang="en-IN" sz="1200" dirty="0">
                <a:effectLst/>
                <a:latin typeface="Times New Roman" panose="02020603050405020304" pitchFamily="18" charset="0"/>
                <a:ea typeface="Times New Roman" panose="02020603050405020304" pitchFamily="18" charset="0"/>
              </a:rPr>
              <a:t>The chat() function returns the generated response to the user as JSON data using </a:t>
            </a:r>
            <a:r>
              <a:rPr lang="en-IN" sz="1200" dirty="0" err="1">
                <a:effectLst/>
                <a:latin typeface="Times New Roman" panose="02020603050405020304" pitchFamily="18" charset="0"/>
                <a:ea typeface="Times New Roman" panose="02020603050405020304" pitchFamily="18" charset="0"/>
              </a:rPr>
              <a:t>jsonify</a:t>
            </a:r>
            <a:r>
              <a:rPr lang="en-IN" sz="1200" dirty="0">
                <a:effectLst/>
                <a:latin typeface="Times New Roman" panose="02020603050405020304" pitchFamily="18" charset="0"/>
                <a:ea typeface="Times New Roman" panose="02020603050405020304" pitchFamily="18" charset="0"/>
              </a:rPr>
              <a:t>({'response': </a:t>
            </a:r>
            <a:r>
              <a:rPr lang="en-IN" sz="1200" dirty="0" err="1">
                <a:effectLst/>
                <a:latin typeface="Times New Roman" panose="02020603050405020304" pitchFamily="18" charset="0"/>
                <a:ea typeface="Times New Roman" panose="02020603050405020304" pitchFamily="18" charset="0"/>
              </a:rPr>
              <a:t>response_message</a:t>
            </a:r>
            <a:r>
              <a:rPr lang="en-IN" sz="1200" dirty="0">
                <a:effectLst/>
                <a:latin typeface="Times New Roman" panose="02020603050405020304" pitchFamily="18" charset="0"/>
                <a:ea typeface="Times New Roman" panose="02020603050405020304" pitchFamily="18" charset="0"/>
              </a:rPr>
              <a:t>}).</a:t>
            </a:r>
          </a:p>
          <a:p>
            <a:pPr lvl="1">
              <a:lnSpc>
                <a:spcPct val="150000"/>
              </a:lnSpc>
            </a:pPr>
            <a:r>
              <a:rPr lang="en-IN" sz="1200" dirty="0">
                <a:effectLst/>
                <a:latin typeface="Times New Roman" panose="02020603050405020304" pitchFamily="18" charset="0"/>
                <a:ea typeface="Times New Roman" panose="02020603050405020304" pitchFamily="18" charset="0"/>
              </a:rPr>
              <a:t>This response is likely handled by JavaScript in the index.html template, displaying it on the webpage.</a:t>
            </a:r>
          </a:p>
          <a:p>
            <a:pPr marL="342900" lvl="0" indent="-342900">
              <a:lnSpc>
                <a:spcPct val="150000"/>
              </a:lnSpc>
              <a:buFont typeface="Symbol" panose="05050102010706020507" pitchFamily="18" charset="2"/>
              <a:buChar char=""/>
            </a:pPr>
            <a:r>
              <a:rPr lang="en-IN" sz="1200" b="1" dirty="0">
                <a:effectLst/>
                <a:latin typeface="Times New Roman" panose="02020603050405020304" pitchFamily="18" charset="0"/>
                <a:ea typeface="Times New Roman" panose="02020603050405020304" pitchFamily="18" charset="0"/>
              </a:rPr>
              <a:t>Looping:</a:t>
            </a:r>
            <a:endParaRPr lang="en-IN" sz="1200" dirty="0">
              <a:effectLst/>
              <a:latin typeface="Times New Roman" panose="02020603050405020304" pitchFamily="18" charset="0"/>
              <a:ea typeface="Times New Roman" panose="02020603050405020304" pitchFamily="18" charset="0"/>
            </a:endParaRPr>
          </a:p>
          <a:p>
            <a:pPr lvl="1">
              <a:lnSpc>
                <a:spcPct val="150000"/>
              </a:lnSpc>
            </a:pPr>
            <a:r>
              <a:rPr lang="en-IN" sz="1000" dirty="0">
                <a:effectLst/>
                <a:latin typeface="Times New Roman" panose="02020603050405020304" pitchFamily="18" charset="0"/>
                <a:ea typeface="Times New Roman" panose="02020603050405020304" pitchFamily="18" charset="0"/>
              </a:rPr>
              <a:t>The process repeats as the user continues to interact with the chat interface, sending new messages and receiving responses.</a:t>
            </a:r>
          </a:p>
          <a:p>
            <a:pPr marL="146050" indent="0">
              <a:buNone/>
            </a:pPr>
            <a:endParaRPr lang="en-IN" sz="1200" dirty="0">
              <a:latin typeface="Times New Roman" panose="02020603050405020304" pitchFamily="18" charset="0"/>
              <a:cs typeface="Times New Roman" panose="02020603050405020304" pitchFamily="18" charset="0"/>
            </a:endParaRPr>
          </a:p>
        </p:txBody>
      </p:sp>
      <p:pic>
        <p:nvPicPr>
          <p:cNvPr id="4" name="Google Shape;178;p26">
            <a:extLst>
              <a:ext uri="{FF2B5EF4-FFF2-40B4-BE49-F238E27FC236}">
                <a16:creationId xmlns:a16="http://schemas.microsoft.com/office/drawing/2014/main" id="{7E83F232-07C2-A486-5EA0-652376B89027}"/>
              </a:ext>
            </a:extLst>
          </p:cNvPr>
          <p:cNvPicPr preferRelativeResize="0"/>
          <p:nvPr/>
        </p:nvPicPr>
        <p:blipFill>
          <a:blip r:embed="rId2">
            <a:alphaModFix/>
          </a:blip>
          <a:stretch>
            <a:fillRect/>
          </a:stretch>
        </p:blipFill>
        <p:spPr>
          <a:xfrm>
            <a:off x="7051224" y="0"/>
            <a:ext cx="2092776" cy="541200"/>
          </a:xfrm>
          <a:prstGeom prst="rect">
            <a:avLst/>
          </a:prstGeom>
          <a:noFill/>
          <a:ln>
            <a:noFill/>
          </a:ln>
        </p:spPr>
      </p:pic>
    </p:spTree>
    <p:extLst>
      <p:ext uri="{BB962C8B-B14F-4D97-AF65-F5344CB8AC3E}">
        <p14:creationId xmlns:p14="http://schemas.microsoft.com/office/powerpoint/2010/main" val="2554504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9FE1D49-979E-1A29-162D-9631D7839662}"/>
              </a:ext>
            </a:extLst>
          </p:cNvPr>
          <p:cNvSpPr>
            <a:spLocks noGrp="1"/>
          </p:cNvSpPr>
          <p:nvPr>
            <p:ph type="body" idx="1"/>
          </p:nvPr>
        </p:nvSpPr>
        <p:spPr>
          <a:xfrm>
            <a:off x="727650" y="1189464"/>
            <a:ext cx="7688700" cy="4007004"/>
          </a:xfrm>
        </p:spPr>
        <p:txBody>
          <a:bodyPr>
            <a:noAutofit/>
          </a:bodyPr>
          <a:lstStyle/>
          <a:p>
            <a:pPr marL="342900" lvl="0" indent="-342900">
              <a:lnSpc>
                <a:spcPct val="150000"/>
              </a:lnSpc>
              <a:buFont typeface="Symbol" panose="05050102010706020507" pitchFamily="18" charset="2"/>
              <a:buChar char=""/>
            </a:pPr>
            <a:r>
              <a:rPr lang="en-IN" sz="1200" b="1" dirty="0">
                <a:effectLst/>
                <a:latin typeface="Times New Roman" panose="02020603050405020304" pitchFamily="18" charset="0"/>
                <a:ea typeface="Times New Roman" panose="02020603050405020304" pitchFamily="18" charset="0"/>
              </a:rPr>
              <a:t>Key Components:</a:t>
            </a:r>
            <a:endParaRPr lang="en-IN" sz="1200" dirty="0">
              <a:effectLst/>
              <a:latin typeface="Times New Roman" panose="02020603050405020304" pitchFamily="18" charset="0"/>
              <a:ea typeface="Times New Roman" panose="02020603050405020304" pitchFamily="18" charset="0"/>
            </a:endParaRPr>
          </a:p>
          <a:p>
            <a:pPr lvl="1">
              <a:lnSpc>
                <a:spcPct val="150000"/>
              </a:lnSpc>
            </a:pPr>
            <a:r>
              <a:rPr lang="en-IN" sz="1200" dirty="0">
                <a:effectLst/>
                <a:latin typeface="Times New Roman" panose="02020603050405020304" pitchFamily="18" charset="0"/>
                <a:ea typeface="Times New Roman" panose="02020603050405020304" pitchFamily="18" charset="0"/>
              </a:rPr>
              <a:t>Flask: The web framework for creating and running the web application.</a:t>
            </a:r>
          </a:p>
          <a:p>
            <a:pPr lvl="1">
              <a:lnSpc>
                <a:spcPct val="150000"/>
              </a:lnSpc>
            </a:pPr>
            <a:r>
              <a:rPr lang="en-IN" sz="1200" dirty="0">
                <a:effectLst/>
                <a:latin typeface="Times New Roman" panose="02020603050405020304" pitchFamily="18" charset="0"/>
                <a:ea typeface="Times New Roman" panose="02020603050405020304" pitchFamily="18" charset="0"/>
              </a:rPr>
              <a:t>Routes: URLs that map to specific functions to handle requests.</a:t>
            </a:r>
          </a:p>
          <a:p>
            <a:pPr lvl="1">
              <a:lnSpc>
                <a:spcPct val="150000"/>
              </a:lnSpc>
            </a:pPr>
            <a:r>
              <a:rPr lang="en-IN" sz="1200" dirty="0">
                <a:effectLst/>
                <a:latin typeface="Times New Roman" panose="02020603050405020304" pitchFamily="18" charset="0"/>
                <a:ea typeface="Times New Roman" panose="02020603050405020304" pitchFamily="18" charset="0"/>
              </a:rPr>
              <a:t>Templates: HTML files used to structure the webpage, potentially using Jinja2 templating for dynamic content.</a:t>
            </a:r>
          </a:p>
          <a:p>
            <a:pPr lvl="1">
              <a:lnSpc>
                <a:spcPct val="150000"/>
              </a:lnSpc>
            </a:pPr>
            <a:r>
              <a:rPr lang="en-IN" sz="1200" dirty="0">
                <a:effectLst/>
                <a:latin typeface="Times New Roman" panose="02020603050405020304" pitchFamily="18" charset="0"/>
                <a:ea typeface="Times New Roman" panose="02020603050405020304" pitchFamily="18" charset="0"/>
              </a:rPr>
              <a:t>JSON: Data format used for communication between the client (web browser) and the server.</a:t>
            </a:r>
          </a:p>
          <a:p>
            <a:pPr lvl="1">
              <a:lnSpc>
                <a:spcPct val="150000"/>
              </a:lnSpc>
            </a:pPr>
            <a:r>
              <a:rPr lang="en-IN" sz="1200" dirty="0">
                <a:effectLst/>
                <a:latin typeface="Times New Roman" panose="02020603050405020304" pitchFamily="18" charset="0"/>
                <a:ea typeface="Times New Roman" panose="02020603050405020304" pitchFamily="18" charset="0"/>
              </a:rPr>
              <a:t>User Input: User interaction with the web page, likely through a form or chat interface.</a:t>
            </a:r>
          </a:p>
          <a:p>
            <a:pPr lvl="1">
              <a:lnSpc>
                <a:spcPct val="150000"/>
              </a:lnSpc>
            </a:pPr>
            <a:r>
              <a:rPr lang="en-IN" sz="1200" dirty="0">
                <a:effectLst/>
                <a:latin typeface="Times New Roman" panose="02020603050405020304" pitchFamily="18" charset="0"/>
                <a:ea typeface="Times New Roman" panose="02020603050405020304" pitchFamily="18" charset="0"/>
              </a:rPr>
              <a:t>Response Logic: The </a:t>
            </a:r>
            <a:r>
              <a:rPr lang="en-IN" sz="1200" dirty="0" err="1">
                <a:effectLst/>
                <a:latin typeface="Times New Roman" panose="02020603050405020304" pitchFamily="18" charset="0"/>
                <a:ea typeface="Times New Roman" panose="02020603050405020304" pitchFamily="18" charset="0"/>
              </a:rPr>
              <a:t>generate_response</a:t>
            </a:r>
            <a:r>
              <a:rPr lang="en-IN" sz="1200" dirty="0">
                <a:effectLst/>
                <a:latin typeface="Times New Roman" panose="02020603050405020304" pitchFamily="18" charset="0"/>
                <a:ea typeface="Times New Roman" panose="02020603050405020304" pitchFamily="18" charset="0"/>
              </a:rPr>
              <a:t>() function determines the appropriate response based on user input.</a:t>
            </a:r>
          </a:p>
          <a:p>
            <a:pPr marL="342900" lvl="0" indent="-342900">
              <a:lnSpc>
                <a:spcPct val="150000"/>
              </a:lnSpc>
              <a:buFont typeface="Symbol" panose="05050102010706020507" pitchFamily="18" charset="2"/>
              <a:buChar char=""/>
            </a:pPr>
            <a:r>
              <a:rPr lang="en-IN" sz="1200" b="1" dirty="0">
                <a:effectLst/>
                <a:latin typeface="Times New Roman" panose="02020603050405020304" pitchFamily="18" charset="0"/>
                <a:ea typeface="Times New Roman" panose="02020603050405020304" pitchFamily="18" charset="0"/>
              </a:rPr>
              <a:t>Further Improvements:</a:t>
            </a:r>
            <a:endParaRPr lang="en-IN" sz="1200" dirty="0">
              <a:effectLst/>
              <a:latin typeface="Times New Roman" panose="02020603050405020304" pitchFamily="18" charset="0"/>
              <a:ea typeface="Times New Roman" panose="02020603050405020304" pitchFamily="18" charset="0"/>
            </a:endParaRPr>
          </a:p>
          <a:p>
            <a:pPr lvl="1">
              <a:lnSpc>
                <a:spcPct val="150000"/>
              </a:lnSpc>
            </a:pPr>
            <a:r>
              <a:rPr lang="en-IN" sz="1200" dirty="0">
                <a:effectLst/>
                <a:latin typeface="Times New Roman" panose="02020603050405020304" pitchFamily="18" charset="0"/>
                <a:ea typeface="Times New Roman" panose="02020603050405020304" pitchFamily="18" charset="0"/>
              </a:rPr>
              <a:t>Implement more sophisticated response logic using natural language processing (NLP) techniques.</a:t>
            </a:r>
          </a:p>
          <a:p>
            <a:pPr lvl="1">
              <a:lnSpc>
                <a:spcPct val="150000"/>
              </a:lnSpc>
            </a:pPr>
            <a:r>
              <a:rPr lang="en-IN" sz="1200" dirty="0">
                <a:effectLst/>
                <a:latin typeface="Times New Roman" panose="02020603050405020304" pitchFamily="18" charset="0"/>
                <a:ea typeface="Times New Roman" panose="02020603050405020304" pitchFamily="18" charset="0"/>
              </a:rPr>
              <a:t>Use a database to store and retrieve user data and chat history.</a:t>
            </a:r>
          </a:p>
          <a:p>
            <a:pPr lvl="1">
              <a:lnSpc>
                <a:spcPct val="150000"/>
              </a:lnSpc>
            </a:pPr>
            <a:r>
              <a:rPr lang="en-IN" sz="1200" dirty="0">
                <a:effectLst/>
                <a:latin typeface="Times New Roman" panose="02020603050405020304" pitchFamily="18" charset="0"/>
                <a:ea typeface="Times New Roman" panose="02020603050405020304" pitchFamily="18" charset="0"/>
              </a:rPr>
              <a:t>Design a more user-friendly chat interface with features like message history and user authentication.</a:t>
            </a:r>
          </a:p>
          <a:p>
            <a:pPr lvl="1">
              <a:lnSpc>
                <a:spcPct val="150000"/>
              </a:lnSpc>
            </a:pPr>
            <a:r>
              <a:rPr lang="en-IN" sz="1200" dirty="0">
                <a:effectLst/>
                <a:latin typeface="Times New Roman" panose="02020603050405020304" pitchFamily="18" charset="0"/>
                <a:ea typeface="Times New Roman" panose="02020603050405020304" pitchFamily="18" charset="0"/>
              </a:rPr>
              <a:t>Integrate external APIs for accessing information or services related to the chatbot's purpose</a:t>
            </a:r>
          </a:p>
          <a:p>
            <a:endParaRPr lang="en-IN" sz="1200" dirty="0"/>
          </a:p>
        </p:txBody>
      </p:sp>
      <p:pic>
        <p:nvPicPr>
          <p:cNvPr id="4" name="Google Shape;178;p26">
            <a:extLst>
              <a:ext uri="{FF2B5EF4-FFF2-40B4-BE49-F238E27FC236}">
                <a16:creationId xmlns:a16="http://schemas.microsoft.com/office/drawing/2014/main" id="{3CFCF430-E894-C5C5-9165-4BC721F8BEDA}"/>
              </a:ext>
            </a:extLst>
          </p:cNvPr>
          <p:cNvPicPr preferRelativeResize="0"/>
          <p:nvPr/>
        </p:nvPicPr>
        <p:blipFill>
          <a:blip r:embed="rId2">
            <a:alphaModFix/>
          </a:blip>
          <a:stretch>
            <a:fillRect/>
          </a:stretch>
        </p:blipFill>
        <p:spPr>
          <a:xfrm>
            <a:off x="7051224" y="0"/>
            <a:ext cx="2092776" cy="541200"/>
          </a:xfrm>
          <a:prstGeom prst="rect">
            <a:avLst/>
          </a:prstGeom>
          <a:noFill/>
          <a:ln>
            <a:noFill/>
          </a:ln>
        </p:spPr>
      </p:pic>
    </p:spTree>
    <p:extLst>
      <p:ext uri="{BB962C8B-B14F-4D97-AF65-F5344CB8AC3E}">
        <p14:creationId xmlns:p14="http://schemas.microsoft.com/office/powerpoint/2010/main" val="4264796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603069" y="530630"/>
            <a:ext cx="7688700" cy="535200"/>
          </a:xfrm>
          <a:prstGeom prst="rect">
            <a:avLst/>
          </a:prstGeom>
        </p:spPr>
        <p:txBody>
          <a:bodyPr spcFirstLastPara="1" wrap="square" lIns="91425" tIns="91425" rIns="91425" bIns="91425" anchor="t" anchorCtr="0">
            <a:normAutofit/>
          </a:bodyPr>
          <a:lstStyle/>
          <a:p>
            <a:pPr>
              <a:lnSpc>
                <a:spcPct val="115000"/>
              </a:lnSpc>
            </a:pPr>
            <a:r>
              <a:rPr lang="en-IN" sz="1800" b="1" dirty="0">
                <a:effectLst/>
                <a:latin typeface="Times New Roman" panose="02020603050405020304" pitchFamily="18" charset="0"/>
                <a:ea typeface="Times New Roman" panose="02020603050405020304" pitchFamily="18" charset="0"/>
              </a:rPr>
              <a:t>Three-Tier-Architecture </a:t>
            </a:r>
            <a:endParaRPr lang="en-IN" sz="1800" dirty="0">
              <a:effectLst/>
              <a:latin typeface="Times New Roman" panose="02020603050405020304" pitchFamily="18" charset="0"/>
              <a:ea typeface="Times New Roman" panose="02020603050405020304" pitchFamily="18" charset="0"/>
            </a:endParaRPr>
          </a:p>
        </p:txBody>
      </p:sp>
      <p:sp>
        <p:nvSpPr>
          <p:cNvPr id="31" name="Rectangle 30">
            <a:extLst>
              <a:ext uri="{FF2B5EF4-FFF2-40B4-BE49-F238E27FC236}">
                <a16:creationId xmlns:a16="http://schemas.microsoft.com/office/drawing/2014/main" id="{D023B827-BA91-6185-A23A-CDC4BB2AE4D6}"/>
              </a:ext>
            </a:extLst>
          </p:cNvPr>
          <p:cNvSpPr/>
          <p:nvPr/>
        </p:nvSpPr>
        <p:spPr>
          <a:xfrm>
            <a:off x="3609726" y="703753"/>
            <a:ext cx="1576039" cy="6467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solidFill>
                <a:schemeClr val="bg2"/>
              </a:solidFill>
            </a:endParaRPr>
          </a:p>
        </p:txBody>
      </p:sp>
      <p:sp>
        <p:nvSpPr>
          <p:cNvPr id="32" name="TextBox 31">
            <a:extLst>
              <a:ext uri="{FF2B5EF4-FFF2-40B4-BE49-F238E27FC236}">
                <a16:creationId xmlns:a16="http://schemas.microsoft.com/office/drawing/2014/main" id="{E1E6C7A4-A17E-9D5F-248B-B10321613E76}"/>
              </a:ext>
            </a:extLst>
          </p:cNvPr>
          <p:cNvSpPr txBox="1"/>
          <p:nvPr/>
        </p:nvSpPr>
        <p:spPr>
          <a:xfrm>
            <a:off x="3850888" y="736312"/>
            <a:ext cx="1308409" cy="492443"/>
          </a:xfrm>
          <a:prstGeom prst="rect">
            <a:avLst/>
          </a:prstGeom>
          <a:noFill/>
        </p:spPr>
        <p:txBody>
          <a:bodyPr wrap="square" rtlCol="0">
            <a:spAutoFit/>
          </a:bodyPr>
          <a:lstStyle/>
          <a:p>
            <a:r>
              <a:rPr lang="en-IN" dirty="0"/>
              <a:t>Frontend</a:t>
            </a:r>
          </a:p>
          <a:p>
            <a:r>
              <a:rPr lang="en-IN" sz="1200" dirty="0"/>
              <a:t>HTML and CSS</a:t>
            </a:r>
          </a:p>
        </p:txBody>
      </p:sp>
      <p:sp>
        <p:nvSpPr>
          <p:cNvPr id="33" name="Rectangle 32">
            <a:extLst>
              <a:ext uri="{FF2B5EF4-FFF2-40B4-BE49-F238E27FC236}">
                <a16:creationId xmlns:a16="http://schemas.microsoft.com/office/drawing/2014/main" id="{B968B1E5-A94B-C36A-F2AF-5002D24DFCA0}"/>
              </a:ext>
            </a:extLst>
          </p:cNvPr>
          <p:cNvSpPr/>
          <p:nvPr/>
        </p:nvSpPr>
        <p:spPr>
          <a:xfrm>
            <a:off x="1234068" y="1843668"/>
            <a:ext cx="1442225" cy="62446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4" name="Rectangle 33">
            <a:extLst>
              <a:ext uri="{FF2B5EF4-FFF2-40B4-BE49-F238E27FC236}">
                <a16:creationId xmlns:a16="http://schemas.microsoft.com/office/drawing/2014/main" id="{4DC7EE96-2108-4A80-6818-0E3DA1895752}"/>
              </a:ext>
            </a:extLst>
          </p:cNvPr>
          <p:cNvSpPr/>
          <p:nvPr/>
        </p:nvSpPr>
        <p:spPr>
          <a:xfrm>
            <a:off x="3650046" y="1873826"/>
            <a:ext cx="1499898" cy="62446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solidFill>
                  <a:schemeClr val="bg2"/>
                </a:solidFill>
                <a:latin typeface="Times New Roman" panose="02020603050405020304" pitchFamily="18" charset="0"/>
                <a:cs typeface="Times New Roman" panose="02020603050405020304" pitchFamily="18" charset="0"/>
              </a:rPr>
              <a:t>User</a:t>
            </a:r>
          </a:p>
          <a:p>
            <a:pPr algn="ctr"/>
            <a:r>
              <a:rPr lang="en-IN" dirty="0">
                <a:solidFill>
                  <a:schemeClr val="bg2"/>
                </a:solidFill>
                <a:latin typeface="Times New Roman" panose="02020603050405020304" pitchFamily="18" charset="0"/>
                <a:cs typeface="Times New Roman" panose="02020603050405020304" pitchFamily="18" charset="0"/>
              </a:rPr>
              <a:t>Service</a:t>
            </a:r>
          </a:p>
        </p:txBody>
      </p:sp>
      <p:sp>
        <p:nvSpPr>
          <p:cNvPr id="35" name="Rectangle 34">
            <a:extLst>
              <a:ext uri="{FF2B5EF4-FFF2-40B4-BE49-F238E27FC236}">
                <a16:creationId xmlns:a16="http://schemas.microsoft.com/office/drawing/2014/main" id="{75649311-FA82-99B9-4055-4B55C68891E6}"/>
              </a:ext>
            </a:extLst>
          </p:cNvPr>
          <p:cNvSpPr/>
          <p:nvPr/>
        </p:nvSpPr>
        <p:spPr>
          <a:xfrm>
            <a:off x="6289288" y="1838023"/>
            <a:ext cx="1620644" cy="62446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6" name="Rectangle 35">
            <a:extLst>
              <a:ext uri="{FF2B5EF4-FFF2-40B4-BE49-F238E27FC236}">
                <a16:creationId xmlns:a16="http://schemas.microsoft.com/office/drawing/2014/main" id="{7101F9EC-35B6-7630-39CA-7DC566D5825F}"/>
              </a:ext>
            </a:extLst>
          </p:cNvPr>
          <p:cNvSpPr/>
          <p:nvPr/>
        </p:nvSpPr>
        <p:spPr>
          <a:xfrm>
            <a:off x="1234938" y="2958791"/>
            <a:ext cx="1442225" cy="62446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8" name="Rectangle 37">
            <a:extLst>
              <a:ext uri="{FF2B5EF4-FFF2-40B4-BE49-F238E27FC236}">
                <a16:creationId xmlns:a16="http://schemas.microsoft.com/office/drawing/2014/main" id="{59C981A5-1A83-AC38-6BCC-D18F21B37BF4}"/>
              </a:ext>
            </a:extLst>
          </p:cNvPr>
          <p:cNvSpPr/>
          <p:nvPr/>
        </p:nvSpPr>
        <p:spPr>
          <a:xfrm>
            <a:off x="3744891" y="2994595"/>
            <a:ext cx="1405053" cy="67650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solidFill>
                  <a:schemeClr val="bg2"/>
                </a:solidFill>
                <a:latin typeface="Times New Roman" panose="02020603050405020304" pitchFamily="18" charset="0"/>
                <a:cs typeface="Times New Roman" panose="02020603050405020304" pitchFamily="18" charset="0"/>
              </a:rPr>
              <a:t>Symptom </a:t>
            </a:r>
          </a:p>
          <a:p>
            <a:pPr algn="ctr"/>
            <a:r>
              <a:rPr lang="en-IN" dirty="0">
                <a:solidFill>
                  <a:schemeClr val="bg2"/>
                </a:solidFill>
                <a:latin typeface="Times New Roman" panose="02020603050405020304" pitchFamily="18" charset="0"/>
                <a:cs typeface="Times New Roman" panose="02020603050405020304" pitchFamily="18" charset="0"/>
              </a:rPr>
              <a:t>Diagnosis</a:t>
            </a:r>
          </a:p>
        </p:txBody>
      </p:sp>
      <p:sp>
        <p:nvSpPr>
          <p:cNvPr id="39" name="Rectangle 38">
            <a:extLst>
              <a:ext uri="{FF2B5EF4-FFF2-40B4-BE49-F238E27FC236}">
                <a16:creationId xmlns:a16="http://schemas.microsoft.com/office/drawing/2014/main" id="{8C4FCF8C-0AAC-D746-E451-EABEEEF59B02}"/>
              </a:ext>
            </a:extLst>
          </p:cNvPr>
          <p:cNvSpPr/>
          <p:nvPr/>
        </p:nvSpPr>
        <p:spPr>
          <a:xfrm>
            <a:off x="6288418" y="2958791"/>
            <a:ext cx="1620644" cy="62446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solidFill>
                  <a:schemeClr val="bg2"/>
                </a:solidFill>
                <a:latin typeface="Times New Roman" panose="02020603050405020304" pitchFamily="18" charset="0"/>
                <a:cs typeface="Times New Roman" panose="02020603050405020304" pitchFamily="18" charset="0"/>
              </a:rPr>
              <a:t>Chatbot</a:t>
            </a:r>
          </a:p>
          <a:p>
            <a:pPr algn="ctr"/>
            <a:r>
              <a:rPr lang="en-IN" dirty="0">
                <a:solidFill>
                  <a:schemeClr val="bg2"/>
                </a:solidFill>
                <a:latin typeface="Times New Roman" panose="02020603050405020304" pitchFamily="18" charset="0"/>
                <a:cs typeface="Times New Roman" panose="02020603050405020304" pitchFamily="18" charset="0"/>
              </a:rPr>
              <a:t>Integration</a:t>
            </a:r>
          </a:p>
        </p:txBody>
      </p:sp>
      <p:sp>
        <p:nvSpPr>
          <p:cNvPr id="40" name="Rectangle 39">
            <a:extLst>
              <a:ext uri="{FF2B5EF4-FFF2-40B4-BE49-F238E27FC236}">
                <a16:creationId xmlns:a16="http://schemas.microsoft.com/office/drawing/2014/main" id="{423EBCAD-AF3C-FB36-928F-17C5F417A5A7}"/>
              </a:ext>
            </a:extLst>
          </p:cNvPr>
          <p:cNvSpPr/>
          <p:nvPr/>
        </p:nvSpPr>
        <p:spPr>
          <a:xfrm>
            <a:off x="1256313" y="4062559"/>
            <a:ext cx="1442225" cy="62446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solidFill>
                  <a:schemeClr val="bg2"/>
                </a:solidFill>
                <a:latin typeface="Times New Roman" panose="02020603050405020304" pitchFamily="18" charset="0"/>
                <a:cs typeface="Times New Roman" panose="02020603050405020304" pitchFamily="18" charset="0"/>
              </a:rPr>
              <a:t>Database</a:t>
            </a:r>
          </a:p>
          <a:p>
            <a:pPr algn="ctr"/>
            <a:r>
              <a:rPr lang="en-IN" dirty="0">
                <a:solidFill>
                  <a:schemeClr val="bg2"/>
                </a:solidFill>
                <a:latin typeface="Times New Roman" panose="02020603050405020304" pitchFamily="18" charset="0"/>
                <a:cs typeface="Times New Roman" panose="02020603050405020304" pitchFamily="18" charset="0"/>
              </a:rPr>
              <a:t>(MySQL and PHP}</a:t>
            </a:r>
          </a:p>
        </p:txBody>
      </p:sp>
      <p:sp>
        <p:nvSpPr>
          <p:cNvPr id="41" name="Rectangle 40">
            <a:extLst>
              <a:ext uri="{FF2B5EF4-FFF2-40B4-BE49-F238E27FC236}">
                <a16:creationId xmlns:a16="http://schemas.microsoft.com/office/drawing/2014/main" id="{4729D00A-E606-71FC-4B0D-A91D598503F2}"/>
              </a:ext>
            </a:extLst>
          </p:cNvPr>
          <p:cNvSpPr/>
          <p:nvPr/>
        </p:nvSpPr>
        <p:spPr>
          <a:xfrm>
            <a:off x="3772800" y="4069994"/>
            <a:ext cx="1442225" cy="6170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solidFill>
                  <a:schemeClr val="bg2"/>
                </a:solidFill>
                <a:latin typeface="Times New Roman" panose="02020603050405020304" pitchFamily="18" charset="0"/>
                <a:cs typeface="Times New Roman" panose="02020603050405020304" pitchFamily="18" charset="0"/>
              </a:rPr>
              <a:t>Symptom</a:t>
            </a:r>
          </a:p>
          <a:p>
            <a:pPr algn="ctr"/>
            <a:r>
              <a:rPr lang="en-IN" dirty="0">
                <a:solidFill>
                  <a:schemeClr val="bg2"/>
                </a:solidFill>
                <a:latin typeface="Times New Roman" panose="02020603050405020304" pitchFamily="18" charset="0"/>
                <a:cs typeface="Times New Roman" panose="02020603050405020304" pitchFamily="18" charset="0"/>
              </a:rPr>
              <a:t>Analysis</a:t>
            </a:r>
          </a:p>
        </p:txBody>
      </p:sp>
      <p:sp>
        <p:nvSpPr>
          <p:cNvPr id="42" name="Rectangle 41">
            <a:extLst>
              <a:ext uri="{FF2B5EF4-FFF2-40B4-BE49-F238E27FC236}">
                <a16:creationId xmlns:a16="http://schemas.microsoft.com/office/drawing/2014/main" id="{BE3262EE-B790-E973-5DB2-837F84AD3880}"/>
              </a:ext>
            </a:extLst>
          </p:cNvPr>
          <p:cNvSpPr/>
          <p:nvPr/>
        </p:nvSpPr>
        <p:spPr>
          <a:xfrm>
            <a:off x="6295852" y="4025752"/>
            <a:ext cx="1620644" cy="5575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solidFill>
                  <a:schemeClr val="bg2"/>
                </a:solidFill>
                <a:latin typeface="Times New Roman" panose="02020603050405020304" pitchFamily="18" charset="0"/>
                <a:cs typeface="Times New Roman" panose="02020603050405020304" pitchFamily="18" charset="0"/>
              </a:rPr>
              <a:t>Machine Learning</a:t>
            </a:r>
          </a:p>
          <a:p>
            <a:pPr algn="ctr"/>
            <a:r>
              <a:rPr lang="en-IN" dirty="0">
                <a:solidFill>
                  <a:schemeClr val="bg2"/>
                </a:solidFill>
                <a:latin typeface="Times New Roman" panose="02020603050405020304" pitchFamily="18" charset="0"/>
                <a:cs typeface="Times New Roman" panose="02020603050405020304" pitchFamily="18" charset="0"/>
              </a:rPr>
              <a:t>Models and NLP</a:t>
            </a:r>
          </a:p>
        </p:txBody>
      </p:sp>
      <p:cxnSp>
        <p:nvCxnSpPr>
          <p:cNvPr id="46" name="Straight Arrow Connector 45">
            <a:extLst>
              <a:ext uri="{FF2B5EF4-FFF2-40B4-BE49-F238E27FC236}">
                <a16:creationId xmlns:a16="http://schemas.microsoft.com/office/drawing/2014/main" id="{29CD3F57-745F-03AD-DFA3-DFD0FE421294}"/>
              </a:ext>
            </a:extLst>
          </p:cNvPr>
          <p:cNvCxnSpPr>
            <a:endCxn id="33" idx="0"/>
          </p:cNvCxnSpPr>
          <p:nvPr/>
        </p:nvCxnSpPr>
        <p:spPr>
          <a:xfrm>
            <a:off x="1955180" y="1345580"/>
            <a:ext cx="1" cy="498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DA2D89E5-EDA6-09C4-9969-51AD6BC24501}"/>
              </a:ext>
            </a:extLst>
          </p:cNvPr>
          <p:cNvCxnSpPr>
            <a:stCxn id="31" idx="2"/>
            <a:endCxn id="34" idx="0"/>
          </p:cNvCxnSpPr>
          <p:nvPr/>
        </p:nvCxnSpPr>
        <p:spPr>
          <a:xfrm>
            <a:off x="4397746" y="1350524"/>
            <a:ext cx="2249" cy="523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66BD4B31-FD11-4CD8-A07D-ECAB98F37465}"/>
              </a:ext>
            </a:extLst>
          </p:cNvPr>
          <p:cNvCxnSpPr>
            <a:cxnSpLocks/>
            <a:endCxn id="35" idx="0"/>
          </p:cNvCxnSpPr>
          <p:nvPr/>
        </p:nvCxnSpPr>
        <p:spPr>
          <a:xfrm>
            <a:off x="7099610" y="1367192"/>
            <a:ext cx="0" cy="470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7F369B96-18D3-E1CF-345D-08BE1508FC3B}"/>
              </a:ext>
            </a:extLst>
          </p:cNvPr>
          <p:cNvCxnSpPr>
            <a:stCxn id="33" idx="2"/>
            <a:endCxn id="36" idx="0"/>
          </p:cNvCxnSpPr>
          <p:nvPr/>
        </p:nvCxnSpPr>
        <p:spPr>
          <a:xfrm>
            <a:off x="1955181" y="2468137"/>
            <a:ext cx="870" cy="490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F87FB91F-CE4F-86EA-9B1A-BAEDD56BD81D}"/>
              </a:ext>
            </a:extLst>
          </p:cNvPr>
          <p:cNvCxnSpPr>
            <a:cxnSpLocks/>
          </p:cNvCxnSpPr>
          <p:nvPr/>
        </p:nvCxnSpPr>
        <p:spPr>
          <a:xfrm>
            <a:off x="4418581" y="2451480"/>
            <a:ext cx="14746" cy="543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DB043067-B97E-A8F1-4870-4FF19254A4F6}"/>
              </a:ext>
            </a:extLst>
          </p:cNvPr>
          <p:cNvCxnSpPr>
            <a:cxnSpLocks/>
          </p:cNvCxnSpPr>
          <p:nvPr/>
        </p:nvCxnSpPr>
        <p:spPr>
          <a:xfrm>
            <a:off x="7106174" y="2486244"/>
            <a:ext cx="0" cy="5083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DDF52AC2-0564-1FDD-DA4E-E5693905BE82}"/>
              </a:ext>
            </a:extLst>
          </p:cNvPr>
          <p:cNvCxnSpPr>
            <a:stCxn id="36" idx="2"/>
            <a:endCxn id="40" idx="0"/>
          </p:cNvCxnSpPr>
          <p:nvPr/>
        </p:nvCxnSpPr>
        <p:spPr>
          <a:xfrm>
            <a:off x="1956051" y="3583260"/>
            <a:ext cx="21375" cy="479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C714E020-B6D9-29C3-8C9E-0D257006DC6E}"/>
              </a:ext>
            </a:extLst>
          </p:cNvPr>
          <p:cNvCxnSpPr>
            <a:cxnSpLocks/>
            <a:stCxn id="38" idx="2"/>
          </p:cNvCxnSpPr>
          <p:nvPr/>
        </p:nvCxnSpPr>
        <p:spPr>
          <a:xfrm>
            <a:off x="4447418" y="3671103"/>
            <a:ext cx="0" cy="372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9CC4B15B-EBCE-60B1-E6F9-1185D2321F7D}"/>
              </a:ext>
            </a:extLst>
          </p:cNvPr>
          <p:cNvCxnSpPr>
            <a:stCxn id="39" idx="2"/>
          </p:cNvCxnSpPr>
          <p:nvPr/>
        </p:nvCxnSpPr>
        <p:spPr>
          <a:xfrm>
            <a:off x="7098740" y="3583260"/>
            <a:ext cx="7434" cy="486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0C8FB089-069D-DB5A-64AC-4CEBFCDF4431}"/>
              </a:ext>
            </a:extLst>
          </p:cNvPr>
          <p:cNvSpPr txBox="1"/>
          <p:nvPr/>
        </p:nvSpPr>
        <p:spPr>
          <a:xfrm>
            <a:off x="1256314" y="1846158"/>
            <a:ext cx="1419980" cy="600164"/>
          </a:xfrm>
          <a:prstGeom prst="rect">
            <a:avLst/>
          </a:prstGeom>
          <a:noFill/>
        </p:spPr>
        <p:txBody>
          <a:bodyPr wrap="square" rtlCol="0">
            <a:spAutoFit/>
          </a:bodyPr>
          <a:lstStyle/>
          <a:p>
            <a:r>
              <a:rPr lang="en-IN" sz="1100" dirty="0">
                <a:latin typeface="Times New Roman" panose="02020603050405020304" pitchFamily="18" charset="0"/>
                <a:cs typeface="Times New Roman" panose="02020603050405020304" pitchFamily="18" charset="0"/>
              </a:rPr>
              <a:t>Registration  /</a:t>
            </a:r>
          </a:p>
          <a:p>
            <a:r>
              <a:rPr lang="en-IN" sz="1100" dirty="0">
                <a:latin typeface="Times New Roman" panose="02020603050405020304" pitchFamily="18" charset="0"/>
                <a:cs typeface="Times New Roman" panose="02020603050405020304" pitchFamily="18" charset="0"/>
              </a:rPr>
              <a:t>Login   service</a:t>
            </a:r>
          </a:p>
          <a:p>
            <a:r>
              <a:rPr lang="en-IN" sz="1100" dirty="0">
                <a:latin typeface="Times New Roman" panose="02020603050405020304" pitchFamily="18" charset="0"/>
                <a:cs typeface="Times New Roman" panose="02020603050405020304" pitchFamily="18" charset="0"/>
              </a:rPr>
              <a:t>(Django Views)</a:t>
            </a:r>
          </a:p>
        </p:txBody>
      </p:sp>
      <p:sp>
        <p:nvSpPr>
          <p:cNvPr id="77" name="TextBox 76">
            <a:extLst>
              <a:ext uri="{FF2B5EF4-FFF2-40B4-BE49-F238E27FC236}">
                <a16:creationId xmlns:a16="http://schemas.microsoft.com/office/drawing/2014/main" id="{63171A47-8648-C838-282D-C43986BECABB}"/>
              </a:ext>
            </a:extLst>
          </p:cNvPr>
          <p:cNvSpPr txBox="1"/>
          <p:nvPr/>
        </p:nvSpPr>
        <p:spPr>
          <a:xfrm>
            <a:off x="6497352" y="1898908"/>
            <a:ext cx="1278671" cy="52322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Appointment</a:t>
            </a:r>
          </a:p>
          <a:p>
            <a:r>
              <a:rPr lang="en-IN" dirty="0">
                <a:latin typeface="Times New Roman" panose="02020603050405020304" pitchFamily="18" charset="0"/>
                <a:cs typeface="Times New Roman" panose="02020603050405020304" pitchFamily="18" charset="0"/>
              </a:rPr>
              <a:t>Services</a:t>
            </a:r>
          </a:p>
        </p:txBody>
      </p:sp>
      <p:sp>
        <p:nvSpPr>
          <p:cNvPr id="78" name="TextBox 77">
            <a:extLst>
              <a:ext uri="{FF2B5EF4-FFF2-40B4-BE49-F238E27FC236}">
                <a16:creationId xmlns:a16="http://schemas.microsoft.com/office/drawing/2014/main" id="{8C6E7DBF-B716-3118-1E3E-C457E9BB5703}"/>
              </a:ext>
            </a:extLst>
          </p:cNvPr>
          <p:cNvSpPr txBox="1"/>
          <p:nvPr/>
        </p:nvSpPr>
        <p:spPr>
          <a:xfrm>
            <a:off x="1436156" y="2980606"/>
            <a:ext cx="1082537" cy="52322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Doctor</a:t>
            </a:r>
          </a:p>
          <a:p>
            <a:r>
              <a:rPr lang="en-IN" dirty="0">
                <a:latin typeface="Times New Roman" panose="02020603050405020304" pitchFamily="18" charset="0"/>
                <a:cs typeface="Times New Roman" panose="02020603050405020304" pitchFamily="18" charset="0"/>
              </a:rPr>
              <a:t>Service</a:t>
            </a:r>
          </a:p>
        </p:txBody>
      </p:sp>
      <p:pic>
        <p:nvPicPr>
          <p:cNvPr id="79" name="Google Shape;178;p26">
            <a:extLst>
              <a:ext uri="{FF2B5EF4-FFF2-40B4-BE49-F238E27FC236}">
                <a16:creationId xmlns:a16="http://schemas.microsoft.com/office/drawing/2014/main" id="{6C1B47E9-9091-0D59-90C6-48800DCF9E7B}"/>
              </a:ext>
            </a:extLst>
          </p:cNvPr>
          <p:cNvPicPr preferRelativeResize="0"/>
          <p:nvPr/>
        </p:nvPicPr>
        <p:blipFill>
          <a:blip r:embed="rId3">
            <a:alphaModFix/>
          </a:blip>
          <a:stretch>
            <a:fillRect/>
          </a:stretch>
        </p:blipFill>
        <p:spPr>
          <a:xfrm>
            <a:off x="7051224" y="0"/>
            <a:ext cx="2092776" cy="541200"/>
          </a:xfrm>
          <a:prstGeom prst="rect">
            <a:avLst/>
          </a:prstGeom>
          <a:noFill/>
          <a:ln>
            <a:noFill/>
          </a:ln>
        </p:spPr>
      </p:pic>
      <p:cxnSp>
        <p:nvCxnSpPr>
          <p:cNvPr id="82" name="Straight Connector 81">
            <a:extLst>
              <a:ext uri="{FF2B5EF4-FFF2-40B4-BE49-F238E27FC236}">
                <a16:creationId xmlns:a16="http://schemas.microsoft.com/office/drawing/2014/main" id="{0A4AD5C5-EAEC-4503-A7E9-4C400253051E}"/>
              </a:ext>
            </a:extLst>
          </p:cNvPr>
          <p:cNvCxnSpPr/>
          <p:nvPr/>
        </p:nvCxnSpPr>
        <p:spPr>
          <a:xfrm>
            <a:off x="1955180" y="1367192"/>
            <a:ext cx="5143560"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1"/>
          <p:cNvSpPr txBox="1">
            <a:spLocks noGrp="1"/>
          </p:cNvSpPr>
          <p:nvPr>
            <p:ph type="title"/>
          </p:nvPr>
        </p:nvSpPr>
        <p:spPr>
          <a:xfrm>
            <a:off x="727650" y="515762"/>
            <a:ext cx="7688700" cy="535200"/>
          </a:xfrm>
          <a:prstGeom prst="rect">
            <a:avLst/>
          </a:prstGeom>
        </p:spPr>
        <p:txBody>
          <a:bodyPr spcFirstLastPara="1" wrap="square" lIns="91425" tIns="91425" rIns="91425" bIns="91425" anchor="t" anchorCtr="0">
            <a:noAutofit/>
          </a:bodyPr>
          <a:lstStyle/>
          <a:p>
            <a:pPr>
              <a:lnSpc>
                <a:spcPct val="115000"/>
              </a:lnSpc>
              <a:spcAft>
                <a:spcPts val="800"/>
              </a:spcAft>
              <a:tabLst>
                <a:tab pos="657225" algn="l"/>
              </a:tabLst>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Technologies used:</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2" name="Google Shape;142;p21"/>
          <p:cNvSpPr txBox="1">
            <a:spLocks noGrp="1"/>
          </p:cNvSpPr>
          <p:nvPr>
            <p:ph type="body" idx="1"/>
          </p:nvPr>
        </p:nvSpPr>
        <p:spPr>
          <a:xfrm>
            <a:off x="727650" y="1180090"/>
            <a:ext cx="7688700" cy="3943855"/>
          </a:xfrm>
          <a:prstGeom prst="rect">
            <a:avLst/>
          </a:prstGeom>
        </p:spPr>
        <p:txBody>
          <a:bodyPr spcFirstLastPara="1" wrap="square" lIns="91425" tIns="91425" rIns="91425" bIns="91425" anchor="t" anchorCtr="0">
            <a:noAutofit/>
          </a:bodyPr>
          <a:lstStyle/>
          <a:p>
            <a:pPr>
              <a:lnSpc>
                <a:spcPct val="115000"/>
              </a:lnSpc>
              <a:spcAft>
                <a:spcPts val="800"/>
              </a:spcAft>
            </a:pPr>
            <a:r>
              <a:rPr lang="en-IN" sz="1200" b="1" kern="0" dirty="0">
                <a:effectLst/>
                <a:latin typeface="Times New Roman" panose="02020603050405020304" pitchFamily="18" charset="0"/>
                <a:ea typeface="Times New Roman" panose="02020603050405020304" pitchFamily="18" charset="0"/>
                <a:cs typeface="Times New Roman" panose="02020603050405020304" pitchFamily="18" charset="0"/>
              </a:rPr>
              <a:t>Frontend: HTML and CSS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spcAft>
                <a:spcPts val="800"/>
              </a:spcAft>
              <a:buSzPts val="1000"/>
              <a:buFont typeface="Symbol" panose="05050102010706020507" pitchFamily="18" charset="2"/>
              <a:buChar char=""/>
              <a:tabLst>
                <a:tab pos="457200" algn="l"/>
              </a:tabLst>
            </a:pPr>
            <a:r>
              <a:rPr lang="en-IN" sz="1000" b="1" kern="0" dirty="0">
                <a:effectLst/>
                <a:latin typeface="Times New Roman" panose="02020603050405020304" pitchFamily="18" charset="0"/>
                <a:ea typeface="Times New Roman" panose="02020603050405020304" pitchFamily="18" charset="0"/>
                <a:cs typeface="Times New Roman" panose="02020603050405020304" pitchFamily="18" charset="0"/>
              </a:rPr>
              <a:t>HTML:</a:t>
            </a:r>
            <a:r>
              <a:rPr lang="en-IN" sz="1000" kern="0" dirty="0">
                <a:effectLst/>
                <a:latin typeface="Times New Roman" panose="02020603050405020304" pitchFamily="18" charset="0"/>
                <a:ea typeface="Times New Roman" panose="02020603050405020304" pitchFamily="18" charset="0"/>
                <a:cs typeface="Times New Roman" panose="02020603050405020304" pitchFamily="18" charset="0"/>
              </a:rPr>
              <a:t> The structure of the web application will be developed using HTML, ensuring a clear, semantic, and accessible layout for all users.</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spcAft>
                <a:spcPts val="800"/>
              </a:spcAft>
              <a:buSzPts val="1000"/>
              <a:buFont typeface="Symbol" panose="05050102010706020507" pitchFamily="18" charset="2"/>
              <a:buChar char=""/>
              <a:tabLst>
                <a:tab pos="457200" algn="l"/>
              </a:tabLst>
            </a:pPr>
            <a:r>
              <a:rPr lang="en-IN" sz="1000" b="1" kern="0" dirty="0">
                <a:effectLst/>
                <a:latin typeface="Times New Roman" panose="02020603050405020304" pitchFamily="18" charset="0"/>
                <a:ea typeface="Times New Roman" panose="02020603050405020304" pitchFamily="18" charset="0"/>
                <a:cs typeface="Times New Roman" panose="02020603050405020304" pitchFamily="18" charset="0"/>
              </a:rPr>
              <a:t>CSS:</a:t>
            </a:r>
            <a:r>
              <a:rPr lang="en-IN" sz="1000" kern="0" dirty="0">
                <a:effectLst/>
                <a:latin typeface="Times New Roman" panose="02020603050405020304" pitchFamily="18" charset="0"/>
                <a:ea typeface="Times New Roman" panose="02020603050405020304" pitchFamily="18" charset="0"/>
                <a:cs typeface="Times New Roman" panose="02020603050405020304" pitchFamily="18" charset="0"/>
              </a:rPr>
              <a:t> Styling and design will be managed with CSS to create an intuitive, visually appealing, and responsive interface. This will ensure that the application is user-friendly and accessible on various devices, including desktops, tablets, and smartphones.</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pPr>
            <a:r>
              <a:rPr lang="en-IN" sz="1200" b="1" kern="0" dirty="0">
                <a:effectLst/>
                <a:latin typeface="Times New Roman" panose="02020603050405020304" pitchFamily="18" charset="0"/>
                <a:ea typeface="Times New Roman" panose="02020603050405020304" pitchFamily="18" charset="0"/>
                <a:cs typeface="Times New Roman" panose="02020603050405020304" pitchFamily="18" charset="0"/>
              </a:rPr>
              <a:t>Middleware: Python</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spcAft>
                <a:spcPts val="800"/>
              </a:spcAft>
              <a:buSzPts val="1000"/>
              <a:buFont typeface="Symbol" panose="05050102010706020507" pitchFamily="18" charset="2"/>
              <a:buChar char=""/>
              <a:tabLst>
                <a:tab pos="457200" algn="l"/>
              </a:tabLst>
            </a:pPr>
            <a:r>
              <a:rPr lang="en-IN" sz="1000" b="1" kern="0" dirty="0">
                <a:effectLst/>
                <a:latin typeface="Times New Roman" panose="02020603050405020304" pitchFamily="18" charset="0"/>
                <a:ea typeface="Times New Roman" panose="02020603050405020304" pitchFamily="18" charset="0"/>
                <a:cs typeface="Times New Roman" panose="02020603050405020304" pitchFamily="18" charset="0"/>
              </a:rPr>
              <a:t>Python:</a:t>
            </a:r>
            <a:r>
              <a:rPr lang="en-IN" sz="1000" kern="0" dirty="0">
                <a:effectLst/>
                <a:latin typeface="Times New Roman" panose="02020603050405020304" pitchFamily="18" charset="0"/>
                <a:ea typeface="Times New Roman" panose="02020603050405020304" pitchFamily="18" charset="0"/>
                <a:cs typeface="Times New Roman" panose="02020603050405020304" pitchFamily="18" charset="0"/>
              </a:rPr>
              <a:t> The backend of the application will be powered by Python, leveraging its extensive libraries and frameworks for AI and machine learning. Python will handle data processing, AI model integration, and backend logic to ensure smooth operation and efficient performance.</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spcAft>
                <a:spcPts val="800"/>
              </a:spcAft>
              <a:buSzPts val="1000"/>
              <a:buFont typeface="Symbol" panose="05050102010706020507" pitchFamily="18" charset="2"/>
              <a:buChar char=""/>
              <a:tabLst>
                <a:tab pos="457200" algn="l"/>
              </a:tabLst>
            </a:pPr>
            <a:r>
              <a:rPr lang="en-IN" sz="1000" b="1" kern="0" dirty="0">
                <a:effectLst/>
                <a:latin typeface="Times New Roman" panose="02020603050405020304" pitchFamily="18" charset="0"/>
                <a:ea typeface="Times New Roman" panose="02020603050405020304" pitchFamily="18" charset="0"/>
                <a:cs typeface="Times New Roman" panose="02020603050405020304" pitchFamily="18" charset="0"/>
              </a:rPr>
              <a:t>Flask/Django:</a:t>
            </a:r>
            <a:r>
              <a:rPr lang="en-IN" sz="1000" kern="0" dirty="0">
                <a:effectLst/>
                <a:latin typeface="Times New Roman" panose="02020603050405020304" pitchFamily="18" charset="0"/>
                <a:ea typeface="Times New Roman" panose="02020603050405020304" pitchFamily="18" charset="0"/>
                <a:cs typeface="Times New Roman" panose="02020603050405020304" pitchFamily="18" charset="0"/>
              </a:rPr>
              <a:t> One of these frameworks will be used to develop the backend infrastructure, facilitating RESTful API creation, server management, and integration with the frontend and database.</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pPr>
            <a:r>
              <a:rPr lang="en-IN" sz="1200" b="1" kern="0" dirty="0">
                <a:effectLst/>
                <a:latin typeface="Times New Roman" panose="02020603050405020304" pitchFamily="18" charset="0"/>
                <a:ea typeface="Times New Roman" panose="02020603050405020304" pitchFamily="18" charset="0"/>
                <a:cs typeface="Times New Roman" panose="02020603050405020304" pitchFamily="18" charset="0"/>
              </a:rPr>
              <a:t>Backend(Data Storage): MySQL and PHP</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spcAft>
                <a:spcPts val="800"/>
              </a:spcAft>
              <a:buSzPts val="1000"/>
              <a:buFont typeface="Symbol" panose="05050102010706020507" pitchFamily="18" charset="2"/>
              <a:buChar char=""/>
              <a:tabLst>
                <a:tab pos="457200" algn="l"/>
              </a:tabLst>
            </a:pPr>
            <a:r>
              <a:rPr lang="en-IN" sz="1000" b="1" kern="0" dirty="0">
                <a:effectLst/>
                <a:latin typeface="Times New Roman" panose="02020603050405020304" pitchFamily="18" charset="0"/>
                <a:ea typeface="Times New Roman" panose="02020603050405020304" pitchFamily="18" charset="0"/>
                <a:cs typeface="Times New Roman" panose="02020603050405020304" pitchFamily="18" charset="0"/>
              </a:rPr>
              <a:t>MySQL:</a:t>
            </a:r>
            <a:r>
              <a:rPr lang="en-IN" sz="1000" kern="0" dirty="0">
                <a:effectLst/>
                <a:latin typeface="Times New Roman" panose="02020603050405020304" pitchFamily="18" charset="0"/>
                <a:ea typeface="Times New Roman" panose="02020603050405020304" pitchFamily="18" charset="0"/>
                <a:cs typeface="Times New Roman" panose="02020603050405020304" pitchFamily="18" charset="0"/>
              </a:rPr>
              <a:t> The primary data storage will be managed using MySQL, a reliable and efficient relational database management system. It will store patient records, AI-generated data, and other relevant information securely.</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spcAft>
                <a:spcPts val="800"/>
              </a:spcAft>
              <a:buSzPts val="1000"/>
              <a:buFont typeface="Symbol" panose="05050102010706020507" pitchFamily="18" charset="2"/>
              <a:buChar char=""/>
              <a:tabLst>
                <a:tab pos="457200" algn="l"/>
              </a:tabLst>
            </a:pPr>
            <a:r>
              <a:rPr lang="en-IN" sz="1000" b="1" kern="0" dirty="0">
                <a:effectLst/>
                <a:latin typeface="Times New Roman" panose="02020603050405020304" pitchFamily="18" charset="0"/>
                <a:ea typeface="Times New Roman" panose="02020603050405020304" pitchFamily="18" charset="0"/>
                <a:cs typeface="Times New Roman" panose="02020603050405020304" pitchFamily="18" charset="0"/>
              </a:rPr>
              <a:t>PHP:</a:t>
            </a:r>
            <a:r>
              <a:rPr lang="en-IN" sz="1000" kern="0" dirty="0">
                <a:effectLst/>
                <a:latin typeface="Times New Roman" panose="02020603050405020304" pitchFamily="18" charset="0"/>
                <a:ea typeface="Times New Roman" panose="02020603050405020304" pitchFamily="18" charset="0"/>
                <a:cs typeface="Times New Roman" panose="02020603050405020304" pitchFamily="18" charset="0"/>
              </a:rPr>
              <a:t> PHP will be used for server-side scripting to manage database interactions, ensure data integrity, and provide secure access to stored data.</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Google Shape;178;p26">
            <a:extLst>
              <a:ext uri="{FF2B5EF4-FFF2-40B4-BE49-F238E27FC236}">
                <a16:creationId xmlns:a16="http://schemas.microsoft.com/office/drawing/2014/main" id="{3EE41760-56FF-91E3-939A-EDD4573F851E}"/>
              </a:ext>
            </a:extLst>
          </p:cNvPr>
          <p:cNvPicPr preferRelativeResize="0"/>
          <p:nvPr/>
        </p:nvPicPr>
        <p:blipFill>
          <a:blip r:embed="rId3">
            <a:alphaModFix/>
          </a:blip>
          <a:stretch>
            <a:fillRect/>
          </a:stretch>
        </p:blipFill>
        <p:spPr>
          <a:xfrm>
            <a:off x="7051224" y="0"/>
            <a:ext cx="2092776" cy="541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2"/>
          <p:cNvSpPr txBox="1">
            <a:spLocks noGrp="1"/>
          </p:cNvSpPr>
          <p:nvPr>
            <p:ph type="title"/>
          </p:nvPr>
        </p:nvSpPr>
        <p:spPr>
          <a:xfrm>
            <a:off x="603069" y="679313"/>
            <a:ext cx="7688700" cy="535200"/>
          </a:xfrm>
          <a:prstGeom prst="rect">
            <a:avLst/>
          </a:prstGeom>
        </p:spPr>
        <p:txBody>
          <a:bodyPr spcFirstLastPara="1" wrap="square" lIns="91425" tIns="91425" rIns="91425" bIns="91425" anchor="t" anchorCtr="0">
            <a:noAutofit/>
          </a:bodyPr>
          <a:lstStyle/>
          <a:p>
            <a:pPr>
              <a:lnSpc>
                <a:spcPct val="115000"/>
              </a:lnSpc>
              <a:spcAft>
                <a:spcPts val="800"/>
              </a:spcAft>
              <a:tabLst>
                <a:tab pos="657225" algn="l"/>
              </a:tabLs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Team Members and Contribution</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9" name="Google Shape;149;p22"/>
          <p:cNvSpPr txBox="1">
            <a:spLocks noGrp="1"/>
          </p:cNvSpPr>
          <p:nvPr>
            <p:ph type="body" idx="1"/>
          </p:nvPr>
        </p:nvSpPr>
        <p:spPr>
          <a:xfrm>
            <a:off x="727650" y="1482300"/>
            <a:ext cx="7688700" cy="3120000"/>
          </a:xfrm>
          <a:prstGeom prst="rect">
            <a:avLst/>
          </a:prstGeom>
        </p:spPr>
        <p:txBody>
          <a:bodyPr spcFirstLastPara="1" wrap="square" lIns="91425" tIns="91425" rIns="91425" bIns="91425" anchor="t" anchorCtr="0">
            <a:normAutofit fontScale="70000" lnSpcReduction="20000"/>
          </a:bodyPr>
          <a:lstStyle/>
          <a:p>
            <a:pPr>
              <a:lnSpc>
                <a:spcPct val="115000"/>
              </a:lnSpc>
              <a:spcAft>
                <a:spcPts val="800"/>
              </a:spcAft>
              <a:buFont typeface="Wingdings" panose="05000000000000000000" pitchFamily="2" charset="2"/>
              <a:buChar char="Ø"/>
              <a:tabLst>
                <a:tab pos="657225" algn="l"/>
              </a:tabLst>
            </a:pP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Poojitha</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and Nithya</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lvl="1">
              <a:spcAft>
                <a:spcPts val="800"/>
              </a:spcAft>
              <a:tabLst>
                <a:tab pos="657225" algn="l"/>
              </a:tabLs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Backend and Middleware: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46050" indent="0">
              <a:lnSpc>
                <a:spcPct val="115000"/>
              </a:lnSpc>
              <a:spcAft>
                <a:spcPts val="800"/>
              </a:spcAft>
              <a:buNone/>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      Django Development</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Developed backend services using Django, including user authentication, appointment management, symptom entry, and AI chatbot integration.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46050" indent="0">
              <a:lnSpc>
                <a:spcPct val="115000"/>
              </a:lnSpc>
              <a:spcAft>
                <a:spcPts val="800"/>
              </a:spcAft>
              <a:buNone/>
            </a:pPr>
            <a:r>
              <a:rPr lang="en-IN" sz="1800" b="1" kern="100" dirty="0">
                <a:latin typeface="Calibri" panose="020F0502020204030204" pitchFamily="34" charset="0"/>
                <a:ea typeface="Calibri" panose="020F0502020204030204" pitchFamily="34" charset="0"/>
                <a:cs typeface="Times New Roman" panose="02020603050405020304" pitchFamily="18" charset="0"/>
              </a:rPr>
              <a:t>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Integration</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Integrated the frontend and backend, ensuring smooth data flow and functionality.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buFont typeface="Wingdings" panose="05000000000000000000" pitchFamily="2" charset="2"/>
              <a:buChar char="Ø"/>
              <a:tabLst>
                <a:tab pos="657225"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Pallavi,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Manvitha</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and Harshitha</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lvl="1">
              <a:spcAft>
                <a:spcPts val="800"/>
              </a:spcAft>
              <a:tabLst>
                <a:tab pos="657225" algn="l"/>
              </a:tabLs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Frontend and Middleware: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46050" indent="0">
              <a:lnSpc>
                <a:spcPct val="115000"/>
              </a:lnSpc>
              <a:spcAft>
                <a:spcPts val="800"/>
              </a:spcAft>
              <a:buNone/>
              <a:tabLst>
                <a:tab pos="657225" algn="l"/>
              </a:tabLst>
            </a:pPr>
            <a:r>
              <a:rPr lang="en-IN" sz="1800" kern="100" dirty="0">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Developed pages for registration, login, appointments, doctor profiles, symptom entry, and the AI chatbot.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46050" indent="0">
              <a:lnSpc>
                <a:spcPct val="115000"/>
              </a:lnSpc>
              <a:spcAft>
                <a:spcPts val="800"/>
              </a:spcAft>
              <a:buNone/>
              <a:tabLst>
                <a:tab pos="657225"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Chatbot Development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Implement the AI chatbot using libraries like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ChatterBot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or Rasa, ensuring it can handle symptom queries and general health questions.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Google Shape;178;p26">
            <a:extLst>
              <a:ext uri="{FF2B5EF4-FFF2-40B4-BE49-F238E27FC236}">
                <a16:creationId xmlns:a16="http://schemas.microsoft.com/office/drawing/2014/main" id="{BC94D83A-B4A5-4FF8-3790-9063FCC71F2E}"/>
              </a:ext>
            </a:extLst>
          </p:cNvPr>
          <p:cNvPicPr preferRelativeResize="0"/>
          <p:nvPr/>
        </p:nvPicPr>
        <p:blipFill>
          <a:blip r:embed="rId3">
            <a:alphaModFix/>
          </a:blip>
          <a:stretch>
            <a:fillRect/>
          </a:stretch>
        </p:blipFill>
        <p:spPr>
          <a:xfrm>
            <a:off x="7051224" y="0"/>
            <a:ext cx="2092776" cy="541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3"/>
          <p:cNvSpPr txBox="1">
            <a:spLocks noGrp="1"/>
          </p:cNvSpPr>
          <p:nvPr>
            <p:ph type="title"/>
          </p:nvPr>
        </p:nvSpPr>
        <p:spPr>
          <a:xfrm>
            <a:off x="275967" y="567802"/>
            <a:ext cx="7688700" cy="535200"/>
          </a:xfrm>
          <a:prstGeom prst="rect">
            <a:avLst/>
          </a:prstGeom>
        </p:spPr>
        <p:txBody>
          <a:bodyPr spcFirstLastPara="1" wrap="square" lIns="91425" tIns="91425" rIns="91425" bIns="91425" anchor="t" anchorCtr="0">
            <a:noAutofit/>
          </a:bodyPr>
          <a:lstStyle/>
          <a:p>
            <a:pPr>
              <a:lnSpc>
                <a:spcPct val="115000"/>
              </a:lnSpc>
              <a:spcAft>
                <a:spcPts val="800"/>
              </a:spcAft>
              <a:tabLst>
                <a:tab pos="657225" algn="l"/>
              </a:tabLst>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Results: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57" name="Google Shape;157;p23"/>
          <p:cNvPicPr preferRelativeResize="0"/>
          <p:nvPr/>
        </p:nvPicPr>
        <p:blipFill>
          <a:blip r:embed="rId3">
            <a:alphaModFix/>
          </a:blip>
          <a:stretch>
            <a:fillRect/>
          </a:stretch>
        </p:blipFill>
        <p:spPr>
          <a:xfrm>
            <a:off x="7051224" y="26602"/>
            <a:ext cx="2092776" cy="541200"/>
          </a:xfrm>
          <a:prstGeom prst="rect">
            <a:avLst/>
          </a:prstGeom>
          <a:noFill/>
          <a:ln>
            <a:noFill/>
          </a:ln>
        </p:spPr>
      </p:pic>
      <p:pic>
        <p:nvPicPr>
          <p:cNvPr id="2" name="Picture 1">
            <a:extLst>
              <a:ext uri="{FF2B5EF4-FFF2-40B4-BE49-F238E27FC236}">
                <a16:creationId xmlns:a16="http://schemas.microsoft.com/office/drawing/2014/main" id="{BD8A5B08-AF53-9352-99A7-23C36326180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132796"/>
            <a:ext cx="9144000" cy="401813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163" name="Google Shape;163;p24"/>
          <p:cNvPicPr preferRelativeResize="0"/>
          <p:nvPr/>
        </p:nvPicPr>
        <p:blipFill>
          <a:blip r:embed="rId3">
            <a:alphaModFix/>
          </a:blip>
          <a:stretch>
            <a:fillRect/>
          </a:stretch>
        </p:blipFill>
        <p:spPr>
          <a:xfrm>
            <a:off x="7051224" y="0"/>
            <a:ext cx="2092776" cy="541200"/>
          </a:xfrm>
          <a:prstGeom prst="rect">
            <a:avLst/>
          </a:prstGeom>
          <a:noFill/>
          <a:ln>
            <a:noFill/>
          </a:ln>
        </p:spPr>
      </p:pic>
      <p:pic>
        <p:nvPicPr>
          <p:cNvPr id="2" name="Picture 1">
            <a:extLst>
              <a:ext uri="{FF2B5EF4-FFF2-40B4-BE49-F238E27FC236}">
                <a16:creationId xmlns:a16="http://schemas.microsoft.com/office/drawing/2014/main" id="{1287804B-741A-EB74-ADFE-E71D150F4B6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2000" y="541200"/>
            <a:ext cx="4572000" cy="4186917"/>
          </a:xfrm>
          <a:prstGeom prst="rect">
            <a:avLst/>
          </a:prstGeom>
        </p:spPr>
      </p:pic>
      <p:pic>
        <p:nvPicPr>
          <p:cNvPr id="3" name="Picture 2">
            <a:extLst>
              <a:ext uri="{FF2B5EF4-FFF2-40B4-BE49-F238E27FC236}">
                <a16:creationId xmlns:a16="http://schemas.microsoft.com/office/drawing/2014/main" id="{37F78A05-4E5D-DA3C-C141-C4AC16940DB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473" y="541200"/>
            <a:ext cx="4222596" cy="451402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A87177B-DDA4-9B90-A612-653D597121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210" y="541200"/>
            <a:ext cx="4512526" cy="4435041"/>
          </a:xfrm>
          <a:prstGeom prst="rect">
            <a:avLst/>
          </a:prstGeom>
        </p:spPr>
      </p:pic>
      <p:pic>
        <p:nvPicPr>
          <p:cNvPr id="5" name="Google Shape;163;p24">
            <a:extLst>
              <a:ext uri="{FF2B5EF4-FFF2-40B4-BE49-F238E27FC236}">
                <a16:creationId xmlns:a16="http://schemas.microsoft.com/office/drawing/2014/main" id="{EE0F6CD7-86A7-4CC9-4475-48A36C92E8EA}"/>
              </a:ext>
            </a:extLst>
          </p:cNvPr>
          <p:cNvPicPr preferRelativeResize="0"/>
          <p:nvPr/>
        </p:nvPicPr>
        <p:blipFill>
          <a:blip r:embed="rId3">
            <a:alphaModFix/>
          </a:blip>
          <a:stretch>
            <a:fillRect/>
          </a:stretch>
        </p:blipFill>
        <p:spPr>
          <a:xfrm>
            <a:off x="7051224" y="0"/>
            <a:ext cx="2092776" cy="541200"/>
          </a:xfrm>
          <a:prstGeom prst="rect">
            <a:avLst/>
          </a:prstGeom>
          <a:noFill/>
          <a:ln>
            <a:noFill/>
          </a:ln>
        </p:spPr>
      </p:pic>
      <p:pic>
        <p:nvPicPr>
          <p:cNvPr id="6" name="Picture 5">
            <a:extLst>
              <a:ext uri="{FF2B5EF4-FFF2-40B4-BE49-F238E27FC236}">
                <a16:creationId xmlns:a16="http://schemas.microsoft.com/office/drawing/2014/main" id="{3208B42D-137E-6B84-9E35-8E07E496117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90946" y="541200"/>
            <a:ext cx="4363844" cy="4602300"/>
          </a:xfrm>
          <a:prstGeom prst="rect">
            <a:avLst/>
          </a:prstGeom>
        </p:spPr>
      </p:pic>
    </p:spTree>
    <p:extLst>
      <p:ext uri="{BB962C8B-B14F-4D97-AF65-F5344CB8AC3E}">
        <p14:creationId xmlns:p14="http://schemas.microsoft.com/office/powerpoint/2010/main" val="3349684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BEA358B-CAFC-4285-F390-2ED440D03D7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46049"/>
            <a:ext cx="9144000" cy="2282283"/>
          </a:xfrm>
          <a:prstGeom prst="rect">
            <a:avLst/>
          </a:prstGeom>
        </p:spPr>
      </p:pic>
      <p:pic>
        <p:nvPicPr>
          <p:cNvPr id="5" name="Picture 4">
            <a:extLst>
              <a:ext uri="{FF2B5EF4-FFF2-40B4-BE49-F238E27FC236}">
                <a16:creationId xmlns:a16="http://schemas.microsoft.com/office/drawing/2014/main" id="{0FF1F776-9CDA-FFF1-D9EE-3B9C77326F4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839845"/>
            <a:ext cx="9084527" cy="2226912"/>
          </a:xfrm>
          <a:prstGeom prst="rect">
            <a:avLst/>
          </a:prstGeom>
        </p:spPr>
      </p:pic>
      <p:pic>
        <p:nvPicPr>
          <p:cNvPr id="6" name="Google Shape;178;p26">
            <a:extLst>
              <a:ext uri="{FF2B5EF4-FFF2-40B4-BE49-F238E27FC236}">
                <a16:creationId xmlns:a16="http://schemas.microsoft.com/office/drawing/2014/main" id="{E3FEA566-1A47-43E6-43C4-DD62348DFB3F}"/>
              </a:ext>
            </a:extLst>
          </p:cNvPr>
          <p:cNvPicPr preferRelativeResize="0"/>
          <p:nvPr/>
        </p:nvPicPr>
        <p:blipFill>
          <a:blip r:embed="rId4">
            <a:alphaModFix/>
          </a:blip>
          <a:stretch>
            <a:fillRect/>
          </a:stretch>
        </p:blipFill>
        <p:spPr>
          <a:xfrm>
            <a:off x="7051224" y="0"/>
            <a:ext cx="2092776" cy="541200"/>
          </a:xfrm>
          <a:prstGeom prst="rect">
            <a:avLst/>
          </a:prstGeom>
          <a:noFill/>
          <a:ln>
            <a:noFill/>
          </a:ln>
        </p:spPr>
      </p:pic>
    </p:spTree>
    <p:extLst>
      <p:ext uri="{BB962C8B-B14F-4D97-AF65-F5344CB8AC3E}">
        <p14:creationId xmlns:p14="http://schemas.microsoft.com/office/powerpoint/2010/main" val="34466062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E634A89-217B-6408-3EAF-D6C4F23F0D3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55658"/>
            <a:ext cx="3798849" cy="4402918"/>
          </a:xfrm>
          <a:prstGeom prst="rect">
            <a:avLst/>
          </a:prstGeom>
        </p:spPr>
      </p:pic>
      <p:pic>
        <p:nvPicPr>
          <p:cNvPr id="5" name="Picture 4">
            <a:extLst>
              <a:ext uri="{FF2B5EF4-FFF2-40B4-BE49-F238E27FC236}">
                <a16:creationId xmlns:a16="http://schemas.microsoft.com/office/drawing/2014/main" id="{DDDD898F-4BEF-96C8-799B-2F56F05B548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06773" y="555658"/>
            <a:ext cx="5003413" cy="4587842"/>
          </a:xfrm>
          <a:prstGeom prst="rect">
            <a:avLst/>
          </a:prstGeom>
        </p:spPr>
      </p:pic>
      <p:pic>
        <p:nvPicPr>
          <p:cNvPr id="6" name="Google Shape;163;p24">
            <a:extLst>
              <a:ext uri="{FF2B5EF4-FFF2-40B4-BE49-F238E27FC236}">
                <a16:creationId xmlns:a16="http://schemas.microsoft.com/office/drawing/2014/main" id="{F56A1D83-3251-670A-1AB5-22C9FF4CE1F6}"/>
              </a:ext>
            </a:extLst>
          </p:cNvPr>
          <p:cNvPicPr preferRelativeResize="0"/>
          <p:nvPr/>
        </p:nvPicPr>
        <p:blipFill>
          <a:blip r:embed="rId4">
            <a:alphaModFix/>
          </a:blip>
          <a:stretch>
            <a:fillRect/>
          </a:stretch>
        </p:blipFill>
        <p:spPr>
          <a:xfrm>
            <a:off x="7051224" y="0"/>
            <a:ext cx="2092776" cy="541200"/>
          </a:xfrm>
          <a:prstGeom prst="rect">
            <a:avLst/>
          </a:prstGeom>
          <a:noFill/>
          <a:ln>
            <a:noFill/>
          </a:ln>
        </p:spPr>
      </p:pic>
    </p:spTree>
    <p:extLst>
      <p:ext uri="{BB962C8B-B14F-4D97-AF65-F5344CB8AC3E}">
        <p14:creationId xmlns:p14="http://schemas.microsoft.com/office/powerpoint/2010/main" val="3825503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Problem Statement</a:t>
            </a:r>
            <a:endParaRPr/>
          </a:p>
        </p:txBody>
      </p:sp>
      <p:sp>
        <p:nvSpPr>
          <p:cNvPr id="122" name="Google Shape;122;p18"/>
          <p:cNvSpPr txBox="1">
            <a:spLocks noGrp="1"/>
          </p:cNvSpPr>
          <p:nvPr>
            <p:ph type="body" idx="1"/>
          </p:nvPr>
        </p:nvSpPr>
        <p:spPr>
          <a:xfrm>
            <a:off x="729450" y="1918607"/>
            <a:ext cx="7688700" cy="230232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solidFill>
                  <a:schemeClr val="bg2"/>
                </a:solidFill>
                <a:latin typeface="Times New Roman" panose="02020603050405020304" pitchFamily="18" charset="0"/>
                <a:ea typeface="Roboto" panose="02000000000000000000" pitchFamily="2" charset="0"/>
                <a:cs typeface="Times New Roman" panose="02020603050405020304" pitchFamily="18" charset="0"/>
              </a:rPr>
              <a:t>In today's fast-paced world, accessing efficient and comprehensive healthcare services remains a formidable challenge for many. Common obstacles such as long wait times, limited access to specialized care, lack of personalized treatment options, and fragmented healthcare systems persistently hinder patient outcomes. These challenges are compounded by the increasing complexity of healthcare needs, necessitating coordinated efforts across multiple providers and services. This is particularly acute for underserved and rural populations, where timely and accurate medical attention is often elusive. Addressing these gaps requires an integrated approach that streamlines healthcare services, ensuring equitable access and timely interventions for all individuals. By bridging these gaps through innovation and technology, healthcare can become more responsive and effective, ultimately improving health outcomes and enhancing the overall quality of care provided to diverse communities.</a:t>
            </a:r>
            <a:endParaRPr sz="1200" dirty="0">
              <a:solidFill>
                <a:schemeClr val="bg2"/>
              </a:solidFill>
              <a:latin typeface="Times New Roman" panose="02020603050405020304" pitchFamily="18" charset="0"/>
              <a:ea typeface="Roboto" panose="02000000000000000000" pitchFamily="2" charset="0"/>
              <a:cs typeface="Times New Roman" panose="02020603050405020304" pitchFamily="18" charset="0"/>
            </a:endParaRPr>
          </a:p>
        </p:txBody>
      </p:sp>
      <p:pic>
        <p:nvPicPr>
          <p:cNvPr id="2" name="Google Shape;178;p26">
            <a:extLst>
              <a:ext uri="{FF2B5EF4-FFF2-40B4-BE49-F238E27FC236}">
                <a16:creationId xmlns:a16="http://schemas.microsoft.com/office/drawing/2014/main" id="{8D18DFE4-14D8-6728-908D-C36B0FCD247A}"/>
              </a:ext>
            </a:extLst>
          </p:cNvPr>
          <p:cNvPicPr preferRelativeResize="0"/>
          <p:nvPr/>
        </p:nvPicPr>
        <p:blipFill>
          <a:blip r:embed="rId3">
            <a:alphaModFix/>
          </a:blip>
          <a:stretch>
            <a:fillRect/>
          </a:stretch>
        </p:blipFill>
        <p:spPr>
          <a:xfrm>
            <a:off x="7051224" y="7434"/>
            <a:ext cx="2092776" cy="541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15FEA0E-5798-EEE0-8A02-0426AEB59A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610" y="2193770"/>
            <a:ext cx="4289828" cy="1885950"/>
          </a:xfrm>
          <a:prstGeom prst="rect">
            <a:avLst/>
          </a:prstGeom>
        </p:spPr>
      </p:pic>
      <p:pic>
        <p:nvPicPr>
          <p:cNvPr id="5" name="Picture 4">
            <a:extLst>
              <a:ext uri="{FF2B5EF4-FFF2-40B4-BE49-F238E27FC236}">
                <a16:creationId xmlns:a16="http://schemas.microsoft.com/office/drawing/2014/main" id="{5AE236DA-415B-8A29-2A59-F7AA90794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81438" y="1063780"/>
            <a:ext cx="4670952" cy="4079720"/>
          </a:xfrm>
          <a:prstGeom prst="rect">
            <a:avLst/>
          </a:prstGeom>
        </p:spPr>
      </p:pic>
      <p:sp>
        <p:nvSpPr>
          <p:cNvPr id="6" name="TextBox 5">
            <a:extLst>
              <a:ext uri="{FF2B5EF4-FFF2-40B4-BE49-F238E27FC236}">
                <a16:creationId xmlns:a16="http://schemas.microsoft.com/office/drawing/2014/main" id="{713FBF9F-8E8C-9E5D-5CC0-3A8190BAF486}"/>
              </a:ext>
            </a:extLst>
          </p:cNvPr>
          <p:cNvSpPr txBox="1"/>
          <p:nvPr/>
        </p:nvSpPr>
        <p:spPr>
          <a:xfrm>
            <a:off x="193287" y="1538868"/>
            <a:ext cx="1306768" cy="369332"/>
          </a:xfrm>
          <a:prstGeom prst="rect">
            <a:avLst/>
          </a:prstGeom>
          <a:noFill/>
        </p:spPr>
        <p:txBody>
          <a:bodyPr wrap="none" rtlCol="0">
            <a:spAutoFit/>
          </a:bodyPr>
          <a:lstStyle/>
          <a:p>
            <a:r>
              <a:rPr lang="en-IN" sz="1800" b="1" dirty="0">
                <a:latin typeface="Times New Roman" panose="02020603050405020304" pitchFamily="18" charset="0"/>
                <a:cs typeface="Times New Roman" panose="02020603050405020304" pitchFamily="18" charset="0"/>
              </a:rPr>
              <a:t>AI Chatbot</a:t>
            </a:r>
          </a:p>
        </p:txBody>
      </p:sp>
      <p:pic>
        <p:nvPicPr>
          <p:cNvPr id="7" name="Google Shape;178;p26">
            <a:extLst>
              <a:ext uri="{FF2B5EF4-FFF2-40B4-BE49-F238E27FC236}">
                <a16:creationId xmlns:a16="http://schemas.microsoft.com/office/drawing/2014/main" id="{4506C806-C32D-07BE-C837-AB7B2A942FD8}"/>
              </a:ext>
            </a:extLst>
          </p:cNvPr>
          <p:cNvPicPr preferRelativeResize="0"/>
          <p:nvPr/>
        </p:nvPicPr>
        <p:blipFill>
          <a:blip r:embed="rId4">
            <a:alphaModFix/>
          </a:blip>
          <a:stretch>
            <a:fillRect/>
          </a:stretch>
        </p:blipFill>
        <p:spPr>
          <a:xfrm>
            <a:off x="7051224" y="0"/>
            <a:ext cx="2092776" cy="541200"/>
          </a:xfrm>
          <a:prstGeom prst="rect">
            <a:avLst/>
          </a:prstGeom>
          <a:noFill/>
          <a:ln>
            <a:noFill/>
          </a:ln>
        </p:spPr>
      </p:pic>
    </p:spTree>
    <p:extLst>
      <p:ext uri="{BB962C8B-B14F-4D97-AF65-F5344CB8AC3E}">
        <p14:creationId xmlns:p14="http://schemas.microsoft.com/office/powerpoint/2010/main" val="32679071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22E39-36AF-40BC-3D60-7187DCD021FB}"/>
              </a:ext>
            </a:extLst>
          </p:cNvPr>
          <p:cNvSpPr>
            <a:spLocks noGrp="1"/>
          </p:cNvSpPr>
          <p:nvPr>
            <p:ph type="title"/>
          </p:nvPr>
        </p:nvSpPr>
        <p:spPr>
          <a:xfrm>
            <a:off x="727650" y="604972"/>
            <a:ext cx="7688700" cy="535200"/>
          </a:xfrm>
        </p:spPr>
        <p:txBody>
          <a:bodyPr>
            <a:normAutofit fontScale="90000"/>
          </a:bodyPr>
          <a:lstStyle/>
          <a:p>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URL for our Website:</a:t>
            </a:r>
            <a:br>
              <a:rPr lang="en-IN" sz="2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Text Placeholder 2">
            <a:extLst>
              <a:ext uri="{FF2B5EF4-FFF2-40B4-BE49-F238E27FC236}">
                <a16:creationId xmlns:a16="http://schemas.microsoft.com/office/drawing/2014/main" id="{865BA1EB-8869-565F-31EE-048D948DBE16}"/>
              </a:ext>
            </a:extLst>
          </p:cNvPr>
          <p:cNvSpPr>
            <a:spLocks noGrp="1"/>
          </p:cNvSpPr>
          <p:nvPr>
            <p:ph type="body" idx="1"/>
          </p:nvPr>
        </p:nvSpPr>
        <p:spPr>
          <a:xfrm>
            <a:off x="573333" y="1368201"/>
            <a:ext cx="7688700" cy="3382219"/>
          </a:xfrm>
        </p:spPr>
        <p:txBody>
          <a:bodyPr>
            <a:normAutofit fontScale="55000" lnSpcReduction="20000"/>
          </a:bodyPr>
          <a:lstStyle/>
          <a:p>
            <a:pPr marL="146050" indent="0">
              <a:lnSpc>
                <a:spcPct val="115000"/>
              </a:lnSpc>
              <a:spcAft>
                <a:spcPts val="800"/>
              </a:spcAft>
              <a:buNone/>
              <a:tabLst>
                <a:tab pos="657225" algn="l"/>
              </a:tabLst>
            </a:pPr>
            <a:r>
              <a:rPr lang="en-IN" sz="2500" kern="100" dirty="0">
                <a:effectLst/>
                <a:latin typeface="Times New Roman" panose="02020603050405020304" pitchFamily="18" charset="0"/>
                <a:ea typeface="Calibri" panose="020F0502020204030204" pitchFamily="34" charset="0"/>
                <a:cs typeface="Times New Roman" panose="02020603050405020304" pitchFamily="18" charset="0"/>
                <a:hlinkClick r:id="rId2"/>
              </a:rPr>
              <a:t>https://github.com/positiveonly/healthcare</a:t>
            </a:r>
            <a:endParaRPr lang="en-IN" sz="25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146050" indent="0">
              <a:lnSpc>
                <a:spcPct val="115000"/>
              </a:lnSpc>
              <a:spcAft>
                <a:spcPts val="800"/>
              </a:spcAft>
              <a:buNone/>
              <a:tabLst>
                <a:tab pos="657225" algn="l"/>
              </a:tabLst>
            </a:pPr>
            <a:endParaRPr lang="en-IN" sz="2500" kern="100" dirty="0">
              <a:effectLst/>
              <a:latin typeface="Calibri" panose="020F0502020204030204" pitchFamily="34" charset="0"/>
              <a:ea typeface="Calibri" panose="020F0502020204030204" pitchFamily="34" charset="0"/>
              <a:cs typeface="Times New Roman" panose="02020603050405020304" pitchFamily="18" charset="0"/>
            </a:endParaRPr>
          </a:p>
          <a:p>
            <a:pPr marL="146050" indent="0">
              <a:lnSpc>
                <a:spcPct val="115000"/>
              </a:lnSpc>
              <a:spcAft>
                <a:spcPts val="800"/>
              </a:spcAft>
              <a:buNone/>
              <a:tabLst>
                <a:tab pos="657225" algn="l"/>
              </a:tabLst>
            </a:pPr>
            <a:r>
              <a:rPr lang="en-IN" sz="3300" b="1" kern="100" dirty="0">
                <a:effectLst/>
                <a:latin typeface="Times New Roman" panose="02020603050405020304" pitchFamily="18" charset="0"/>
                <a:ea typeface="Calibri" panose="020F0502020204030204" pitchFamily="34" charset="0"/>
                <a:cs typeface="Times New Roman" panose="02020603050405020304" pitchFamily="18" charset="0"/>
              </a:rPr>
              <a:t>Conclusion</a:t>
            </a:r>
            <a:endParaRPr lang="en-IN" sz="3300" kern="100" dirty="0">
              <a:effectLst/>
              <a:latin typeface="Calibri" panose="020F0502020204030204" pitchFamily="34" charset="0"/>
              <a:ea typeface="Calibri" panose="020F0502020204030204" pitchFamily="34" charset="0"/>
              <a:cs typeface="Times New Roman" panose="02020603050405020304" pitchFamily="18" charset="0"/>
            </a:endParaRPr>
          </a:p>
          <a:p>
            <a:pPr marL="146050" indent="0">
              <a:lnSpc>
                <a:spcPct val="115000"/>
              </a:lnSpc>
              <a:spcAft>
                <a:spcPts val="800"/>
              </a:spcAft>
              <a:buNone/>
              <a:tabLst>
                <a:tab pos="657225" algn="l"/>
              </a:tabLst>
            </a:pP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In summary, the </a:t>
            </a:r>
            <a:r>
              <a:rPr lang="en-IN" sz="2200" kern="100" dirty="0" err="1">
                <a:effectLst/>
                <a:latin typeface="Times New Roman" panose="02020603050405020304" pitchFamily="18" charset="0"/>
                <a:ea typeface="Calibri" panose="020F0502020204030204" pitchFamily="34" charset="0"/>
                <a:cs typeface="Times New Roman" panose="02020603050405020304" pitchFamily="18" charset="0"/>
              </a:rPr>
              <a:t>MediAI</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project presents a transformative solution to the critical challenges of healthcare accessibility and efficiency. By integrating essential services such as, registration, appointment scheduling, symptom entry  and AI chatbot into a cohesive, user-friendly platform, </a:t>
            </a:r>
            <a:r>
              <a:rPr lang="en-IN" sz="2200" kern="100" dirty="0" err="1">
                <a:effectLst/>
                <a:latin typeface="Times New Roman" panose="02020603050405020304" pitchFamily="18" charset="0"/>
                <a:ea typeface="Calibri" panose="020F0502020204030204" pitchFamily="34" charset="0"/>
                <a:cs typeface="Times New Roman" panose="02020603050405020304" pitchFamily="18" charset="0"/>
              </a:rPr>
              <a:t>MediAI</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enhances the overall healthcare experience. This innovative approach ensures timely access to healthcare services, leading to improved health outcomes and heightened patient satisfaction. The platform stands out by offering comprehensive features that cater to diverse patient needs with unparalleled ease of use, setting it apart from other healthcare applications.</a:t>
            </a:r>
          </a:p>
          <a:p>
            <a:pPr marL="146050" indent="0">
              <a:lnSpc>
                <a:spcPct val="115000"/>
              </a:lnSpc>
              <a:spcAft>
                <a:spcPts val="800"/>
              </a:spcAft>
              <a:buNone/>
              <a:tabLst>
                <a:tab pos="657225" algn="l"/>
              </a:tabLst>
            </a:pP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This project marks a significant stride towards addressing the gaps in healthcare accessibility and efficiency. </a:t>
            </a:r>
            <a:r>
              <a:rPr lang="en-IN" sz="2200" kern="100" dirty="0" err="1">
                <a:effectLst/>
                <a:latin typeface="Times New Roman" panose="02020603050405020304" pitchFamily="18" charset="0"/>
                <a:ea typeface="Calibri" panose="020F0502020204030204" pitchFamily="34" charset="0"/>
                <a:cs typeface="Times New Roman" panose="02020603050405020304" pitchFamily="18" charset="0"/>
              </a:rPr>
              <a:t>MediAI’s</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dedication to improving patient care and promoting proactive health management positions it as a pivotal tool in modern healthcare, empowering users to take control of their health and wellness in an increasingly digital world</a:t>
            </a:r>
          </a:p>
          <a:p>
            <a:endParaRPr lang="en-IN" dirty="0"/>
          </a:p>
        </p:txBody>
      </p:sp>
      <p:pic>
        <p:nvPicPr>
          <p:cNvPr id="4" name="Google Shape;178;p26">
            <a:extLst>
              <a:ext uri="{FF2B5EF4-FFF2-40B4-BE49-F238E27FC236}">
                <a16:creationId xmlns:a16="http://schemas.microsoft.com/office/drawing/2014/main" id="{45591EF6-AF0C-5E5E-6A45-ADAED2A4A3FA}"/>
              </a:ext>
            </a:extLst>
          </p:cNvPr>
          <p:cNvPicPr preferRelativeResize="0"/>
          <p:nvPr/>
        </p:nvPicPr>
        <p:blipFill>
          <a:blip r:embed="rId3">
            <a:alphaModFix/>
          </a:blip>
          <a:stretch>
            <a:fillRect/>
          </a:stretch>
        </p:blipFill>
        <p:spPr>
          <a:xfrm>
            <a:off x="7051224" y="7434"/>
            <a:ext cx="2092776" cy="541200"/>
          </a:xfrm>
          <a:prstGeom prst="rect">
            <a:avLst/>
          </a:prstGeom>
          <a:noFill/>
          <a:ln>
            <a:noFill/>
          </a:ln>
        </p:spPr>
      </p:pic>
    </p:spTree>
    <p:extLst>
      <p:ext uri="{BB962C8B-B14F-4D97-AF65-F5344CB8AC3E}">
        <p14:creationId xmlns:p14="http://schemas.microsoft.com/office/powerpoint/2010/main" val="8625414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5"/>
          <p:cNvSpPr txBox="1">
            <a:spLocks noGrp="1"/>
          </p:cNvSpPr>
          <p:nvPr>
            <p:ph type="title"/>
          </p:nvPr>
        </p:nvSpPr>
        <p:spPr>
          <a:xfrm>
            <a:off x="662543" y="627274"/>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Future Enhancements</a:t>
            </a:r>
            <a:endParaRPr dirty="0"/>
          </a:p>
        </p:txBody>
      </p:sp>
      <p:sp>
        <p:nvSpPr>
          <p:cNvPr id="170" name="Google Shape;170;p25"/>
          <p:cNvSpPr txBox="1">
            <a:spLocks noGrp="1"/>
          </p:cNvSpPr>
          <p:nvPr>
            <p:ph type="body" idx="1"/>
          </p:nvPr>
        </p:nvSpPr>
        <p:spPr>
          <a:xfrm>
            <a:off x="727650" y="1558484"/>
            <a:ext cx="7688700" cy="2299838"/>
          </a:xfrm>
          <a:prstGeom prst="rect">
            <a:avLst/>
          </a:prstGeom>
        </p:spPr>
        <p:txBody>
          <a:bodyPr spcFirstLastPara="1" wrap="square" lIns="91425" tIns="91425" rIns="91425" bIns="91425" anchor="t" anchorCtr="0">
            <a:noAutofit/>
          </a:bodyPr>
          <a:lstStyle/>
          <a:p>
            <a:pPr marL="0" indent="0">
              <a:spcAft>
                <a:spcPts val="1200"/>
              </a:spcAft>
              <a:buNone/>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This project aims for broad applicability and impact, with future plans to improve AI capabilities within the web application through more accurate health prediction as well as diversification beyond pneumonia detection, implementing a telemedicine solution to allow consultation over longer distances while increasing data analytics available in order detect additional patient trends. The platform could also offer seamless health monitoring through wearable device integration and include multilingual support to accommodate more users. The AI algorithms will improve further and more learning curves shall be added, to provide personalized healthcare depending on the patient requests which change with every new discovery in medical sciences.</a:t>
            </a:r>
          </a:p>
          <a:p>
            <a:pPr marL="0" lvl="0" indent="0" algn="l" rtl="0">
              <a:spcBef>
                <a:spcPts val="0"/>
              </a:spcBef>
              <a:spcAft>
                <a:spcPts val="1200"/>
              </a:spcAft>
              <a:buNone/>
            </a:pPr>
            <a:r>
              <a:rPr lang="en-GB" sz="1400" dirty="0">
                <a:solidFill>
                  <a:schemeClr val="dk2"/>
                </a:solidFill>
                <a:latin typeface="Times New Roman" panose="02020603050405020304" pitchFamily="18" charset="0"/>
                <a:cs typeface="Times New Roman" panose="02020603050405020304" pitchFamily="18" charset="0"/>
              </a:rPr>
              <a:t>.</a:t>
            </a:r>
            <a:endParaRPr sz="1400" dirty="0">
              <a:solidFill>
                <a:schemeClr val="dk2"/>
              </a:solidFill>
              <a:latin typeface="Times New Roman" panose="02020603050405020304" pitchFamily="18" charset="0"/>
              <a:cs typeface="Times New Roman" panose="02020603050405020304" pitchFamily="18" charset="0"/>
            </a:endParaRPr>
          </a:p>
        </p:txBody>
      </p:sp>
      <p:pic>
        <p:nvPicPr>
          <p:cNvPr id="2" name="Google Shape;171;p25">
            <a:extLst>
              <a:ext uri="{FF2B5EF4-FFF2-40B4-BE49-F238E27FC236}">
                <a16:creationId xmlns:a16="http://schemas.microsoft.com/office/drawing/2014/main" id="{1D67ADC1-396F-303C-AF9F-51C9916FAA85}"/>
              </a:ext>
            </a:extLst>
          </p:cNvPr>
          <p:cNvPicPr preferRelativeResize="0"/>
          <p:nvPr/>
        </p:nvPicPr>
        <p:blipFill>
          <a:blip r:embed="rId3">
            <a:alphaModFix/>
          </a:blip>
          <a:stretch>
            <a:fillRect/>
          </a:stretch>
        </p:blipFill>
        <p:spPr>
          <a:xfrm>
            <a:off x="7051224" y="0"/>
            <a:ext cx="2092776" cy="541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6"/>
          <p:cNvSpPr txBox="1">
            <a:spLocks noGrp="1"/>
          </p:cNvSpPr>
          <p:nvPr>
            <p:ph type="title"/>
          </p:nvPr>
        </p:nvSpPr>
        <p:spPr>
          <a:xfrm>
            <a:off x="727650" y="4933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References</a:t>
            </a:r>
            <a:endParaRPr dirty="0"/>
          </a:p>
        </p:txBody>
      </p:sp>
      <p:sp>
        <p:nvSpPr>
          <p:cNvPr id="177" name="Google Shape;177;p26"/>
          <p:cNvSpPr txBox="1">
            <a:spLocks noGrp="1"/>
          </p:cNvSpPr>
          <p:nvPr>
            <p:ph type="body" idx="1"/>
          </p:nvPr>
        </p:nvSpPr>
        <p:spPr>
          <a:xfrm>
            <a:off x="727650" y="1441200"/>
            <a:ext cx="7688700" cy="2818566"/>
          </a:xfrm>
          <a:prstGeom prst="rect">
            <a:avLst/>
          </a:prstGeom>
        </p:spPr>
        <p:txBody>
          <a:bodyPr spcFirstLastPara="1" wrap="square" lIns="91425" tIns="91425" rIns="91425" bIns="91425" anchor="t" anchorCtr="0">
            <a:noAutofit/>
          </a:bodyPr>
          <a:lstStyle/>
          <a:p>
            <a:pPr marL="146050" indent="0">
              <a:lnSpc>
                <a:spcPct val="115000"/>
              </a:lnSpc>
              <a:spcAft>
                <a:spcPts val="800"/>
              </a:spcAft>
              <a:buNone/>
              <a:tabLst>
                <a:tab pos="657225" algn="l"/>
              </a:tabLs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1.</a:t>
            </a:r>
            <a:r>
              <a:rPr lang="en-IN" sz="1200" kern="100" dirty="0">
                <a:solidFill>
                  <a:srgbClr val="333333"/>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a:t>
            </a:r>
            <a:r>
              <a:rPr lang="en-IN" sz="1200" kern="100" dirty="0" err="1">
                <a:solidFill>
                  <a:srgbClr val="333333"/>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Balla</a:t>
            </a:r>
            <a:r>
              <a:rPr lang="en-IN" sz="1200" kern="100" dirty="0">
                <a:solidFill>
                  <a:srgbClr val="333333"/>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a:t>
            </a:r>
            <a:r>
              <a:rPr lang="en-IN" sz="1200" kern="100" dirty="0" err="1">
                <a:solidFill>
                  <a:srgbClr val="333333"/>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Sahithya</a:t>
            </a:r>
            <a:r>
              <a:rPr lang="en-IN" sz="1200" kern="100" dirty="0">
                <a:solidFill>
                  <a:srgbClr val="333333"/>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Guru Prasad M S, </a:t>
            </a:r>
            <a:r>
              <a:rPr lang="en-IN" sz="1200" kern="100" dirty="0" err="1">
                <a:solidFill>
                  <a:srgbClr val="333333"/>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Balla</a:t>
            </a:r>
            <a:r>
              <a:rPr lang="en-IN" sz="1200" kern="100" dirty="0">
                <a:solidFill>
                  <a:srgbClr val="333333"/>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a:t>
            </a:r>
            <a:r>
              <a:rPr lang="en-IN" sz="1200" kern="100" dirty="0" err="1">
                <a:solidFill>
                  <a:srgbClr val="333333"/>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Sahithi</a:t>
            </a:r>
            <a:r>
              <a:rPr lang="en-IN" sz="1200" kern="100" dirty="0">
                <a:solidFill>
                  <a:srgbClr val="333333"/>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Madhu Krishna K, Ajay Charan </a:t>
            </a:r>
            <a:r>
              <a:rPr lang="en-IN" sz="1200" kern="100" dirty="0" err="1">
                <a:solidFill>
                  <a:srgbClr val="333333"/>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Devarlla</a:t>
            </a:r>
            <a:r>
              <a:rPr lang="en-IN" sz="1200" kern="100" dirty="0">
                <a:solidFill>
                  <a:srgbClr val="333333"/>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a:t>
            </a:r>
            <a:r>
              <a:rPr lang="en-IN" sz="1200" kern="100" dirty="0" err="1">
                <a:solidFill>
                  <a:srgbClr val="333333"/>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Yashavanth</a:t>
            </a:r>
            <a:r>
              <a:rPr lang="en-IN" sz="1200" kern="100" dirty="0">
                <a:solidFill>
                  <a:srgbClr val="333333"/>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T R, "Empowering Healthcare with AI: Advancements in Medical Image Analysis, Electronic Health Records Analysis, and AI-Driven Chatbots", </a:t>
            </a:r>
            <a:r>
              <a:rPr lang="en-IN" sz="1200" i="1" kern="100" dirty="0">
                <a:solidFill>
                  <a:srgbClr val="333333"/>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2024 3rd International Conference for Innovation in Technology (INOCON)</a:t>
            </a:r>
            <a:r>
              <a:rPr lang="en-IN" sz="1200" kern="100" dirty="0">
                <a:solidFill>
                  <a:srgbClr val="333333"/>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pp.1-7, 2024.</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146050" indent="0">
              <a:lnSpc>
                <a:spcPct val="115000"/>
              </a:lnSpc>
              <a:spcAft>
                <a:spcPts val="800"/>
              </a:spcAft>
              <a:buNone/>
              <a:tabLst>
                <a:tab pos="657225" algn="l"/>
              </a:tabLs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2.</a:t>
            </a:r>
            <a:r>
              <a:rPr lang="en-IN" sz="1200" kern="100" dirty="0">
                <a:solidFill>
                  <a:srgbClr val="333333"/>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I. </a:t>
            </a:r>
            <a:r>
              <a:rPr lang="en-IN" sz="1200" kern="100" dirty="0" err="1">
                <a:solidFill>
                  <a:srgbClr val="333333"/>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Bouazzi</a:t>
            </a:r>
            <a:r>
              <a:rPr lang="en-IN" sz="1200" kern="100" dirty="0">
                <a:solidFill>
                  <a:srgbClr val="333333"/>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M. Zaidi, M. Usman, M. Z. M. Shamim, V. K. Gunjan and N. Singh, "Future trends for healthcare monitoring system in smart cities using </a:t>
            </a:r>
            <a:r>
              <a:rPr lang="en-IN" sz="1200" kern="100" dirty="0" err="1">
                <a:solidFill>
                  <a:srgbClr val="333333"/>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LoRaWAn</a:t>
            </a:r>
            <a:r>
              <a:rPr lang="en-IN" sz="1200" kern="100" dirty="0">
                <a:solidFill>
                  <a:srgbClr val="333333"/>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-based WBAN", </a:t>
            </a:r>
            <a:r>
              <a:rPr lang="en-IN" sz="1200" i="1" kern="100" dirty="0">
                <a:solidFill>
                  <a:srgbClr val="333333"/>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Mobile Information Systems</a:t>
            </a:r>
            <a:r>
              <a:rPr lang="en-IN" sz="1200" kern="100" dirty="0">
                <a:solidFill>
                  <a:srgbClr val="333333"/>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2022.</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146050" indent="0">
              <a:lnSpc>
                <a:spcPct val="115000"/>
              </a:lnSpc>
              <a:spcAft>
                <a:spcPts val="800"/>
              </a:spcAft>
              <a:buNone/>
              <a:tabLst>
                <a:tab pos="657225" algn="l"/>
              </a:tabLst>
            </a:pPr>
            <a:r>
              <a:rPr lang="en-IN" sz="1200" kern="100" dirty="0">
                <a:solidFill>
                  <a:srgbClr val="333333"/>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3. C. K. Gomathy and M. A. R. Naidu, "The prediction of disease using machine learning", </a:t>
            </a:r>
            <a:r>
              <a:rPr lang="en-IN" sz="1200" i="1" kern="100" dirty="0">
                <a:solidFill>
                  <a:srgbClr val="333333"/>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International Journal of Scientific Research in Engineering and Management (IJSREM)</a:t>
            </a:r>
            <a:r>
              <a:rPr lang="en-IN" sz="1200" kern="100" dirty="0">
                <a:solidFill>
                  <a:srgbClr val="333333"/>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vol. 5, no. 10, 2021.</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146050" indent="0">
              <a:lnSpc>
                <a:spcPct val="115000"/>
              </a:lnSpc>
              <a:spcAft>
                <a:spcPts val="800"/>
              </a:spcAft>
              <a:buNone/>
              <a:tabLst>
                <a:tab pos="657225" algn="l"/>
              </a:tabLst>
            </a:pPr>
            <a:r>
              <a:rPr lang="en-IN" sz="1200" kern="100" dirty="0">
                <a:solidFill>
                  <a:srgbClr val="333333"/>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4. </a:t>
            </a:r>
            <a:r>
              <a:rPr lang="en-IN" sz="1200" kern="100" dirty="0" err="1">
                <a:solidFill>
                  <a:srgbClr val="333333"/>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Niyar</a:t>
            </a:r>
            <a:r>
              <a:rPr lang="en-IN" sz="1200" kern="100" dirty="0">
                <a:solidFill>
                  <a:srgbClr val="333333"/>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R Barman, Krish Sharma, </a:t>
            </a:r>
            <a:r>
              <a:rPr lang="en-IN" sz="1200" kern="100" dirty="0" err="1">
                <a:solidFill>
                  <a:srgbClr val="333333"/>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Ranjay</a:t>
            </a:r>
            <a:r>
              <a:rPr lang="en-IN" sz="1200" kern="100" dirty="0">
                <a:solidFill>
                  <a:srgbClr val="333333"/>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Hazra, "A transformer-based approach to automate disease prediction from patient descriptions", </a:t>
            </a:r>
            <a:r>
              <a:rPr lang="en-IN" sz="1200" i="1" kern="100" dirty="0">
                <a:solidFill>
                  <a:srgbClr val="333333"/>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2023 IEEE 7th Conference on Information and Communication Technology (CICT)</a:t>
            </a:r>
            <a:r>
              <a:rPr lang="en-IN" sz="1200" kern="100" dirty="0">
                <a:solidFill>
                  <a:srgbClr val="333333"/>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pp.1-5, 2023.</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78" name="Google Shape;178;p26"/>
          <p:cNvPicPr preferRelativeResize="0"/>
          <p:nvPr/>
        </p:nvPicPr>
        <p:blipFill>
          <a:blip r:embed="rId3">
            <a:alphaModFix/>
          </a:blip>
          <a:stretch>
            <a:fillRect/>
          </a:stretch>
        </p:blipFill>
        <p:spPr>
          <a:xfrm>
            <a:off x="7051224" y="7434"/>
            <a:ext cx="2092776" cy="5412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Acknowledgement</a:t>
            </a:r>
            <a:endParaRPr/>
          </a:p>
        </p:txBody>
      </p:sp>
      <p:sp>
        <p:nvSpPr>
          <p:cNvPr id="184" name="Google Shape;184;p27"/>
          <p:cNvSpPr txBox="1">
            <a:spLocks noGrp="1"/>
          </p:cNvSpPr>
          <p:nvPr>
            <p:ph type="body" idx="1"/>
          </p:nvPr>
        </p:nvSpPr>
        <p:spPr>
          <a:xfrm>
            <a:off x="729450" y="2078875"/>
            <a:ext cx="7688700" cy="24216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GB" sz="1100" dirty="0">
                <a:solidFill>
                  <a:srgbClr val="000000"/>
                </a:solidFill>
                <a:latin typeface="Arial"/>
                <a:ea typeface="Arial"/>
                <a:cs typeface="Arial"/>
                <a:sym typeface="Arial"/>
              </a:rPr>
              <a:t>		 	 	 		</a:t>
            </a:r>
            <a:endParaRPr sz="1100" dirty="0">
              <a:solidFill>
                <a:srgbClr val="000000"/>
              </a:solidFill>
              <a:latin typeface="Arial"/>
              <a:ea typeface="Arial"/>
              <a:cs typeface="Arial"/>
              <a:sym typeface="Arial"/>
            </a:endParaRPr>
          </a:p>
          <a:p>
            <a:pPr marL="0" lvl="0" indent="0" algn="l" rtl="0">
              <a:spcBef>
                <a:spcPts val="1500"/>
              </a:spcBef>
              <a:spcAft>
                <a:spcPts val="0"/>
              </a:spcAft>
              <a:buNone/>
            </a:pPr>
            <a:r>
              <a:rPr lang="en-GB" sz="4800" dirty="0">
                <a:solidFill>
                  <a:schemeClr val="dk2"/>
                </a:solidFill>
                <a:highlight>
                  <a:schemeClr val="lt1"/>
                </a:highlight>
                <a:latin typeface="Roboto"/>
                <a:ea typeface="Roboto"/>
                <a:cs typeface="Roboto"/>
                <a:sym typeface="Roboto"/>
              </a:rPr>
              <a:t>we would like to express our sincere gratitude to our supporting Professor  </a:t>
            </a:r>
            <a:r>
              <a:rPr lang="en-GB" sz="4800" b="1" dirty="0" err="1">
                <a:solidFill>
                  <a:schemeClr val="dk2"/>
                </a:solidFill>
                <a:highlight>
                  <a:schemeClr val="lt1"/>
                </a:highlight>
                <a:latin typeface="Roboto"/>
                <a:ea typeface="Roboto"/>
                <a:cs typeface="Roboto"/>
                <a:sym typeface="Roboto"/>
              </a:rPr>
              <a:t>Dr.</a:t>
            </a:r>
            <a:r>
              <a:rPr lang="en-GB" sz="4800" b="1" dirty="0">
                <a:solidFill>
                  <a:schemeClr val="dk2"/>
                </a:solidFill>
                <a:highlight>
                  <a:schemeClr val="lt1"/>
                </a:highlight>
                <a:latin typeface="Roboto"/>
                <a:ea typeface="Roboto"/>
                <a:cs typeface="Roboto"/>
                <a:sym typeface="Roboto"/>
              </a:rPr>
              <a:t> T V Rajini </a:t>
            </a:r>
            <a:r>
              <a:rPr lang="en-GB" sz="4800" b="1" dirty="0" err="1">
                <a:solidFill>
                  <a:schemeClr val="dk2"/>
                </a:solidFill>
                <a:highlight>
                  <a:schemeClr val="lt1"/>
                </a:highlight>
                <a:latin typeface="Roboto"/>
                <a:ea typeface="Roboto"/>
                <a:cs typeface="Roboto"/>
                <a:sym typeface="Roboto"/>
              </a:rPr>
              <a:t>Kanth</a:t>
            </a:r>
            <a:r>
              <a:rPr lang="en-GB" sz="4800" dirty="0">
                <a:solidFill>
                  <a:schemeClr val="dk2"/>
                </a:solidFill>
                <a:highlight>
                  <a:schemeClr val="lt1"/>
                </a:highlight>
                <a:latin typeface="Roboto"/>
                <a:ea typeface="Roboto"/>
                <a:cs typeface="Roboto"/>
                <a:sym typeface="Roboto"/>
              </a:rPr>
              <a:t> Sir , our Mentor </a:t>
            </a:r>
            <a:r>
              <a:rPr lang="en-GB" sz="4800" b="1" dirty="0">
                <a:solidFill>
                  <a:schemeClr val="dk2"/>
                </a:solidFill>
                <a:highlight>
                  <a:schemeClr val="lt1"/>
                </a:highlight>
                <a:latin typeface="Roboto"/>
                <a:ea typeface="Roboto"/>
                <a:cs typeface="Roboto"/>
                <a:sym typeface="Roboto"/>
              </a:rPr>
              <a:t>P. Narayana Babu</a:t>
            </a:r>
            <a:r>
              <a:rPr lang="en-GB" sz="4800" dirty="0">
                <a:solidFill>
                  <a:schemeClr val="dk2"/>
                </a:solidFill>
                <a:highlight>
                  <a:schemeClr val="lt1"/>
                </a:highlight>
                <a:latin typeface="Roboto"/>
                <a:ea typeface="Roboto"/>
                <a:cs typeface="Roboto"/>
                <a:sym typeface="Roboto"/>
              </a:rPr>
              <a:t> Sir and mentors from intel , for their valuable guidance and support throughout the duration of this project on “</a:t>
            </a:r>
            <a:r>
              <a:rPr lang="en-GB" sz="4800" b="1" dirty="0">
                <a:solidFill>
                  <a:schemeClr val="dk2"/>
                </a:solidFill>
                <a:highlight>
                  <a:schemeClr val="lt1"/>
                </a:highlight>
                <a:latin typeface="Roboto"/>
                <a:ea typeface="Roboto"/>
                <a:cs typeface="Roboto"/>
                <a:sym typeface="Roboto"/>
              </a:rPr>
              <a:t>Integrated Common Services to Common People”</a:t>
            </a:r>
            <a:r>
              <a:rPr lang="en-GB" sz="4800" dirty="0">
                <a:solidFill>
                  <a:schemeClr val="dk2"/>
                </a:solidFill>
                <a:highlight>
                  <a:schemeClr val="lt1"/>
                </a:highlight>
                <a:latin typeface="Roboto"/>
                <a:ea typeface="Roboto"/>
                <a:cs typeface="Roboto"/>
                <a:sym typeface="Roboto"/>
              </a:rPr>
              <a:t>. Their expertise and insights have been instrumental in shaping the direction and outcomes of this research </a:t>
            </a:r>
            <a:r>
              <a:rPr lang="en-GB" sz="4800" dirty="0" err="1">
                <a:solidFill>
                  <a:schemeClr val="dk2"/>
                </a:solidFill>
                <a:highlight>
                  <a:schemeClr val="lt1"/>
                </a:highlight>
                <a:latin typeface="Roboto"/>
                <a:ea typeface="Roboto"/>
                <a:cs typeface="Roboto"/>
                <a:sym typeface="Roboto"/>
              </a:rPr>
              <a:t>endeavor</a:t>
            </a:r>
            <a:r>
              <a:rPr lang="en-GB" sz="4800" dirty="0">
                <a:solidFill>
                  <a:schemeClr val="dk2"/>
                </a:solidFill>
                <a:highlight>
                  <a:schemeClr val="lt1"/>
                </a:highlight>
                <a:latin typeface="Roboto"/>
                <a:ea typeface="Roboto"/>
                <a:cs typeface="Roboto"/>
                <a:sym typeface="Roboto"/>
              </a:rPr>
              <a:t>.</a:t>
            </a:r>
            <a:endParaRPr sz="4800" dirty="0">
              <a:solidFill>
                <a:schemeClr val="dk2"/>
              </a:solidFill>
              <a:highlight>
                <a:schemeClr val="lt1"/>
              </a:highlight>
              <a:latin typeface="Roboto"/>
              <a:ea typeface="Roboto"/>
              <a:cs typeface="Roboto"/>
              <a:sym typeface="Roboto"/>
            </a:endParaRPr>
          </a:p>
          <a:p>
            <a:pPr marL="0" lvl="0" indent="0" algn="l" rtl="0">
              <a:spcBef>
                <a:spcPts val="1500"/>
              </a:spcBef>
              <a:spcAft>
                <a:spcPts val="0"/>
              </a:spcAft>
              <a:buNone/>
            </a:pPr>
            <a:r>
              <a:rPr lang="en-GB" sz="4800" dirty="0">
                <a:solidFill>
                  <a:schemeClr val="dk2"/>
                </a:solidFill>
                <a:highlight>
                  <a:schemeClr val="lt1"/>
                </a:highlight>
                <a:latin typeface="Roboto"/>
                <a:ea typeface="Roboto"/>
                <a:cs typeface="Roboto"/>
                <a:sym typeface="Roboto"/>
              </a:rPr>
              <a:t>We would also like to thank our Head of the department of CSE AI&amp;ML, </a:t>
            </a:r>
            <a:r>
              <a:rPr lang="en-GB" sz="4800" b="1" dirty="0" err="1">
                <a:solidFill>
                  <a:schemeClr val="dk2"/>
                </a:solidFill>
                <a:highlight>
                  <a:schemeClr val="lt1"/>
                </a:highlight>
                <a:latin typeface="Roboto"/>
                <a:ea typeface="Roboto"/>
                <a:cs typeface="Roboto"/>
                <a:sym typeface="Roboto"/>
              </a:rPr>
              <a:t>Dr.</a:t>
            </a:r>
            <a:r>
              <a:rPr lang="en-GB" sz="4800" b="1" dirty="0">
                <a:solidFill>
                  <a:schemeClr val="dk2"/>
                </a:solidFill>
                <a:highlight>
                  <a:schemeClr val="lt1"/>
                </a:highlight>
                <a:latin typeface="Roboto"/>
                <a:ea typeface="Roboto"/>
                <a:cs typeface="Roboto"/>
                <a:sym typeface="Roboto"/>
              </a:rPr>
              <a:t> T V Rajini </a:t>
            </a:r>
            <a:r>
              <a:rPr lang="en-GB" sz="4800" b="1" dirty="0" err="1">
                <a:solidFill>
                  <a:schemeClr val="dk2"/>
                </a:solidFill>
                <a:highlight>
                  <a:schemeClr val="lt1"/>
                </a:highlight>
                <a:latin typeface="Roboto"/>
                <a:ea typeface="Roboto"/>
                <a:cs typeface="Roboto"/>
                <a:sym typeface="Roboto"/>
              </a:rPr>
              <a:t>Kanth</a:t>
            </a:r>
            <a:r>
              <a:rPr lang="en-GB" sz="4800" dirty="0">
                <a:solidFill>
                  <a:schemeClr val="dk2"/>
                </a:solidFill>
                <a:highlight>
                  <a:schemeClr val="lt1"/>
                </a:highlight>
                <a:latin typeface="Roboto"/>
                <a:ea typeface="Roboto"/>
                <a:cs typeface="Roboto"/>
                <a:sym typeface="Roboto"/>
              </a:rPr>
              <a:t> Sir for providing us</a:t>
            </a:r>
            <a:endParaRPr sz="4800" dirty="0">
              <a:solidFill>
                <a:schemeClr val="dk2"/>
              </a:solidFill>
              <a:highlight>
                <a:schemeClr val="lt1"/>
              </a:highlight>
              <a:latin typeface="Roboto"/>
              <a:ea typeface="Roboto"/>
              <a:cs typeface="Roboto"/>
              <a:sym typeface="Roboto"/>
            </a:endParaRPr>
          </a:p>
          <a:p>
            <a:pPr marL="0" lvl="0" indent="0" algn="l" rtl="0">
              <a:spcBef>
                <a:spcPts val="0"/>
              </a:spcBef>
              <a:spcAft>
                <a:spcPts val="0"/>
              </a:spcAft>
              <a:buNone/>
            </a:pPr>
            <a:r>
              <a:rPr lang="en-GB" sz="4800" dirty="0">
                <a:solidFill>
                  <a:schemeClr val="dk2"/>
                </a:solidFill>
                <a:highlight>
                  <a:schemeClr val="lt1"/>
                </a:highlight>
                <a:latin typeface="Roboto"/>
                <a:ea typeface="Roboto"/>
                <a:cs typeface="Roboto"/>
                <a:sym typeface="Roboto"/>
              </a:rPr>
              <a:t>Opportunity and Required resources for the project and providing us with mentors for guidance.</a:t>
            </a:r>
            <a:endParaRPr sz="1100" dirty="0">
              <a:solidFill>
                <a:srgbClr val="000000"/>
              </a:solidFill>
              <a:latin typeface="Arial"/>
              <a:ea typeface="Arial"/>
              <a:cs typeface="Arial"/>
              <a:sym typeface="Arial"/>
            </a:endParaRPr>
          </a:p>
          <a:p>
            <a:pPr marL="0" lvl="0" indent="0" algn="l" rtl="0">
              <a:spcBef>
                <a:spcPts val="1200"/>
              </a:spcBef>
              <a:spcAft>
                <a:spcPts val="0"/>
              </a:spcAft>
              <a:buNone/>
            </a:pPr>
            <a:endParaRPr sz="3800" dirty="0">
              <a:solidFill>
                <a:srgbClr val="000000"/>
              </a:solidFill>
              <a:highlight>
                <a:srgbClr val="FFFFFF"/>
              </a:highlight>
              <a:latin typeface="Arial"/>
              <a:ea typeface="Arial"/>
              <a:cs typeface="Arial"/>
              <a:sym typeface="Arial"/>
            </a:endParaRPr>
          </a:p>
          <a:p>
            <a:pPr marL="0" lvl="0" indent="0" algn="l" rtl="0">
              <a:spcBef>
                <a:spcPts val="1200"/>
              </a:spcBef>
              <a:spcAft>
                <a:spcPts val="0"/>
              </a:spcAft>
              <a:buNone/>
            </a:pPr>
            <a:r>
              <a:rPr lang="en-GB" sz="1100" dirty="0">
                <a:solidFill>
                  <a:srgbClr val="000000"/>
                </a:solidFill>
                <a:highlight>
                  <a:srgbClr val="FFFFFF"/>
                </a:highlight>
                <a:latin typeface="Arial"/>
                <a:ea typeface="Arial"/>
                <a:cs typeface="Arial"/>
                <a:sym typeface="Arial"/>
              </a:rPr>
              <a:t>					</a:t>
            </a:r>
            <a:endParaRPr sz="1100" dirty="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r>
              <a:rPr lang="en-GB" sz="1100" dirty="0">
                <a:solidFill>
                  <a:srgbClr val="000000"/>
                </a:solidFill>
                <a:highlight>
                  <a:srgbClr val="FFFFFF"/>
                </a:highlight>
                <a:latin typeface="Arial"/>
                <a:ea typeface="Arial"/>
                <a:cs typeface="Arial"/>
                <a:sym typeface="Arial"/>
              </a:rPr>
              <a:t>				</a:t>
            </a:r>
            <a:endParaRPr sz="1100" dirty="0">
              <a:solidFill>
                <a:srgbClr val="000000"/>
              </a:solidFill>
              <a:highlight>
                <a:srgbClr val="FFFFFF"/>
              </a:highlight>
              <a:latin typeface="Arial"/>
              <a:ea typeface="Arial"/>
              <a:cs typeface="Arial"/>
              <a:sym typeface="Arial"/>
            </a:endParaRPr>
          </a:p>
          <a:p>
            <a:pPr marL="0" lvl="0" indent="0" algn="l" rtl="0">
              <a:spcBef>
                <a:spcPts val="1200"/>
              </a:spcBef>
              <a:spcAft>
                <a:spcPts val="0"/>
              </a:spcAft>
              <a:buNone/>
            </a:pPr>
            <a:r>
              <a:rPr lang="en-GB" sz="1100" dirty="0">
                <a:solidFill>
                  <a:srgbClr val="000000"/>
                </a:solidFill>
                <a:highlight>
                  <a:srgbClr val="FFFFFF"/>
                </a:highlight>
                <a:latin typeface="Arial"/>
                <a:ea typeface="Arial"/>
                <a:cs typeface="Arial"/>
                <a:sym typeface="Arial"/>
              </a:rPr>
              <a:t>			</a:t>
            </a:r>
            <a:endParaRPr sz="1100" dirty="0">
              <a:solidFill>
                <a:srgbClr val="000000"/>
              </a:solidFill>
              <a:highlight>
                <a:srgbClr val="FFFFFF"/>
              </a:highlight>
              <a:latin typeface="Arial"/>
              <a:ea typeface="Arial"/>
              <a:cs typeface="Arial"/>
              <a:sym typeface="Arial"/>
            </a:endParaRPr>
          </a:p>
          <a:p>
            <a:pPr marL="0" lvl="0" indent="0" algn="l" rtl="0">
              <a:spcBef>
                <a:spcPts val="1200"/>
              </a:spcBef>
              <a:spcAft>
                <a:spcPts val="0"/>
              </a:spcAft>
              <a:buNone/>
            </a:pPr>
            <a:r>
              <a:rPr lang="en-GB" sz="1100" dirty="0">
                <a:solidFill>
                  <a:srgbClr val="000000"/>
                </a:solidFill>
                <a:latin typeface="Arial"/>
                <a:ea typeface="Arial"/>
                <a:cs typeface="Arial"/>
                <a:sym typeface="Arial"/>
              </a:rPr>
              <a:t>		</a:t>
            </a:r>
            <a:endParaRPr sz="1100" dirty="0">
              <a:solidFill>
                <a:srgbClr val="000000"/>
              </a:solidFill>
              <a:latin typeface="Arial"/>
              <a:ea typeface="Arial"/>
              <a:cs typeface="Arial"/>
              <a:sym typeface="Arial"/>
            </a:endParaRPr>
          </a:p>
          <a:p>
            <a:pPr marL="0" lvl="0" indent="0" algn="l" rtl="0">
              <a:spcBef>
                <a:spcPts val="1200"/>
              </a:spcBef>
              <a:spcAft>
                <a:spcPts val="1200"/>
              </a:spcAft>
              <a:buNone/>
            </a:pPr>
            <a:endParaRPr dirty="0"/>
          </a:p>
        </p:txBody>
      </p:sp>
      <p:pic>
        <p:nvPicPr>
          <p:cNvPr id="2" name="Google Shape;178;p26">
            <a:extLst>
              <a:ext uri="{FF2B5EF4-FFF2-40B4-BE49-F238E27FC236}">
                <a16:creationId xmlns:a16="http://schemas.microsoft.com/office/drawing/2014/main" id="{9EB840A0-6288-C6BB-776A-3AA71C858BAF}"/>
              </a:ext>
            </a:extLst>
          </p:cNvPr>
          <p:cNvPicPr preferRelativeResize="0"/>
          <p:nvPr/>
        </p:nvPicPr>
        <p:blipFill>
          <a:blip r:embed="rId3">
            <a:alphaModFix/>
          </a:blip>
          <a:stretch>
            <a:fillRect/>
          </a:stretch>
        </p:blipFill>
        <p:spPr>
          <a:xfrm>
            <a:off x="7051224" y="0"/>
            <a:ext cx="2092776" cy="5412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8"/>
          <p:cNvSpPr txBox="1">
            <a:spLocks noGrp="1"/>
          </p:cNvSpPr>
          <p:nvPr>
            <p:ph type="title"/>
          </p:nvPr>
        </p:nvSpPr>
        <p:spPr>
          <a:xfrm>
            <a:off x="793725" y="2847400"/>
            <a:ext cx="7688700" cy="535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dirty="0"/>
              <a:t>Thank You, from </a:t>
            </a:r>
            <a:r>
              <a:rPr lang="en-GB" dirty="0" err="1"/>
              <a:t>Team_MediAI</a:t>
            </a:r>
            <a:endParaRPr dirty="0"/>
          </a:p>
        </p:txBody>
      </p:sp>
      <p:pic>
        <p:nvPicPr>
          <p:cNvPr id="2" name="Google Shape;178;p26">
            <a:extLst>
              <a:ext uri="{FF2B5EF4-FFF2-40B4-BE49-F238E27FC236}">
                <a16:creationId xmlns:a16="http://schemas.microsoft.com/office/drawing/2014/main" id="{3A738829-25B7-42A2-E149-FF8088621187}"/>
              </a:ext>
            </a:extLst>
          </p:cNvPr>
          <p:cNvPicPr preferRelativeResize="0"/>
          <p:nvPr/>
        </p:nvPicPr>
        <p:blipFill>
          <a:blip r:embed="rId3">
            <a:alphaModFix/>
          </a:blip>
          <a:stretch>
            <a:fillRect/>
          </a:stretch>
        </p:blipFill>
        <p:spPr>
          <a:xfrm>
            <a:off x="7051224" y="0"/>
            <a:ext cx="2092776" cy="541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729450" y="1326084"/>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Abstract</a:t>
            </a:r>
            <a:endParaRPr dirty="0"/>
          </a:p>
        </p:txBody>
      </p:sp>
      <p:sp>
        <p:nvSpPr>
          <p:cNvPr id="94" name="Google Shape;94;p14"/>
          <p:cNvSpPr txBox="1">
            <a:spLocks noGrp="1"/>
          </p:cNvSpPr>
          <p:nvPr>
            <p:ph type="body" idx="1"/>
          </p:nvPr>
        </p:nvSpPr>
        <p:spPr>
          <a:xfrm>
            <a:off x="729450" y="1873550"/>
            <a:ext cx="7688700" cy="2657629"/>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sz="1200" dirty="0">
                <a:solidFill>
                  <a:schemeClr val="bg2"/>
                </a:solidFill>
                <a:latin typeface="Times New Roman" panose="02020603050405020304" pitchFamily="18" charset="0"/>
                <a:ea typeface="Roboto" panose="02000000000000000000" pitchFamily="2" charset="0"/>
                <a:cs typeface="Times New Roman" panose="02020603050405020304" pitchFamily="18" charset="0"/>
              </a:rPr>
              <a:t>Access to efficient healthcare services is a significant challenge, especially for individuals in underserved and rural areas. Common people face issues like long waiting times, limited access to specialized care, lack of personalized treatment, and fragmented healthcare services, resulting in delayed diagnoses and poorer health outcomes. Our project aims to address these challenges by integrating artificial intelligence (AI) technologies into a unified healthcare platform. This solution includes predictive analytics for early health issue detection, symptom entry and prediction, and an AI-driven chatbot for immediate assistance with symptoms and health queries. Users benefit from seamless registration and login processes, detailed doctor profiles, and efficient appointment management. We created a web/GUI application to facilitate this integration, ensuring users can access these services through an intuitive and user-friendly interface. By leveraging AI, our platform enhances healthcare accessibility and efficiency, providing common people with proactive, personalized, and streamlined medical services. Ultimately, our solution seeks to revolutionize healthcare services, making them more accessible and effective, thus improving overall patient outcomes and quality of life.</a:t>
            </a:r>
            <a:endParaRPr sz="1200" dirty="0">
              <a:solidFill>
                <a:schemeClr val="bg2"/>
              </a:solidFill>
              <a:highlight>
                <a:schemeClr val="lt1"/>
              </a:highlight>
              <a:latin typeface="Times New Roman" panose="02020603050405020304" pitchFamily="18" charset="0"/>
              <a:ea typeface="Roboto" panose="02000000000000000000" pitchFamily="2" charset="0"/>
              <a:cs typeface="Times New Roman" panose="02020603050405020304" pitchFamily="18" charset="0"/>
            </a:endParaRPr>
          </a:p>
        </p:txBody>
      </p:sp>
      <p:pic>
        <p:nvPicPr>
          <p:cNvPr id="2" name="Google Shape;178;p26">
            <a:extLst>
              <a:ext uri="{FF2B5EF4-FFF2-40B4-BE49-F238E27FC236}">
                <a16:creationId xmlns:a16="http://schemas.microsoft.com/office/drawing/2014/main" id="{7F227FC0-70A4-22D5-3919-8C17717836AC}"/>
              </a:ext>
            </a:extLst>
          </p:cNvPr>
          <p:cNvPicPr preferRelativeResize="0"/>
          <p:nvPr/>
        </p:nvPicPr>
        <p:blipFill>
          <a:blip r:embed="rId3">
            <a:alphaModFix/>
          </a:blip>
          <a:stretch>
            <a:fillRect/>
          </a:stretch>
        </p:blipFill>
        <p:spPr>
          <a:xfrm>
            <a:off x="7051224" y="0"/>
            <a:ext cx="2092776" cy="541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729450" y="5031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Proposed Solution</a:t>
            </a:r>
            <a:endParaRPr dirty="0"/>
          </a:p>
        </p:txBody>
      </p:sp>
      <p:sp>
        <p:nvSpPr>
          <p:cNvPr id="129" name="Google Shape;129;p19"/>
          <p:cNvSpPr txBox="1">
            <a:spLocks noGrp="1"/>
          </p:cNvSpPr>
          <p:nvPr>
            <p:ph type="body" idx="1"/>
          </p:nvPr>
        </p:nvSpPr>
        <p:spPr>
          <a:xfrm>
            <a:off x="729450" y="1422670"/>
            <a:ext cx="7688700" cy="3364920"/>
          </a:xfrm>
          <a:prstGeom prst="rect">
            <a:avLst/>
          </a:prstGeom>
        </p:spPr>
        <p:txBody>
          <a:bodyPr spcFirstLastPara="1" wrap="square" lIns="91425" tIns="91425" rIns="91425" bIns="91425" anchor="t" anchorCtr="0">
            <a:noAutofit/>
          </a:bodyPr>
          <a:lstStyle/>
          <a:p>
            <a:pPr marL="146050" indent="0">
              <a:lnSpc>
                <a:spcPct val="150000"/>
              </a:lnSpc>
              <a:spcAft>
                <a:spcPts val="800"/>
              </a:spcAft>
              <a:buNone/>
            </a:pPr>
            <a:r>
              <a:rPr lang="en-IN" sz="1400" kern="0" dirty="0">
                <a:solidFill>
                  <a:schemeClr val="bg2"/>
                </a:solidFill>
                <a:effectLst/>
                <a:latin typeface="Times New Roman" panose="02020603050405020304" pitchFamily="18" charset="0"/>
                <a:ea typeface="Roboto" panose="02000000000000000000" pitchFamily="2" charset="0"/>
                <a:cs typeface="Times New Roman" panose="02020603050405020304" pitchFamily="18" charset="0"/>
              </a:rPr>
              <a:t>Our project addresses these challenges by integrating artificial intelligence (AI) technologies into healthcare services to create a unified, accessible, and efficient web/GUI healthcare platform. By leveraging AI, we aim to provide:</a:t>
            </a:r>
            <a:endParaRPr lang="en-IN" sz="1400" kern="100" dirty="0">
              <a:solidFill>
                <a:schemeClr val="bg2"/>
              </a:solidFill>
              <a:effectLst/>
              <a:latin typeface="Times New Roman" panose="02020603050405020304" pitchFamily="18" charset="0"/>
              <a:ea typeface="Roboto" panose="02000000000000000000" pitchFamily="2" charset="0"/>
              <a:cs typeface="Times New Roman" panose="02020603050405020304" pitchFamily="18" charset="0"/>
            </a:endParaRPr>
          </a:p>
          <a:p>
            <a:pPr marL="342900" lvl="0" indent="-342900">
              <a:lnSpc>
                <a:spcPct val="100000"/>
              </a:lnSpc>
              <a:spcAft>
                <a:spcPts val="800"/>
              </a:spcAft>
              <a:buFont typeface="+mj-lt"/>
              <a:buAutoNum type="arabicPeriod"/>
              <a:tabLst>
                <a:tab pos="457200" algn="l"/>
              </a:tabLst>
            </a:pPr>
            <a:r>
              <a:rPr lang="en-IN" sz="1400" b="1" kern="0" dirty="0">
                <a:solidFill>
                  <a:schemeClr val="bg2"/>
                </a:solidFill>
                <a:effectLst/>
                <a:latin typeface="Times New Roman" panose="02020603050405020304" pitchFamily="18" charset="0"/>
                <a:ea typeface="Roboto" panose="02000000000000000000" pitchFamily="2" charset="0"/>
                <a:cs typeface="Times New Roman" panose="02020603050405020304" pitchFamily="18" charset="0"/>
              </a:rPr>
              <a:t>Predictive Analytics</a:t>
            </a:r>
            <a:r>
              <a:rPr lang="en-IN" sz="1400" kern="0" dirty="0">
                <a:solidFill>
                  <a:schemeClr val="bg2"/>
                </a:solidFill>
                <a:effectLst/>
                <a:latin typeface="Times New Roman" panose="02020603050405020304" pitchFamily="18" charset="0"/>
                <a:ea typeface="Roboto" panose="02000000000000000000" pitchFamily="2" charset="0"/>
                <a:cs typeface="Times New Roman" panose="02020603050405020304" pitchFamily="18" charset="0"/>
              </a:rPr>
              <a:t>: Early detection and prediction of health issues for proactive management.</a:t>
            </a:r>
            <a:endParaRPr lang="en-IN" sz="1400" kern="100" dirty="0">
              <a:solidFill>
                <a:schemeClr val="bg2"/>
              </a:solidFill>
              <a:effectLst/>
              <a:latin typeface="Times New Roman" panose="02020603050405020304" pitchFamily="18" charset="0"/>
              <a:ea typeface="Roboto" panose="02000000000000000000" pitchFamily="2" charset="0"/>
              <a:cs typeface="Times New Roman" panose="02020603050405020304" pitchFamily="18" charset="0"/>
            </a:endParaRPr>
          </a:p>
          <a:p>
            <a:pPr marL="342900" lvl="0" indent="-342900">
              <a:lnSpc>
                <a:spcPct val="100000"/>
              </a:lnSpc>
              <a:spcAft>
                <a:spcPts val="800"/>
              </a:spcAft>
              <a:buFont typeface="+mj-lt"/>
              <a:buAutoNum type="arabicPeriod"/>
              <a:tabLst>
                <a:tab pos="457200" algn="l"/>
              </a:tabLst>
            </a:pPr>
            <a:r>
              <a:rPr lang="en-IN" sz="1400" b="1" kern="0" dirty="0">
                <a:solidFill>
                  <a:schemeClr val="bg2"/>
                </a:solidFill>
                <a:effectLst/>
                <a:latin typeface="Times New Roman" panose="02020603050405020304" pitchFamily="18" charset="0"/>
                <a:ea typeface="Roboto" panose="02000000000000000000" pitchFamily="2" charset="0"/>
                <a:cs typeface="Times New Roman" panose="02020603050405020304" pitchFamily="18" charset="0"/>
              </a:rPr>
              <a:t>Enhanced Accessibility</a:t>
            </a:r>
            <a:r>
              <a:rPr lang="en-IN" sz="1400" kern="0" dirty="0">
                <a:solidFill>
                  <a:schemeClr val="bg2"/>
                </a:solidFill>
                <a:effectLst/>
                <a:latin typeface="Times New Roman" panose="02020603050405020304" pitchFamily="18" charset="0"/>
                <a:ea typeface="Roboto" panose="02000000000000000000" pitchFamily="2" charset="0"/>
                <a:cs typeface="Times New Roman" panose="02020603050405020304" pitchFamily="18" charset="0"/>
              </a:rPr>
              <a:t>: Advanced healthcare services for underserved and rural areas, ensuring equitable access.</a:t>
            </a:r>
            <a:endParaRPr lang="en-IN" sz="1400" kern="100" dirty="0">
              <a:solidFill>
                <a:schemeClr val="bg2"/>
              </a:solidFill>
              <a:effectLst/>
              <a:latin typeface="Times New Roman" panose="02020603050405020304" pitchFamily="18" charset="0"/>
              <a:ea typeface="Roboto" panose="02000000000000000000" pitchFamily="2" charset="0"/>
              <a:cs typeface="Times New Roman" panose="02020603050405020304" pitchFamily="18" charset="0"/>
            </a:endParaRPr>
          </a:p>
          <a:p>
            <a:pPr marL="342900" lvl="0" indent="-342900">
              <a:lnSpc>
                <a:spcPct val="100000"/>
              </a:lnSpc>
              <a:spcAft>
                <a:spcPts val="800"/>
              </a:spcAft>
              <a:buFont typeface="+mj-lt"/>
              <a:buAutoNum type="arabicPeriod"/>
              <a:tabLst>
                <a:tab pos="457200" algn="l"/>
              </a:tabLst>
            </a:pPr>
            <a:r>
              <a:rPr lang="en-IN" sz="1400" b="1" kern="0" dirty="0">
                <a:solidFill>
                  <a:schemeClr val="bg2"/>
                </a:solidFill>
                <a:effectLst/>
                <a:latin typeface="Times New Roman" panose="02020603050405020304" pitchFamily="18" charset="0"/>
                <a:ea typeface="Roboto" panose="02000000000000000000" pitchFamily="2" charset="0"/>
                <a:cs typeface="Times New Roman" panose="02020603050405020304" pitchFamily="18" charset="0"/>
              </a:rPr>
              <a:t>Symptom Entry and Prediction</a:t>
            </a:r>
            <a:r>
              <a:rPr lang="en-IN" sz="1400" kern="0" dirty="0">
                <a:solidFill>
                  <a:schemeClr val="bg2"/>
                </a:solidFill>
                <a:effectLst/>
                <a:latin typeface="Times New Roman" panose="02020603050405020304" pitchFamily="18" charset="0"/>
                <a:ea typeface="Roboto" panose="02000000000000000000" pitchFamily="2" charset="0"/>
                <a:cs typeface="Times New Roman" panose="02020603050405020304" pitchFamily="18" charset="0"/>
              </a:rPr>
              <a:t>: Users can enter symptoms, and AI algorithms will analyse and predict potential health issues.</a:t>
            </a:r>
          </a:p>
          <a:p>
            <a:pPr marL="342900" lvl="0" indent="-342900">
              <a:lnSpc>
                <a:spcPct val="100000"/>
              </a:lnSpc>
              <a:spcAft>
                <a:spcPts val="800"/>
              </a:spcAft>
              <a:buFont typeface="+mj-lt"/>
              <a:buAutoNum type="arabicPeriod"/>
              <a:tabLst>
                <a:tab pos="457200" algn="l"/>
              </a:tabLst>
            </a:pPr>
            <a:r>
              <a:rPr lang="en-IN" sz="1400" b="1" kern="0" dirty="0">
                <a:solidFill>
                  <a:schemeClr val="bg2"/>
                </a:solidFill>
                <a:effectLst/>
                <a:latin typeface="Times New Roman" panose="02020603050405020304" pitchFamily="18" charset="0"/>
                <a:ea typeface="Roboto" panose="02000000000000000000" pitchFamily="2" charset="0"/>
                <a:cs typeface="Times New Roman" panose="02020603050405020304" pitchFamily="18" charset="0"/>
              </a:rPr>
              <a:t>Registration and Login</a:t>
            </a:r>
            <a:r>
              <a:rPr lang="en-IN" sz="1400" kern="0" dirty="0">
                <a:solidFill>
                  <a:schemeClr val="bg2"/>
                </a:solidFill>
                <a:effectLst/>
                <a:latin typeface="Times New Roman" panose="02020603050405020304" pitchFamily="18" charset="0"/>
                <a:ea typeface="Roboto" panose="02000000000000000000" pitchFamily="2" charset="0"/>
                <a:cs typeface="Times New Roman" panose="02020603050405020304" pitchFamily="18" charset="0"/>
              </a:rPr>
              <a:t>: Easy and secure user registration and login process.</a:t>
            </a:r>
            <a:endParaRPr lang="en-IN" sz="1400" kern="100" dirty="0">
              <a:solidFill>
                <a:schemeClr val="bg2"/>
              </a:solidFill>
              <a:effectLst/>
              <a:latin typeface="Times New Roman" panose="02020603050405020304" pitchFamily="18" charset="0"/>
              <a:ea typeface="Roboto" panose="02000000000000000000" pitchFamily="2" charset="0"/>
              <a:cs typeface="Times New Roman" panose="02020603050405020304" pitchFamily="18" charset="0"/>
            </a:endParaRPr>
          </a:p>
          <a:p>
            <a:pPr marL="342900" lvl="0" indent="-342900">
              <a:lnSpc>
                <a:spcPct val="100000"/>
              </a:lnSpc>
              <a:spcAft>
                <a:spcPts val="800"/>
              </a:spcAft>
              <a:buFont typeface="+mj-lt"/>
              <a:buAutoNum type="arabicPeriod"/>
              <a:tabLst>
                <a:tab pos="457200" algn="l"/>
              </a:tabLst>
            </a:pPr>
            <a:r>
              <a:rPr lang="en-IN" sz="1400" b="1" kern="0" dirty="0">
                <a:solidFill>
                  <a:schemeClr val="bg2"/>
                </a:solidFill>
                <a:effectLst/>
                <a:latin typeface="Times New Roman" panose="02020603050405020304" pitchFamily="18" charset="0"/>
                <a:ea typeface="Roboto" panose="02000000000000000000" pitchFamily="2" charset="0"/>
                <a:cs typeface="Times New Roman" panose="02020603050405020304" pitchFamily="18" charset="0"/>
              </a:rPr>
              <a:t>Choosing Doctor</a:t>
            </a:r>
            <a:r>
              <a:rPr lang="en-IN" sz="1400" kern="0" dirty="0">
                <a:solidFill>
                  <a:schemeClr val="bg2"/>
                </a:solidFill>
                <a:effectLst/>
                <a:latin typeface="Times New Roman" panose="02020603050405020304" pitchFamily="18" charset="0"/>
                <a:ea typeface="Roboto" panose="02000000000000000000" pitchFamily="2" charset="0"/>
                <a:cs typeface="Times New Roman" panose="02020603050405020304" pitchFamily="18" charset="0"/>
              </a:rPr>
              <a:t>: Detailed profiles of doctors, including specializations and availability.</a:t>
            </a:r>
            <a:endParaRPr lang="en-IN" sz="1400" kern="100" dirty="0">
              <a:solidFill>
                <a:schemeClr val="bg2"/>
              </a:solidFill>
              <a:effectLst/>
              <a:latin typeface="Times New Roman" panose="02020603050405020304" pitchFamily="18" charset="0"/>
              <a:ea typeface="Roboto" panose="02000000000000000000" pitchFamily="2" charset="0"/>
              <a:cs typeface="Times New Roman" panose="02020603050405020304" pitchFamily="18" charset="0"/>
            </a:endParaRPr>
          </a:p>
          <a:p>
            <a:pPr marL="342900" lvl="0" indent="-342900">
              <a:lnSpc>
                <a:spcPct val="100000"/>
              </a:lnSpc>
              <a:spcAft>
                <a:spcPts val="800"/>
              </a:spcAft>
              <a:buFont typeface="+mj-lt"/>
              <a:buAutoNum type="arabicPeriod"/>
              <a:tabLst>
                <a:tab pos="457200" algn="l"/>
              </a:tabLst>
            </a:pP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l" rtl="0">
              <a:spcBef>
                <a:spcPts val="1500"/>
              </a:spcBef>
              <a:spcAft>
                <a:spcPts val="1200"/>
              </a:spcAft>
              <a:buNone/>
            </a:pPr>
            <a:endParaRPr sz="1400" dirty="0">
              <a:latin typeface="Times New Roman" panose="02020603050405020304" pitchFamily="18" charset="0"/>
              <a:cs typeface="Times New Roman" panose="02020603050405020304" pitchFamily="18" charset="0"/>
            </a:endParaRPr>
          </a:p>
        </p:txBody>
      </p:sp>
      <p:pic>
        <p:nvPicPr>
          <p:cNvPr id="2" name="Google Shape;178;p26">
            <a:extLst>
              <a:ext uri="{FF2B5EF4-FFF2-40B4-BE49-F238E27FC236}">
                <a16:creationId xmlns:a16="http://schemas.microsoft.com/office/drawing/2014/main" id="{1DCE40A7-98C7-ED87-3591-8BB63C829014}"/>
              </a:ext>
            </a:extLst>
          </p:cNvPr>
          <p:cNvPicPr preferRelativeResize="0"/>
          <p:nvPr/>
        </p:nvPicPr>
        <p:blipFill>
          <a:blip r:embed="rId3">
            <a:alphaModFix/>
          </a:blip>
          <a:stretch>
            <a:fillRect/>
          </a:stretch>
        </p:blipFill>
        <p:spPr>
          <a:xfrm>
            <a:off x="7051224" y="0"/>
            <a:ext cx="2092776" cy="541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0"/>
          <p:cNvSpPr txBox="1">
            <a:spLocks noGrp="1"/>
          </p:cNvSpPr>
          <p:nvPr>
            <p:ph type="body" idx="1"/>
          </p:nvPr>
        </p:nvSpPr>
        <p:spPr>
          <a:xfrm>
            <a:off x="604158" y="1330778"/>
            <a:ext cx="8275542" cy="3271571"/>
          </a:xfrm>
          <a:prstGeom prst="rect">
            <a:avLst/>
          </a:prstGeom>
        </p:spPr>
        <p:txBody>
          <a:bodyPr spcFirstLastPara="1" wrap="square" lIns="91425" tIns="91425" rIns="91425" bIns="91425" anchor="t" anchorCtr="0">
            <a:noAutofit/>
          </a:bodyPr>
          <a:lstStyle/>
          <a:p>
            <a:pPr marL="228600" lvl="0" indent="-228600">
              <a:lnSpc>
                <a:spcPct val="100000"/>
              </a:lnSpc>
              <a:spcAft>
                <a:spcPts val="800"/>
              </a:spcAft>
              <a:buAutoNum type="arabicPeriod" startAt="6"/>
              <a:tabLst>
                <a:tab pos="457200" algn="l"/>
              </a:tabLst>
            </a:pPr>
            <a:r>
              <a:rPr lang="en-IN" sz="1200" b="1" kern="0" dirty="0">
                <a:solidFill>
                  <a:schemeClr val="bg2"/>
                </a:solidFill>
                <a:effectLst/>
                <a:latin typeface="Roboto" panose="02000000000000000000" pitchFamily="2" charset="0"/>
                <a:ea typeface="Roboto" panose="02000000000000000000" pitchFamily="2" charset="0"/>
                <a:cs typeface="Roboto" panose="02000000000000000000" pitchFamily="2" charset="0"/>
              </a:rPr>
              <a:t>   Appointment Management</a:t>
            </a:r>
            <a:r>
              <a:rPr lang="en-IN" sz="1200" kern="0" dirty="0">
                <a:solidFill>
                  <a:schemeClr val="bg2"/>
                </a:solidFill>
                <a:effectLst/>
                <a:latin typeface="Roboto" panose="02000000000000000000" pitchFamily="2" charset="0"/>
                <a:ea typeface="Roboto" panose="02000000000000000000" pitchFamily="2" charset="0"/>
                <a:cs typeface="Roboto" panose="02000000000000000000" pitchFamily="2" charset="0"/>
              </a:rPr>
              <a:t>: Efficient booking, viewing, and managing of medical appointments.</a:t>
            </a:r>
            <a:endParaRPr lang="en-IN" sz="1200" kern="100" dirty="0">
              <a:solidFill>
                <a:schemeClr val="bg2"/>
              </a:solidFill>
              <a:latin typeface="Roboto" panose="02000000000000000000" pitchFamily="2" charset="0"/>
              <a:ea typeface="Roboto" panose="02000000000000000000" pitchFamily="2" charset="0"/>
              <a:cs typeface="Roboto" panose="02000000000000000000" pitchFamily="2" charset="0"/>
            </a:endParaRPr>
          </a:p>
          <a:p>
            <a:pPr marL="228600" lvl="0" indent="-228600">
              <a:lnSpc>
                <a:spcPct val="100000"/>
              </a:lnSpc>
              <a:spcAft>
                <a:spcPts val="800"/>
              </a:spcAft>
              <a:buAutoNum type="arabicPeriod" startAt="6"/>
              <a:tabLst>
                <a:tab pos="457200" algn="l"/>
              </a:tabLst>
            </a:pPr>
            <a:r>
              <a:rPr lang="en-IN" sz="1200" b="1" kern="0" dirty="0">
                <a:solidFill>
                  <a:schemeClr val="bg2"/>
                </a:solidFill>
                <a:effectLst/>
                <a:latin typeface="Roboto" panose="02000000000000000000" pitchFamily="2" charset="0"/>
                <a:ea typeface="Roboto" panose="02000000000000000000" pitchFamily="2" charset="0"/>
                <a:cs typeface="Roboto" panose="02000000000000000000" pitchFamily="2" charset="0"/>
              </a:rPr>
              <a:t>   AI Chatbot</a:t>
            </a:r>
            <a:r>
              <a:rPr lang="en-IN" sz="1200" kern="0" dirty="0">
                <a:solidFill>
                  <a:schemeClr val="bg2"/>
                </a:solidFill>
                <a:effectLst/>
                <a:latin typeface="Roboto" panose="02000000000000000000" pitchFamily="2" charset="0"/>
                <a:ea typeface="Roboto" panose="02000000000000000000" pitchFamily="2" charset="0"/>
                <a:cs typeface="Roboto" panose="02000000000000000000" pitchFamily="2" charset="0"/>
              </a:rPr>
              <a:t>: Interactive chatbot for immediate assistance with symptoms, general health questions, and appointment bookings.</a:t>
            </a:r>
            <a:endParaRPr lang="en-IN" sz="1200" kern="100" dirty="0">
              <a:solidFill>
                <a:schemeClr val="bg2"/>
              </a:solidFill>
              <a:effectLst/>
              <a:latin typeface="Roboto" panose="02000000000000000000" pitchFamily="2" charset="0"/>
              <a:ea typeface="Roboto" panose="02000000000000000000" pitchFamily="2" charset="0"/>
              <a:cs typeface="Roboto" panose="02000000000000000000" pitchFamily="2" charset="0"/>
            </a:endParaRPr>
          </a:p>
          <a:p>
            <a:pPr marL="146050" indent="0">
              <a:lnSpc>
                <a:spcPct val="150000"/>
              </a:lnSpc>
              <a:spcAft>
                <a:spcPts val="800"/>
              </a:spcAft>
              <a:buNone/>
            </a:pPr>
            <a:r>
              <a:rPr lang="en-IN" sz="1200" kern="0" dirty="0">
                <a:solidFill>
                  <a:schemeClr val="bg2"/>
                </a:solidFill>
                <a:effectLst/>
                <a:latin typeface="Roboto" panose="02000000000000000000" pitchFamily="2" charset="0"/>
                <a:ea typeface="Roboto" panose="02000000000000000000" pitchFamily="2" charset="0"/>
                <a:cs typeface="Roboto" panose="02000000000000000000" pitchFamily="2" charset="0"/>
              </a:rPr>
              <a:t>We created a web/GUI application and integrated these features to ensure that users can access these services through an intuitive and user-friendly interface. Our platform seeks to revolutionize healthcare services, making them more accessible, efficient, and personalized for all individuals, ultimately leading to better health outcomes and an improved quality of life.</a:t>
            </a:r>
            <a:endParaRPr lang="en-IN" sz="1200" kern="100" dirty="0">
              <a:solidFill>
                <a:schemeClr val="bg2"/>
              </a:solidFill>
              <a:effectLst/>
              <a:latin typeface="Roboto" panose="02000000000000000000" pitchFamily="2" charset="0"/>
              <a:ea typeface="Roboto" panose="02000000000000000000" pitchFamily="2" charset="0"/>
              <a:cs typeface="Roboto" panose="02000000000000000000" pitchFamily="2" charset="0"/>
            </a:endParaRPr>
          </a:p>
          <a:p>
            <a:pPr marL="0" lvl="0" indent="0" algn="l" rtl="0">
              <a:lnSpc>
                <a:spcPct val="95000"/>
              </a:lnSpc>
              <a:spcBef>
                <a:spcPts val="1500"/>
              </a:spcBef>
              <a:spcAft>
                <a:spcPts val="1200"/>
              </a:spcAft>
              <a:buSzPts val="1018"/>
              <a:buNone/>
            </a:pPr>
            <a:endParaRPr sz="1210" dirty="0">
              <a:solidFill>
                <a:schemeClr val="dk2"/>
              </a:solidFill>
              <a:highlight>
                <a:schemeClr val="lt1"/>
              </a:highlight>
              <a:latin typeface="Roboto"/>
              <a:ea typeface="Roboto"/>
              <a:cs typeface="Roboto"/>
              <a:sym typeface="Roboto"/>
            </a:endParaRPr>
          </a:p>
        </p:txBody>
      </p:sp>
      <p:pic>
        <p:nvPicPr>
          <p:cNvPr id="2" name="Google Shape;178;p26">
            <a:extLst>
              <a:ext uri="{FF2B5EF4-FFF2-40B4-BE49-F238E27FC236}">
                <a16:creationId xmlns:a16="http://schemas.microsoft.com/office/drawing/2014/main" id="{D5791795-1E1B-84E6-F73D-84AD07846134}"/>
              </a:ext>
            </a:extLst>
          </p:cNvPr>
          <p:cNvPicPr preferRelativeResize="0"/>
          <p:nvPr/>
        </p:nvPicPr>
        <p:blipFill>
          <a:blip r:embed="rId3">
            <a:alphaModFix/>
          </a:blip>
          <a:stretch>
            <a:fillRect/>
          </a:stretch>
        </p:blipFill>
        <p:spPr>
          <a:xfrm>
            <a:off x="7051224" y="0"/>
            <a:ext cx="2092776" cy="541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669977" y="481200"/>
            <a:ext cx="7688700" cy="535200"/>
          </a:xfrm>
          <a:prstGeom prst="rect">
            <a:avLst/>
          </a:prstGeom>
        </p:spPr>
        <p:txBody>
          <a:bodyPr spcFirstLastPara="1" wrap="square" lIns="91425" tIns="91425" rIns="91425" bIns="91425" anchor="t" anchorCtr="0">
            <a:noAutofit/>
          </a:bodyPr>
          <a:lstStyle/>
          <a:p>
            <a:pPr>
              <a:lnSpc>
                <a:spcPct val="150000"/>
              </a:lnSpc>
            </a:pPr>
            <a:r>
              <a:rPr lang="en-IN" sz="2400" b="1" dirty="0">
                <a:effectLst/>
                <a:latin typeface="Times New Roman" panose="02020603050405020304" pitchFamily="18" charset="0"/>
                <a:ea typeface="Times New Roman" panose="02020603050405020304" pitchFamily="18" charset="0"/>
              </a:rPr>
              <a:t>Features Offered:</a:t>
            </a:r>
            <a:r>
              <a:rPr lang="en-IN" sz="2400" dirty="0">
                <a:effectLst/>
                <a:latin typeface="Times New Roman" panose="02020603050405020304" pitchFamily="18" charset="0"/>
                <a:ea typeface="Times New Roman" panose="02020603050405020304" pitchFamily="18" charset="0"/>
              </a:rPr>
              <a:t> </a:t>
            </a:r>
          </a:p>
        </p:txBody>
      </p:sp>
      <p:sp>
        <p:nvSpPr>
          <p:cNvPr id="101" name="Google Shape;101;p15"/>
          <p:cNvSpPr txBox="1">
            <a:spLocks noGrp="1"/>
          </p:cNvSpPr>
          <p:nvPr>
            <p:ph type="body" idx="1"/>
          </p:nvPr>
        </p:nvSpPr>
        <p:spPr>
          <a:xfrm>
            <a:off x="727650" y="1497600"/>
            <a:ext cx="7688700" cy="3334595"/>
          </a:xfrm>
          <a:prstGeom prst="rect">
            <a:avLst/>
          </a:prstGeom>
        </p:spPr>
        <p:txBody>
          <a:bodyPr spcFirstLastPara="1" wrap="square" lIns="91425" tIns="91425" rIns="91425" bIns="91425" anchor="t" anchorCtr="0">
            <a:noAutofit/>
          </a:bodyPr>
          <a:lstStyle/>
          <a:p>
            <a:pPr marL="342900" lvl="0" indent="-342900">
              <a:lnSpc>
                <a:spcPct val="150000"/>
              </a:lnSpc>
              <a:spcAft>
                <a:spcPts val="800"/>
              </a:spcAft>
              <a:buFont typeface="Wingdings" panose="05000000000000000000" pitchFamily="2" charset="2"/>
              <a:buChar char=""/>
            </a:pP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User Registration and Login</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50000"/>
              </a:lnSpc>
              <a:spcAft>
                <a:spcPts val="800"/>
              </a:spcAft>
              <a:buSzPts val="1000"/>
              <a:buNone/>
              <a:tabLst>
                <a:tab pos="685800" algn="l"/>
              </a:tabLst>
            </a:pP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	Registration</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Users can create an account by providing essential information such as name, email, password, and other relevant details. The registration process includes email verification to ensure authenticity.</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50000"/>
              </a:lnSpc>
              <a:spcAft>
                <a:spcPts val="800"/>
              </a:spcAft>
              <a:buSzPts val="1000"/>
              <a:buFont typeface="Symbol" panose="05050102010706020507" pitchFamily="18" charset="2"/>
              <a:buChar char=""/>
              <a:tabLst>
                <a:tab pos="685800" algn="l"/>
              </a:tabLst>
            </a:pPr>
            <a:r>
              <a:rPr lang="en-IN" sz="1200" b="1" kern="0" dirty="0">
                <a:effectLst/>
                <a:latin typeface="Times New Roman" panose="02020603050405020304" pitchFamily="18" charset="0"/>
                <a:ea typeface="Times New Roman" panose="02020603050405020304" pitchFamily="18" charset="0"/>
                <a:cs typeface="Times New Roman" panose="02020603050405020304" pitchFamily="18" charset="0"/>
              </a:rPr>
              <a:t>Login</a:t>
            </a:r>
            <a:r>
              <a:rPr lang="en-IN" sz="1200" kern="0" dirty="0">
                <a:effectLst/>
                <a:latin typeface="Times New Roman" panose="02020603050405020304" pitchFamily="18" charset="0"/>
                <a:ea typeface="Times New Roman" panose="02020603050405020304" pitchFamily="18" charset="0"/>
                <a:cs typeface="Times New Roman" panose="02020603050405020304" pitchFamily="18" charset="0"/>
              </a:rPr>
              <a:t>: Users can log in to their account using their email and password. The login process includes security measures such as rate limiting to prevent brute force attacks.</a:t>
            </a:r>
          </a:p>
          <a:p>
            <a:pPr marL="342900" lvl="0" indent="-342900">
              <a:lnSpc>
                <a:spcPct val="150000"/>
              </a:lnSpc>
              <a:spcAft>
                <a:spcPts val="800"/>
              </a:spcAft>
              <a:buFont typeface="Wingdings" panose="05000000000000000000" pitchFamily="2" charset="2"/>
              <a:buChar char=""/>
            </a:pPr>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User Profile Management</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sz="1400" b="1" kern="0" dirty="0">
                <a:effectLst/>
                <a:latin typeface="Times New Roman" panose="02020603050405020304" pitchFamily="18" charset="0"/>
                <a:ea typeface="Times New Roman" panose="02020603050405020304" pitchFamily="18" charset="0"/>
                <a:cs typeface="Times New Roman" panose="02020603050405020304" pitchFamily="18" charset="0"/>
              </a:rPr>
              <a:t>Profile Viewing and Editing</a:t>
            </a: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 Users can view and update their profile information, including personal details, contact information, and preferences</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 name="Google Shape;178;p26">
            <a:extLst>
              <a:ext uri="{FF2B5EF4-FFF2-40B4-BE49-F238E27FC236}">
                <a16:creationId xmlns:a16="http://schemas.microsoft.com/office/drawing/2014/main" id="{E5B22857-246F-C615-99B1-02188DC91B28}"/>
              </a:ext>
            </a:extLst>
          </p:cNvPr>
          <p:cNvPicPr preferRelativeResize="0"/>
          <p:nvPr/>
        </p:nvPicPr>
        <p:blipFill>
          <a:blip r:embed="rId3">
            <a:alphaModFix/>
          </a:blip>
          <a:stretch>
            <a:fillRect/>
          </a:stretch>
        </p:blipFill>
        <p:spPr>
          <a:xfrm>
            <a:off x="7051224" y="0"/>
            <a:ext cx="2092776" cy="541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A60726B-908D-3CC5-E203-9574DC8E1FEA}"/>
              </a:ext>
            </a:extLst>
          </p:cNvPr>
          <p:cNvSpPr>
            <a:spLocks noGrp="1"/>
          </p:cNvSpPr>
          <p:nvPr>
            <p:ph type="body" idx="1"/>
          </p:nvPr>
        </p:nvSpPr>
        <p:spPr>
          <a:xfrm>
            <a:off x="729450" y="773150"/>
            <a:ext cx="7688700" cy="4377784"/>
          </a:xfrm>
        </p:spPr>
        <p:txBody>
          <a:bodyPr>
            <a:noAutofit/>
          </a:bodyPr>
          <a:lstStyle/>
          <a:p>
            <a:pPr marL="342900" lvl="0" indent="-342900">
              <a:lnSpc>
                <a:spcPct val="150000"/>
              </a:lnSpc>
              <a:spcAft>
                <a:spcPts val="800"/>
              </a:spcAft>
              <a:buFont typeface="Wingdings" panose="05000000000000000000" pitchFamily="2" charset="2"/>
              <a:buChar char=""/>
            </a:pPr>
            <a:r>
              <a:rPr lang="en-IN" sz="1200" b="1" kern="0" dirty="0">
                <a:effectLst/>
                <a:latin typeface="Times New Roman" panose="02020603050405020304" pitchFamily="18" charset="0"/>
                <a:ea typeface="Times New Roman" panose="02020603050405020304" pitchFamily="18" charset="0"/>
                <a:cs typeface="Times New Roman" panose="02020603050405020304" pitchFamily="18" charset="0"/>
              </a:rPr>
              <a:t>Appointment Management</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50000"/>
              </a:lnSpc>
              <a:spcAft>
                <a:spcPts val="800"/>
              </a:spcAft>
              <a:buSzPts val="1000"/>
              <a:buFont typeface="Symbol" panose="05050102010706020507" pitchFamily="18" charset="2"/>
              <a:buChar char=""/>
              <a:tabLst>
                <a:tab pos="685800" algn="l"/>
              </a:tabLst>
            </a:pPr>
            <a:r>
              <a:rPr lang="en-IN" sz="1000" b="1" kern="0" dirty="0">
                <a:effectLst/>
                <a:latin typeface="Times New Roman" panose="02020603050405020304" pitchFamily="18" charset="0"/>
                <a:ea typeface="Times New Roman" panose="02020603050405020304" pitchFamily="18" charset="0"/>
                <a:cs typeface="Times New Roman" panose="02020603050405020304" pitchFamily="18" charset="0"/>
              </a:rPr>
              <a:t>Booking Appointments</a:t>
            </a:r>
            <a:r>
              <a:rPr lang="en-IN" sz="1000" kern="0" dirty="0">
                <a:effectLst/>
                <a:latin typeface="Times New Roman" panose="02020603050405020304" pitchFamily="18" charset="0"/>
                <a:ea typeface="Times New Roman" panose="02020603050405020304" pitchFamily="18" charset="0"/>
                <a:cs typeface="Times New Roman" panose="02020603050405020304" pitchFamily="18" charset="0"/>
              </a:rPr>
              <a:t>: Users can book appointments with doctors by selecting available time slots. The system checks for conflicts and confirms the booking.</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50000"/>
              </a:lnSpc>
              <a:spcAft>
                <a:spcPts val="800"/>
              </a:spcAft>
              <a:buSzPts val="1000"/>
              <a:buFont typeface="Symbol" panose="05050102010706020507" pitchFamily="18" charset="2"/>
              <a:buChar char=""/>
              <a:tabLst>
                <a:tab pos="685800" algn="l"/>
              </a:tabLst>
            </a:pPr>
            <a:r>
              <a:rPr lang="en-IN" sz="1000" b="1" kern="0" dirty="0">
                <a:effectLst/>
                <a:latin typeface="Times New Roman" panose="02020603050405020304" pitchFamily="18" charset="0"/>
                <a:ea typeface="Times New Roman" panose="02020603050405020304" pitchFamily="18" charset="0"/>
                <a:cs typeface="Times New Roman" panose="02020603050405020304" pitchFamily="18" charset="0"/>
              </a:rPr>
              <a:t>View and Manage Appointments</a:t>
            </a:r>
            <a:r>
              <a:rPr lang="en-IN" sz="1000" kern="0" dirty="0">
                <a:effectLst/>
                <a:latin typeface="Times New Roman" panose="02020603050405020304" pitchFamily="18" charset="0"/>
                <a:ea typeface="Times New Roman" panose="02020603050405020304" pitchFamily="18" charset="0"/>
                <a:cs typeface="Times New Roman" panose="02020603050405020304" pitchFamily="18" charset="0"/>
              </a:rPr>
              <a:t>: Users can view their upcoming and past appointments, reschedule, or cancel appointments as needed.</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Wingdings" panose="05000000000000000000" pitchFamily="2" charset="2"/>
              <a:buChar char=""/>
            </a:pPr>
            <a:r>
              <a:rPr lang="en-IN" sz="1200" b="1" kern="0" dirty="0">
                <a:effectLst/>
                <a:latin typeface="Times New Roman" panose="02020603050405020304" pitchFamily="18" charset="0"/>
                <a:ea typeface="Times New Roman" panose="02020603050405020304" pitchFamily="18" charset="0"/>
                <a:cs typeface="Times New Roman" panose="02020603050405020304" pitchFamily="18" charset="0"/>
              </a:rPr>
              <a:t>Doctor Profiles and Search</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50000"/>
              </a:lnSpc>
              <a:spcAft>
                <a:spcPts val="800"/>
              </a:spcAft>
              <a:buSzPts val="1000"/>
              <a:buFont typeface="Symbol" panose="05050102010706020507" pitchFamily="18" charset="2"/>
              <a:buChar char=""/>
              <a:tabLst>
                <a:tab pos="685800" algn="l"/>
              </a:tabLst>
            </a:pPr>
            <a:r>
              <a:rPr lang="en-IN" sz="1000" b="1" kern="0" dirty="0">
                <a:effectLst/>
                <a:latin typeface="Times New Roman" panose="02020603050405020304" pitchFamily="18" charset="0"/>
                <a:ea typeface="Times New Roman" panose="02020603050405020304" pitchFamily="18" charset="0"/>
                <a:cs typeface="Times New Roman" panose="02020603050405020304" pitchFamily="18" charset="0"/>
              </a:rPr>
              <a:t>Doctor Directory</a:t>
            </a:r>
            <a:r>
              <a:rPr lang="en-IN" sz="1000" kern="0" dirty="0">
                <a:effectLst/>
                <a:latin typeface="Times New Roman" panose="02020603050405020304" pitchFamily="18" charset="0"/>
                <a:ea typeface="Times New Roman" panose="02020603050405020304" pitchFamily="18" charset="0"/>
                <a:cs typeface="Times New Roman" panose="02020603050405020304" pitchFamily="18" charset="0"/>
              </a:rPr>
              <a:t>: Users can browse through a list of available doctors, view their profiles, specializations, and availability.</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50000"/>
              </a:lnSpc>
              <a:spcAft>
                <a:spcPts val="800"/>
              </a:spcAft>
              <a:buSzPts val="1000"/>
              <a:buFont typeface="Symbol" panose="05050102010706020507" pitchFamily="18" charset="2"/>
              <a:buChar char=""/>
              <a:tabLst>
                <a:tab pos="685800" algn="l"/>
              </a:tabLst>
            </a:pPr>
            <a:r>
              <a:rPr lang="en-IN" sz="1000" b="1" kern="0" dirty="0">
                <a:effectLst/>
                <a:latin typeface="Times New Roman" panose="02020603050405020304" pitchFamily="18" charset="0"/>
                <a:ea typeface="Times New Roman" panose="02020603050405020304" pitchFamily="18" charset="0"/>
                <a:cs typeface="Times New Roman" panose="02020603050405020304" pitchFamily="18" charset="0"/>
              </a:rPr>
              <a:t>Search and Filter</a:t>
            </a:r>
            <a:r>
              <a:rPr lang="en-IN" sz="1000" kern="0" dirty="0">
                <a:effectLst/>
                <a:latin typeface="Times New Roman" panose="02020603050405020304" pitchFamily="18" charset="0"/>
                <a:ea typeface="Times New Roman" panose="02020603050405020304" pitchFamily="18" charset="0"/>
                <a:cs typeface="Times New Roman" panose="02020603050405020304" pitchFamily="18" charset="0"/>
              </a:rPr>
              <a:t>: Users can search for doctors based on name, specialty, location, and availability to find the most suitable healthcare provider.</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Wingdings" panose="05000000000000000000" pitchFamily="2" charset="2"/>
              <a:buChar char=""/>
            </a:pPr>
            <a:r>
              <a:rPr lang="en-IN" sz="1200" b="1" kern="0" dirty="0">
                <a:effectLst/>
                <a:latin typeface="Times New Roman" panose="02020603050405020304" pitchFamily="18" charset="0"/>
                <a:ea typeface="Times New Roman" panose="02020603050405020304" pitchFamily="18" charset="0"/>
                <a:cs typeface="Times New Roman" panose="02020603050405020304" pitchFamily="18" charset="0"/>
              </a:rPr>
              <a:t>Symptom Entry and Analysis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50000"/>
              </a:lnSpc>
              <a:spcAft>
                <a:spcPts val="800"/>
              </a:spcAft>
              <a:buSzPts val="1000"/>
              <a:buFont typeface="Symbol" panose="05050102010706020507" pitchFamily="18" charset="2"/>
              <a:buChar char=""/>
              <a:tabLst>
                <a:tab pos="685800" algn="l"/>
              </a:tabLst>
            </a:pPr>
            <a:r>
              <a:rPr lang="en-IN" sz="1000" b="1" kern="0" dirty="0">
                <a:effectLst/>
                <a:latin typeface="Times New Roman" panose="02020603050405020304" pitchFamily="18" charset="0"/>
                <a:ea typeface="Times New Roman" panose="02020603050405020304" pitchFamily="18" charset="0"/>
                <a:cs typeface="Times New Roman" panose="02020603050405020304" pitchFamily="18" charset="0"/>
              </a:rPr>
              <a:t>Symptom Entry Form</a:t>
            </a:r>
            <a:r>
              <a:rPr lang="en-IN" sz="1000" kern="0" dirty="0">
                <a:effectLst/>
                <a:latin typeface="Times New Roman" panose="02020603050405020304" pitchFamily="18" charset="0"/>
                <a:ea typeface="Times New Roman" panose="02020603050405020304" pitchFamily="18" charset="0"/>
                <a:cs typeface="Times New Roman" panose="02020603050405020304" pitchFamily="18" charset="0"/>
              </a:rPr>
              <a:t>: Users can enter their symptoms through a user-friendly form that includes various symptom categories.</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50000"/>
              </a:lnSpc>
              <a:spcAft>
                <a:spcPts val="800"/>
              </a:spcAft>
              <a:buSzPts val="1000"/>
              <a:buFont typeface="Symbol" panose="05050102010706020507" pitchFamily="18" charset="2"/>
              <a:buChar char=""/>
              <a:tabLst>
                <a:tab pos="685800" algn="l"/>
              </a:tabLst>
            </a:pPr>
            <a:r>
              <a:rPr lang="en-IN" sz="1000" b="1" kern="0" dirty="0">
                <a:effectLst/>
                <a:latin typeface="Times New Roman" panose="02020603050405020304" pitchFamily="18" charset="0"/>
                <a:ea typeface="Times New Roman" panose="02020603050405020304" pitchFamily="18" charset="0"/>
                <a:cs typeface="Times New Roman" panose="02020603050405020304" pitchFamily="18" charset="0"/>
              </a:rPr>
              <a:t>Symptom History</a:t>
            </a:r>
            <a:r>
              <a:rPr lang="en-IN" sz="1000" kern="0" dirty="0">
                <a:effectLst/>
                <a:latin typeface="Times New Roman" panose="02020603050405020304" pitchFamily="18" charset="0"/>
                <a:ea typeface="Times New Roman" panose="02020603050405020304" pitchFamily="18" charset="0"/>
                <a:cs typeface="Times New Roman" panose="02020603050405020304" pitchFamily="18" charset="0"/>
              </a:rPr>
              <a:t>: Users can view their past symptom entries and any related recommendations or diagnoses.</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200" b="1" kern="0" dirty="0">
                <a:effectLst/>
                <a:latin typeface="Times New Roman" panose="02020603050405020304" pitchFamily="18" charset="0"/>
                <a:ea typeface="Times New Roman" panose="02020603050405020304" pitchFamily="18" charset="0"/>
              </a:rPr>
              <a:t>Analysis and Prediction</a:t>
            </a:r>
            <a:r>
              <a:rPr lang="en-IN" sz="1200" kern="0" dirty="0">
                <a:effectLst/>
                <a:latin typeface="Times New Roman" panose="02020603050405020304" pitchFamily="18" charset="0"/>
                <a:ea typeface="Times New Roman" panose="02020603050405020304" pitchFamily="18" charset="0"/>
              </a:rPr>
              <a:t>: The system </a:t>
            </a:r>
            <a:r>
              <a:rPr lang="en-IN" sz="1200" kern="0" dirty="0" err="1">
                <a:effectLst/>
                <a:latin typeface="Times New Roman" panose="02020603050405020304" pitchFamily="18" charset="0"/>
                <a:ea typeface="Times New Roman" panose="02020603050405020304" pitchFamily="18" charset="0"/>
              </a:rPr>
              <a:t>analyzes</a:t>
            </a:r>
            <a:r>
              <a:rPr lang="en-IN" sz="1200" kern="0" dirty="0">
                <a:effectLst/>
                <a:latin typeface="Times New Roman" panose="02020603050405020304" pitchFamily="18" charset="0"/>
                <a:ea typeface="Times New Roman" panose="02020603050405020304" pitchFamily="18" charset="0"/>
              </a:rPr>
              <a:t> the entered symptoms using machine learning models to provide possible diagnoses and recommendations</a:t>
            </a:r>
            <a:endParaRPr lang="en-IN" sz="1200" dirty="0"/>
          </a:p>
        </p:txBody>
      </p:sp>
      <p:pic>
        <p:nvPicPr>
          <p:cNvPr id="4" name="Google Shape;178;p26">
            <a:extLst>
              <a:ext uri="{FF2B5EF4-FFF2-40B4-BE49-F238E27FC236}">
                <a16:creationId xmlns:a16="http://schemas.microsoft.com/office/drawing/2014/main" id="{2BDF1A42-C487-D902-52C3-EF5A9E1ECDCA}"/>
              </a:ext>
            </a:extLst>
          </p:cNvPr>
          <p:cNvPicPr preferRelativeResize="0"/>
          <p:nvPr/>
        </p:nvPicPr>
        <p:blipFill>
          <a:blip r:embed="rId2">
            <a:alphaModFix/>
          </a:blip>
          <a:stretch>
            <a:fillRect/>
          </a:stretch>
        </p:blipFill>
        <p:spPr>
          <a:xfrm>
            <a:off x="7051224" y="0"/>
            <a:ext cx="2092776" cy="541200"/>
          </a:xfrm>
          <a:prstGeom prst="rect">
            <a:avLst/>
          </a:prstGeom>
          <a:noFill/>
          <a:ln>
            <a:noFill/>
          </a:ln>
        </p:spPr>
      </p:pic>
    </p:spTree>
    <p:extLst>
      <p:ext uri="{BB962C8B-B14F-4D97-AF65-F5344CB8AC3E}">
        <p14:creationId xmlns:p14="http://schemas.microsoft.com/office/powerpoint/2010/main" val="2020454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D34AD40-0D29-6861-F6BD-F7EA89123D09}"/>
              </a:ext>
            </a:extLst>
          </p:cNvPr>
          <p:cNvSpPr>
            <a:spLocks noGrp="1"/>
          </p:cNvSpPr>
          <p:nvPr>
            <p:ph type="body" idx="1"/>
          </p:nvPr>
        </p:nvSpPr>
        <p:spPr>
          <a:xfrm>
            <a:off x="727650" y="1248937"/>
            <a:ext cx="7688700" cy="3769112"/>
          </a:xfrm>
        </p:spPr>
        <p:txBody>
          <a:bodyPr>
            <a:noAutofit/>
          </a:bodyPr>
          <a:lstStyle/>
          <a:p>
            <a:pPr marL="342900" lvl="0" indent="-342900">
              <a:lnSpc>
                <a:spcPct val="150000"/>
              </a:lnSpc>
              <a:spcAft>
                <a:spcPts val="800"/>
              </a:spcAft>
              <a:buFont typeface="Wingdings" panose="05000000000000000000" pitchFamily="2" charset="2"/>
              <a:buChar char=""/>
            </a:pPr>
            <a:r>
              <a:rPr lang="en-IN" sz="1200" b="1" kern="0" dirty="0">
                <a:effectLst/>
                <a:latin typeface="Times New Roman" panose="02020603050405020304" pitchFamily="18" charset="0"/>
                <a:ea typeface="Times New Roman" panose="02020603050405020304" pitchFamily="18" charset="0"/>
                <a:cs typeface="Times New Roman" panose="02020603050405020304" pitchFamily="18" charset="0"/>
              </a:rPr>
              <a:t>AI Chatbot</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50000"/>
              </a:lnSpc>
              <a:spcAft>
                <a:spcPts val="800"/>
              </a:spcAft>
              <a:buSzPts val="1000"/>
              <a:buFont typeface="Symbol" panose="05050102010706020507" pitchFamily="18" charset="2"/>
              <a:buChar char=""/>
              <a:tabLst>
                <a:tab pos="685800" algn="l"/>
              </a:tabLst>
            </a:pPr>
            <a:r>
              <a:rPr lang="en-IN" sz="1000" b="1" kern="0" dirty="0">
                <a:effectLst/>
                <a:latin typeface="Times New Roman" panose="02020603050405020304" pitchFamily="18" charset="0"/>
                <a:ea typeface="Times New Roman" panose="02020603050405020304" pitchFamily="18" charset="0"/>
                <a:cs typeface="Times New Roman" panose="02020603050405020304" pitchFamily="18" charset="0"/>
              </a:rPr>
              <a:t>Interactive Chat</a:t>
            </a:r>
            <a:r>
              <a:rPr lang="en-IN" sz="1000" kern="0" dirty="0">
                <a:effectLst/>
                <a:latin typeface="Times New Roman" panose="02020603050405020304" pitchFamily="18" charset="0"/>
                <a:ea typeface="Times New Roman" panose="02020603050405020304" pitchFamily="18" charset="0"/>
                <a:cs typeface="Times New Roman" panose="02020603050405020304" pitchFamily="18" charset="0"/>
              </a:rPr>
              <a:t>: Users can interact with the AI chatbot for immediate assistance with symptoms, general health questions, and appointment bookings</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50000"/>
              </a:lnSpc>
              <a:spcAft>
                <a:spcPts val="800"/>
              </a:spcAft>
              <a:buSzPts val="1000"/>
              <a:buFont typeface="Symbol" panose="05050102010706020507" pitchFamily="18" charset="2"/>
              <a:buChar char=""/>
              <a:tabLst>
                <a:tab pos="685800" algn="l"/>
              </a:tabLst>
            </a:pPr>
            <a:r>
              <a:rPr lang="en-IN" sz="1000" b="1" kern="100" dirty="0">
                <a:effectLst/>
                <a:latin typeface="Calibri" panose="020F0502020204030204" pitchFamily="34" charset="0"/>
                <a:ea typeface="Calibri" panose="020F0502020204030204" pitchFamily="34" charset="0"/>
                <a:cs typeface="Times New Roman" panose="02020603050405020304" pitchFamily="18" charset="0"/>
              </a:rPr>
              <a:t>Natural Language Processing</a:t>
            </a:r>
            <a:r>
              <a:rPr lang="en-IN" sz="1000" kern="100" dirty="0">
                <a:effectLst/>
                <a:latin typeface="Times New Roman" panose="02020603050405020304" pitchFamily="18" charset="0"/>
                <a:ea typeface="Calibri" panose="020F0502020204030204" pitchFamily="34" charset="0"/>
                <a:cs typeface="Times New Roman" panose="02020603050405020304" pitchFamily="18" charset="0"/>
              </a:rPr>
              <a:t>: The chatbot understands and responds to user queries using a NLP techniques, providing a conversational experience.</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Wingdings" panose="05000000000000000000" pitchFamily="2" charset="2"/>
              <a:buChar char=""/>
            </a:pPr>
            <a:r>
              <a:rPr lang="en-IN" sz="1200" b="1" kern="0" dirty="0">
                <a:effectLst/>
                <a:latin typeface="Times New Roman" panose="02020603050405020304" pitchFamily="18" charset="0"/>
                <a:ea typeface="Times New Roman" panose="02020603050405020304" pitchFamily="18" charset="0"/>
                <a:cs typeface="Times New Roman" panose="02020603050405020304" pitchFamily="18" charset="0"/>
              </a:rPr>
              <a:t>Security and Compliance</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50000"/>
              </a:lnSpc>
              <a:spcAft>
                <a:spcPts val="800"/>
              </a:spcAft>
              <a:buSzPts val="1000"/>
              <a:buFont typeface="Symbol" panose="05050102010706020507" pitchFamily="18" charset="2"/>
              <a:buChar char=""/>
              <a:tabLst>
                <a:tab pos="685800" algn="l"/>
              </a:tabLst>
            </a:pPr>
            <a:r>
              <a:rPr lang="en-IN" sz="1000" b="1" kern="0" dirty="0">
                <a:effectLst/>
                <a:latin typeface="Times New Roman" panose="02020603050405020304" pitchFamily="18" charset="0"/>
                <a:ea typeface="Times New Roman" panose="02020603050405020304" pitchFamily="18" charset="0"/>
                <a:cs typeface="Times New Roman" panose="02020603050405020304" pitchFamily="18" charset="0"/>
              </a:rPr>
              <a:t>Data Encryption</a:t>
            </a:r>
            <a:r>
              <a:rPr lang="en-IN" sz="1000" kern="0" dirty="0">
                <a:effectLst/>
                <a:latin typeface="Times New Roman" panose="02020603050405020304" pitchFamily="18" charset="0"/>
                <a:ea typeface="Times New Roman" panose="02020603050405020304" pitchFamily="18" charset="0"/>
                <a:cs typeface="Times New Roman" panose="02020603050405020304" pitchFamily="18" charset="0"/>
              </a:rPr>
              <a:t>: All user data is encrypted in transit and at rest to ensure confidentiality and integrity.</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50000"/>
              </a:lnSpc>
              <a:spcAft>
                <a:spcPts val="800"/>
              </a:spcAft>
              <a:buSzPts val="1000"/>
              <a:buFont typeface="Symbol" panose="05050102010706020507" pitchFamily="18" charset="2"/>
              <a:buChar char=""/>
              <a:tabLst>
                <a:tab pos="685800" algn="l"/>
              </a:tabLst>
            </a:pPr>
            <a:r>
              <a:rPr lang="en-IN" sz="1000" b="1" kern="0" dirty="0">
                <a:effectLst/>
                <a:latin typeface="Times New Roman" panose="02020603050405020304" pitchFamily="18" charset="0"/>
                <a:ea typeface="Times New Roman" panose="02020603050405020304" pitchFamily="18" charset="0"/>
                <a:cs typeface="Times New Roman" panose="02020603050405020304" pitchFamily="18" charset="0"/>
              </a:rPr>
              <a:t>User Authentication</a:t>
            </a:r>
            <a:r>
              <a:rPr lang="en-IN" sz="1000" kern="0" dirty="0">
                <a:effectLst/>
                <a:latin typeface="Times New Roman" panose="02020603050405020304" pitchFamily="18" charset="0"/>
                <a:ea typeface="Times New Roman" panose="02020603050405020304" pitchFamily="18" charset="0"/>
                <a:cs typeface="Times New Roman" panose="02020603050405020304" pitchFamily="18" charset="0"/>
              </a:rPr>
              <a:t>: Secure authentication methods, including JWT and OAuth, are implemented to protect user accounts.</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50000"/>
              </a:lnSpc>
              <a:spcAft>
                <a:spcPts val="800"/>
              </a:spcAft>
              <a:buSzPts val="1000"/>
              <a:buFont typeface="Symbol" panose="05050102010706020507" pitchFamily="18" charset="2"/>
              <a:buChar char=""/>
              <a:tabLst>
                <a:tab pos="685800" algn="l"/>
              </a:tabLst>
            </a:pPr>
            <a:r>
              <a:rPr lang="en-IN" sz="1000" b="1" kern="0" dirty="0">
                <a:effectLst/>
                <a:latin typeface="Times New Roman" panose="02020603050405020304" pitchFamily="18" charset="0"/>
                <a:ea typeface="Times New Roman" panose="02020603050405020304" pitchFamily="18" charset="0"/>
                <a:cs typeface="Times New Roman" panose="02020603050405020304" pitchFamily="18" charset="0"/>
              </a:rPr>
              <a:t>Compliance</a:t>
            </a:r>
            <a:r>
              <a:rPr lang="en-IN" sz="1000" kern="0" dirty="0">
                <a:effectLst/>
                <a:latin typeface="Times New Roman" panose="02020603050405020304" pitchFamily="18" charset="0"/>
                <a:ea typeface="Times New Roman" panose="02020603050405020304" pitchFamily="18" charset="0"/>
                <a:cs typeface="Times New Roman" panose="02020603050405020304" pitchFamily="18" charset="0"/>
              </a:rPr>
              <a:t>: The application adheres to healthcare regulations such as HIPAA and GDPR to ensure the privacy and security of user data.</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146050" indent="0">
              <a:buNone/>
            </a:pPr>
            <a:endParaRPr lang="en-IN" sz="1200" dirty="0"/>
          </a:p>
        </p:txBody>
      </p:sp>
      <p:pic>
        <p:nvPicPr>
          <p:cNvPr id="4" name="Google Shape;178;p26">
            <a:extLst>
              <a:ext uri="{FF2B5EF4-FFF2-40B4-BE49-F238E27FC236}">
                <a16:creationId xmlns:a16="http://schemas.microsoft.com/office/drawing/2014/main" id="{CE37EE51-0193-747D-D81D-38E37AE91A02}"/>
              </a:ext>
            </a:extLst>
          </p:cNvPr>
          <p:cNvPicPr preferRelativeResize="0"/>
          <p:nvPr/>
        </p:nvPicPr>
        <p:blipFill>
          <a:blip r:embed="rId2">
            <a:alphaModFix/>
          </a:blip>
          <a:stretch>
            <a:fillRect/>
          </a:stretch>
        </p:blipFill>
        <p:spPr>
          <a:xfrm>
            <a:off x="7051224" y="0"/>
            <a:ext cx="2092776" cy="541200"/>
          </a:xfrm>
          <a:prstGeom prst="rect">
            <a:avLst/>
          </a:prstGeom>
          <a:noFill/>
          <a:ln>
            <a:noFill/>
          </a:ln>
        </p:spPr>
      </p:pic>
    </p:spTree>
    <p:extLst>
      <p:ext uri="{BB962C8B-B14F-4D97-AF65-F5344CB8AC3E}">
        <p14:creationId xmlns:p14="http://schemas.microsoft.com/office/powerpoint/2010/main" val="998142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6"/>
          <p:cNvSpPr txBox="1">
            <a:spLocks noGrp="1"/>
          </p:cNvSpPr>
          <p:nvPr>
            <p:ph type="title"/>
          </p:nvPr>
        </p:nvSpPr>
        <p:spPr>
          <a:xfrm>
            <a:off x="632807" y="560367"/>
            <a:ext cx="7688700" cy="535200"/>
          </a:xfrm>
          <a:prstGeom prst="rect">
            <a:avLst/>
          </a:prstGeom>
        </p:spPr>
        <p:txBody>
          <a:bodyPr spcFirstLastPara="1" wrap="square" lIns="91425" tIns="91425" rIns="91425" bIns="91425" anchor="t" anchorCtr="0">
            <a:noAutofit/>
          </a:bodyPr>
          <a:lstStyle/>
          <a:p>
            <a:pPr>
              <a:lnSpc>
                <a:spcPct val="150000"/>
              </a:lnSpc>
            </a:pPr>
            <a:r>
              <a:rPr lang="en-IN" sz="2400" b="1" dirty="0">
                <a:effectLst/>
                <a:latin typeface="Times New Roman" panose="02020603050405020304" pitchFamily="18" charset="0"/>
                <a:ea typeface="Times New Roman" panose="02020603050405020304" pitchFamily="18" charset="0"/>
              </a:rPr>
              <a:t>Process Flow:</a:t>
            </a:r>
            <a:endParaRPr lang="en-IN" sz="2400" dirty="0">
              <a:effectLst/>
              <a:latin typeface="Times New Roman" panose="02020603050405020304" pitchFamily="18" charset="0"/>
              <a:ea typeface="Times New Roman" panose="02020603050405020304" pitchFamily="18" charset="0"/>
            </a:endParaRPr>
          </a:p>
        </p:txBody>
      </p:sp>
      <p:sp>
        <p:nvSpPr>
          <p:cNvPr id="108" name="Google Shape;108;p16"/>
          <p:cNvSpPr txBox="1">
            <a:spLocks noGrp="1"/>
          </p:cNvSpPr>
          <p:nvPr>
            <p:ph type="body" idx="1"/>
          </p:nvPr>
        </p:nvSpPr>
        <p:spPr>
          <a:xfrm>
            <a:off x="727650" y="1459841"/>
            <a:ext cx="7688700" cy="3564713"/>
          </a:xfrm>
          <a:prstGeom prst="rect">
            <a:avLst/>
          </a:prstGeom>
        </p:spPr>
        <p:txBody>
          <a:bodyPr spcFirstLastPara="1" wrap="square" lIns="91425" tIns="91425" rIns="91425" bIns="91425" anchor="t" anchorCtr="0">
            <a:noAutofit/>
          </a:bodyPr>
          <a:lstStyle/>
          <a:p>
            <a:pPr marL="0" lvl="0" indent="0">
              <a:lnSpc>
                <a:spcPct val="150000"/>
              </a:lnSpc>
              <a:buNone/>
            </a:pPr>
            <a:r>
              <a:rPr lang="en-IN" sz="1600" b="1" dirty="0">
                <a:effectLst/>
                <a:latin typeface="Times New Roman" panose="02020603050405020304" pitchFamily="18" charset="0"/>
                <a:ea typeface="Times New Roman" panose="02020603050405020304" pitchFamily="18" charset="0"/>
              </a:rPr>
              <a:t>Initialization:</a:t>
            </a:r>
            <a:endParaRPr lang="en-IN" sz="1600" dirty="0">
              <a:effectLst/>
              <a:latin typeface="Times New Roman" panose="02020603050405020304" pitchFamily="18" charset="0"/>
              <a:ea typeface="Times New Roman" panose="02020603050405020304" pitchFamily="18" charset="0"/>
            </a:endParaRPr>
          </a:p>
          <a:p>
            <a:pPr lvl="1">
              <a:lnSpc>
                <a:spcPct val="150000"/>
              </a:lnSpc>
            </a:pPr>
            <a:r>
              <a:rPr lang="en-IN" dirty="0">
                <a:effectLst/>
                <a:latin typeface="Times New Roman" panose="02020603050405020304" pitchFamily="18" charset="0"/>
                <a:ea typeface="Times New Roman" panose="02020603050405020304" pitchFamily="18" charset="0"/>
              </a:rPr>
              <a:t>The app is initialized using Flask(_name_).</a:t>
            </a:r>
          </a:p>
          <a:p>
            <a:pPr lvl="1">
              <a:lnSpc>
                <a:spcPct val="150000"/>
              </a:lnSpc>
            </a:pPr>
            <a:r>
              <a:rPr lang="en-IN" dirty="0">
                <a:effectLst/>
                <a:latin typeface="Times New Roman" panose="02020603050405020304" pitchFamily="18" charset="0"/>
                <a:ea typeface="Times New Roman" panose="02020603050405020304" pitchFamily="18" charset="0"/>
              </a:rPr>
              <a:t>The home() route is defined to handle requests to the root URL (/).</a:t>
            </a:r>
          </a:p>
          <a:p>
            <a:pPr marL="0" lvl="0" indent="0">
              <a:lnSpc>
                <a:spcPct val="150000"/>
              </a:lnSpc>
              <a:buNone/>
            </a:pPr>
            <a:r>
              <a:rPr lang="en-IN" sz="1600" b="1" dirty="0">
                <a:effectLst/>
                <a:latin typeface="Times New Roman" panose="02020603050405020304" pitchFamily="18" charset="0"/>
                <a:ea typeface="Times New Roman" panose="02020603050405020304" pitchFamily="18" charset="0"/>
              </a:rPr>
              <a:t>Homepage Rendering:</a:t>
            </a:r>
            <a:endParaRPr lang="en-IN" sz="1600" dirty="0">
              <a:effectLst/>
              <a:latin typeface="Times New Roman" panose="02020603050405020304" pitchFamily="18" charset="0"/>
              <a:ea typeface="Times New Roman" panose="02020603050405020304" pitchFamily="18" charset="0"/>
            </a:endParaRPr>
          </a:p>
          <a:p>
            <a:pPr lvl="1">
              <a:lnSpc>
                <a:spcPct val="150000"/>
              </a:lnSpc>
            </a:pPr>
            <a:r>
              <a:rPr lang="en-IN" dirty="0">
                <a:effectLst/>
                <a:latin typeface="Times New Roman" panose="02020603050405020304" pitchFamily="18" charset="0"/>
                <a:ea typeface="Times New Roman" panose="02020603050405020304" pitchFamily="18" charset="0"/>
              </a:rPr>
              <a:t>When the user visits the root URL (/), the home() function is executed.</a:t>
            </a:r>
          </a:p>
          <a:p>
            <a:pPr lvl="1">
              <a:lnSpc>
                <a:spcPct val="150000"/>
              </a:lnSpc>
            </a:pPr>
            <a:r>
              <a:rPr lang="en-IN" dirty="0">
                <a:effectLst/>
                <a:latin typeface="Times New Roman" panose="02020603050405020304" pitchFamily="18" charset="0"/>
                <a:ea typeface="Times New Roman" panose="02020603050405020304" pitchFamily="18" charset="0"/>
              </a:rPr>
              <a:t>It prepares a list of symptoms and renders the index.html template, passing the symptoms data to it.</a:t>
            </a:r>
          </a:p>
          <a:p>
            <a:pPr lvl="1">
              <a:lnSpc>
                <a:spcPct val="150000"/>
              </a:lnSpc>
            </a:pPr>
            <a:r>
              <a:rPr lang="en-IN" dirty="0">
                <a:effectLst/>
                <a:latin typeface="Times New Roman" panose="02020603050405020304" pitchFamily="18" charset="0"/>
                <a:ea typeface="Times New Roman" panose="02020603050405020304" pitchFamily="18" charset="0"/>
              </a:rPr>
              <a:t>The index.html template displays the list of symptoms and likely provides a form or interface for user input.</a:t>
            </a:r>
          </a:p>
          <a:p>
            <a:pPr marL="0" lvl="0" indent="0">
              <a:lnSpc>
                <a:spcPct val="150000"/>
              </a:lnSpc>
              <a:buNone/>
            </a:pPr>
            <a:r>
              <a:rPr lang="en-IN" sz="1600" b="1" dirty="0">
                <a:effectLst/>
                <a:latin typeface="Times New Roman" panose="02020603050405020304" pitchFamily="18" charset="0"/>
                <a:ea typeface="Times New Roman" panose="02020603050405020304" pitchFamily="18" charset="0"/>
              </a:rPr>
              <a:t>User Input:</a:t>
            </a:r>
            <a:endParaRPr lang="en-IN" sz="1600" dirty="0">
              <a:effectLst/>
              <a:latin typeface="Times New Roman" panose="02020603050405020304" pitchFamily="18" charset="0"/>
              <a:ea typeface="Times New Roman" panose="02020603050405020304" pitchFamily="18" charset="0"/>
            </a:endParaRPr>
          </a:p>
          <a:p>
            <a:pPr lvl="1">
              <a:lnSpc>
                <a:spcPct val="150000"/>
              </a:lnSpc>
            </a:pPr>
            <a:r>
              <a:rPr lang="en-IN" dirty="0">
                <a:effectLst/>
                <a:latin typeface="Times New Roman" panose="02020603050405020304" pitchFamily="18" charset="0"/>
                <a:ea typeface="Times New Roman" panose="02020603050405020304" pitchFamily="18" charset="0"/>
              </a:rPr>
              <a:t>The user interacts with the web page, likely entering a message in the provided form.</a:t>
            </a:r>
          </a:p>
          <a:p>
            <a:pPr lvl="1">
              <a:lnSpc>
                <a:spcPct val="150000"/>
              </a:lnSpc>
            </a:pPr>
            <a:r>
              <a:rPr lang="en-IN" dirty="0">
                <a:effectLst/>
                <a:latin typeface="Times New Roman" panose="02020603050405020304" pitchFamily="18" charset="0"/>
                <a:ea typeface="Times New Roman" panose="02020603050405020304" pitchFamily="18" charset="0"/>
              </a:rPr>
              <a:t>This input is submitted to the /chat route via a POST request.</a:t>
            </a:r>
          </a:p>
          <a:p>
            <a:pPr marL="615950" lvl="1" indent="0">
              <a:lnSpc>
                <a:spcPct val="150000"/>
              </a:lnSpc>
              <a:buNone/>
            </a:pPr>
            <a:r>
              <a:rPr lang="en-IN" b="1" dirty="0">
                <a:effectLst/>
                <a:latin typeface="Times New Roman" panose="02020603050405020304" pitchFamily="18" charset="0"/>
                <a:ea typeface="Times New Roman" panose="02020603050405020304" pitchFamily="18" charset="0"/>
              </a:rPr>
              <a:t>Chat Route Handling:</a:t>
            </a:r>
            <a:endParaRPr lang="en-IN" dirty="0">
              <a:effectLst/>
              <a:latin typeface="Times New Roman" panose="02020603050405020304" pitchFamily="18" charset="0"/>
              <a:ea typeface="Times New Roman" panose="02020603050405020304" pitchFamily="18" charset="0"/>
            </a:endParaRPr>
          </a:p>
          <a:p>
            <a:pPr lvl="1">
              <a:lnSpc>
                <a:spcPct val="150000"/>
              </a:lnSpc>
            </a:pPr>
            <a:r>
              <a:rPr lang="en-IN" dirty="0">
                <a:effectLst/>
                <a:latin typeface="Times New Roman" panose="02020603050405020304" pitchFamily="18" charset="0"/>
                <a:ea typeface="Times New Roman" panose="02020603050405020304" pitchFamily="18" charset="0"/>
              </a:rPr>
              <a:t>The /chat route, defined by the chat() function, receives the POST request.</a:t>
            </a:r>
          </a:p>
          <a:p>
            <a:pPr marL="146050" indent="0">
              <a:lnSpc>
                <a:spcPct val="150000"/>
              </a:lnSpc>
              <a:buNone/>
            </a:pPr>
            <a:r>
              <a:rPr lang="en-IN" sz="1600" dirty="0">
                <a:effectLst/>
                <a:latin typeface="Times New Roman" panose="02020603050405020304" pitchFamily="18" charset="0"/>
                <a:ea typeface="Times New Roman" panose="02020603050405020304" pitchFamily="18" charset="0"/>
              </a:rPr>
              <a:t>.</a:t>
            </a:r>
          </a:p>
        </p:txBody>
      </p:sp>
      <p:pic>
        <p:nvPicPr>
          <p:cNvPr id="2" name="Google Shape;178;p26">
            <a:extLst>
              <a:ext uri="{FF2B5EF4-FFF2-40B4-BE49-F238E27FC236}">
                <a16:creationId xmlns:a16="http://schemas.microsoft.com/office/drawing/2014/main" id="{6BEA0812-A650-7D59-E7C7-84EA17330B44}"/>
              </a:ext>
            </a:extLst>
          </p:cNvPr>
          <p:cNvPicPr preferRelativeResize="0"/>
          <p:nvPr/>
        </p:nvPicPr>
        <p:blipFill>
          <a:blip r:embed="rId3">
            <a:alphaModFix/>
          </a:blip>
          <a:stretch>
            <a:fillRect/>
          </a:stretch>
        </p:blipFill>
        <p:spPr>
          <a:xfrm>
            <a:off x="7051224" y="0"/>
            <a:ext cx="2092776" cy="541200"/>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TotalTime>
  <Words>2465</Words>
  <Application>Microsoft Office PowerPoint</Application>
  <PresentationFormat>On-screen Show (16:9)</PresentationFormat>
  <Paragraphs>154</Paragraphs>
  <Slides>25</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Calibri</vt:lpstr>
      <vt:lpstr>Arial</vt:lpstr>
      <vt:lpstr>Roboto</vt:lpstr>
      <vt:lpstr>Lato</vt:lpstr>
      <vt:lpstr>Wingdings</vt:lpstr>
      <vt:lpstr>Times New Roman</vt:lpstr>
      <vt:lpstr>Symbol</vt:lpstr>
      <vt:lpstr>Raleway</vt:lpstr>
      <vt:lpstr>Streamline</vt:lpstr>
      <vt:lpstr>Integrated Common Services To Common People </vt:lpstr>
      <vt:lpstr>Problem Statement</vt:lpstr>
      <vt:lpstr>Abstract</vt:lpstr>
      <vt:lpstr>Proposed Solution</vt:lpstr>
      <vt:lpstr>PowerPoint Presentation</vt:lpstr>
      <vt:lpstr>Features Offered: </vt:lpstr>
      <vt:lpstr>PowerPoint Presentation</vt:lpstr>
      <vt:lpstr>PowerPoint Presentation</vt:lpstr>
      <vt:lpstr>Process Flow:</vt:lpstr>
      <vt:lpstr>PowerPoint Presentation</vt:lpstr>
      <vt:lpstr>PowerPoint Presentation</vt:lpstr>
      <vt:lpstr>Three-Tier-Architecture </vt:lpstr>
      <vt:lpstr>Technologies used:</vt:lpstr>
      <vt:lpstr>Team Members and Contribution</vt:lpstr>
      <vt:lpstr>Results:</vt:lpstr>
      <vt:lpstr>PowerPoint Presentation</vt:lpstr>
      <vt:lpstr>PowerPoint Presentation</vt:lpstr>
      <vt:lpstr>PowerPoint Presentation</vt:lpstr>
      <vt:lpstr>PowerPoint Presentation</vt:lpstr>
      <vt:lpstr>PowerPoint Presentation</vt:lpstr>
      <vt:lpstr>URL for our Website: </vt:lpstr>
      <vt:lpstr>Future Enhancements</vt:lpstr>
      <vt:lpstr>References</vt:lpstr>
      <vt:lpstr>Acknowledgement</vt:lpstr>
      <vt:lpstr>Thank You, from Team_MediAI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Pola Manvitha</dc:creator>
  <cp:lastModifiedBy>ankithanaini894@gmail.com</cp:lastModifiedBy>
  <cp:revision>3</cp:revision>
  <dcterms:modified xsi:type="dcterms:W3CDTF">2024-07-08T19:13:17Z</dcterms:modified>
</cp:coreProperties>
</file>