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96" r:id="rId5"/>
    <p:sldId id="402" r:id="rId6"/>
    <p:sldId id="403" r:id="rId7"/>
    <p:sldId id="367" r:id="rId8"/>
    <p:sldId id="405" r:id="rId9"/>
    <p:sldId id="407" r:id="rId10"/>
    <p:sldId id="408" r:id="rId11"/>
    <p:sldId id="409" r:id="rId12"/>
    <p:sldId id="410" r:id="rId13"/>
    <p:sldId id="411" r:id="rId14"/>
    <p:sldId id="406" r:id="rId15"/>
    <p:sldId id="404" r:id="rId16"/>
    <p:sldId id="414" r:id="rId17"/>
    <p:sldId id="412" r:id="rId18"/>
    <p:sldId id="415" r:id="rId19"/>
    <p:sldId id="391" r:id="rId20"/>
    <p:sldId id="392" r:id="rId21"/>
    <p:sldId id="315" r:id="rId22"/>
    <p:sldId id="31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GHUDATHESH GP" initials="RG" lastIdx="1" clrIdx="0">
    <p:extLst>
      <p:ext uri="{19B8F6BF-5375-455C-9EA6-DF929625EA0E}">
        <p15:presenceInfo xmlns:p15="http://schemas.microsoft.com/office/powerpoint/2012/main" userId="a74d4e0bcc64dd72" providerId="Windows Live"/>
      </p:ext>
    </p:extLst>
  </p:cmAuthor>
  <p:cmAuthor id="2" name="Raghudathesh G P [MAHE-MSOIS]" initials="RGP[" lastIdx="1" clrIdx="1">
    <p:extLst>
      <p:ext uri="{19B8F6BF-5375-455C-9EA6-DF929625EA0E}">
        <p15:presenceInfo xmlns:p15="http://schemas.microsoft.com/office/powerpoint/2012/main" userId="Raghudathesh G P [MAHE-MSOI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259" autoAdjust="0"/>
  </p:normalViewPr>
  <p:slideViewPr>
    <p:cSldViewPr>
      <p:cViewPr varScale="1">
        <p:scale>
          <a:sx n="83" d="100"/>
          <a:sy n="83" d="100"/>
        </p:scale>
        <p:origin x="1522"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46"/>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805AF6-C55D-4B29-88D9-0C48D54F3BEF}" type="datetimeFigureOut">
              <a:rPr lang="en-US" smtClean="0"/>
              <a:pPr/>
              <a:t>8/21/2025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279E24-26C9-4028-974C-D1109146F40B}" type="slidenum">
              <a:rPr lang="en-US" smtClean="0"/>
              <a:pPr/>
              <a:t>‹#›</a:t>
            </a:fld>
            <a:endParaRPr lang="en-US"/>
          </a:p>
        </p:txBody>
      </p:sp>
    </p:spTree>
    <p:extLst>
      <p:ext uri="{BB962C8B-B14F-4D97-AF65-F5344CB8AC3E}">
        <p14:creationId xmlns:p14="http://schemas.microsoft.com/office/powerpoint/2010/main" val="122281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a:t>
            </a:fld>
            <a:endParaRPr lang="en-US"/>
          </a:p>
        </p:txBody>
      </p:sp>
    </p:spTree>
    <p:extLst>
      <p:ext uri="{BB962C8B-B14F-4D97-AF65-F5344CB8AC3E}">
        <p14:creationId xmlns:p14="http://schemas.microsoft.com/office/powerpoint/2010/main" val="2405694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3</a:t>
            </a:fld>
            <a:endParaRPr lang="en-US"/>
          </a:p>
        </p:txBody>
      </p:sp>
    </p:spTree>
    <p:extLst>
      <p:ext uri="{BB962C8B-B14F-4D97-AF65-F5344CB8AC3E}">
        <p14:creationId xmlns:p14="http://schemas.microsoft.com/office/powerpoint/2010/main" val="73696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endParaRPr lang="en-US" sz="1200" kern="1200" dirty="0">
              <a:solidFill>
                <a:schemeClr val="tx1"/>
              </a:solidFill>
              <a:latin typeface="Calibri" panose="020F0502020204030204" pitchFamily="34" charset="0"/>
              <a:ea typeface="+mn-ea"/>
              <a:cs typeface="Calibri" panose="020F0502020204030204" pitchFamily="34" charset="0"/>
            </a:endParaRPr>
          </a:p>
        </p:txBody>
      </p:sp>
      <p:sp>
        <p:nvSpPr>
          <p:cNvPr id="4" name="Slide Number Placeholder 3"/>
          <p:cNvSpPr>
            <a:spLocks noGrp="1"/>
          </p:cNvSpPr>
          <p:nvPr>
            <p:ph type="sldNum" sz="quarter" idx="5"/>
          </p:nvPr>
        </p:nvSpPr>
        <p:spPr/>
        <p:txBody>
          <a:bodyPr/>
          <a:lstStyle/>
          <a:p>
            <a:fld id="{FE279E24-26C9-4028-974C-D1109146F40B}" type="slidenum">
              <a:rPr lang="en-US" smtClean="0"/>
              <a:pPr/>
              <a:t>4</a:t>
            </a:fld>
            <a:endParaRPr lang="en-US"/>
          </a:p>
        </p:txBody>
      </p:sp>
    </p:spTree>
    <p:extLst>
      <p:ext uri="{BB962C8B-B14F-4D97-AF65-F5344CB8AC3E}">
        <p14:creationId xmlns:p14="http://schemas.microsoft.com/office/powerpoint/2010/main" val="514760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5</a:t>
            </a:fld>
            <a:endParaRPr lang="en-US"/>
          </a:p>
        </p:txBody>
      </p:sp>
    </p:spTree>
    <p:extLst>
      <p:ext uri="{BB962C8B-B14F-4D97-AF65-F5344CB8AC3E}">
        <p14:creationId xmlns:p14="http://schemas.microsoft.com/office/powerpoint/2010/main" val="1787242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7</a:t>
            </a:fld>
            <a:endParaRPr lang="en-US"/>
          </a:p>
        </p:txBody>
      </p:sp>
    </p:spTree>
    <p:extLst>
      <p:ext uri="{BB962C8B-B14F-4D97-AF65-F5344CB8AC3E}">
        <p14:creationId xmlns:p14="http://schemas.microsoft.com/office/powerpoint/2010/main" val="3019710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8</a:t>
            </a:fld>
            <a:endParaRPr lang="en-US"/>
          </a:p>
        </p:txBody>
      </p:sp>
    </p:spTree>
    <p:extLst>
      <p:ext uri="{BB962C8B-B14F-4D97-AF65-F5344CB8AC3E}">
        <p14:creationId xmlns:p14="http://schemas.microsoft.com/office/powerpoint/2010/main" val="1474398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endParaRPr lang="en-IN" dirty="0"/>
          </a:p>
        </p:txBody>
      </p:sp>
      <p:sp>
        <p:nvSpPr>
          <p:cNvPr id="4" name="Slide Number Placeholder 3"/>
          <p:cNvSpPr>
            <a:spLocks noGrp="1"/>
          </p:cNvSpPr>
          <p:nvPr>
            <p:ph type="sldNum" sz="quarter" idx="5"/>
          </p:nvPr>
        </p:nvSpPr>
        <p:spPr/>
        <p:txBody>
          <a:bodyPr/>
          <a:lstStyle/>
          <a:p>
            <a:fld id="{FE279E24-26C9-4028-974C-D1109146F40B}" type="slidenum">
              <a:rPr lang="en-US" smtClean="0"/>
              <a:pPr/>
              <a:t>14</a:t>
            </a:fld>
            <a:endParaRPr lang="en-US"/>
          </a:p>
        </p:txBody>
      </p:sp>
    </p:spTree>
    <p:extLst>
      <p:ext uri="{BB962C8B-B14F-4D97-AF65-F5344CB8AC3E}">
        <p14:creationId xmlns:p14="http://schemas.microsoft.com/office/powerpoint/2010/main" val="2404943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E279E24-26C9-4028-974C-D1109146F40B}" type="slidenum">
              <a:rPr lang="en-US" smtClean="0"/>
              <a:pPr/>
              <a:t>19</a:t>
            </a:fld>
            <a:endParaRPr lang="en-US"/>
          </a:p>
        </p:txBody>
      </p:sp>
    </p:spTree>
    <p:extLst>
      <p:ext uri="{BB962C8B-B14F-4D97-AF65-F5344CB8AC3E}">
        <p14:creationId xmlns:p14="http://schemas.microsoft.com/office/powerpoint/2010/main" val="4292425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507451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424652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44888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39633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09177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864225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57502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22839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01427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036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67222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p:cNvSpPr>
            <a:spLocks noGrp="1" noChangeArrowheads="1"/>
          </p:cNvSpPr>
          <p:nvPr>
            <p:ph type="sldNum" sz="quarter" idx="10"/>
          </p:nvPr>
        </p:nvSpPr>
        <p:spPr>
          <a:ln/>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713545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Line 8"/>
          <p:cNvSpPr>
            <a:spLocks noChangeShapeType="1"/>
          </p:cNvSpPr>
          <p:nvPr/>
        </p:nvSpPr>
        <p:spPr bwMode="auto">
          <a:xfrm>
            <a:off x="0" y="723900"/>
            <a:ext cx="9169400" cy="0"/>
          </a:xfrm>
          <a:prstGeom prst="line">
            <a:avLst/>
          </a:prstGeom>
          <a:noFill/>
          <a:ln w="57150" cmpd="thinThick">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28" name="Text Box 10"/>
          <p:cNvSpPr txBox="1">
            <a:spLocks noChangeArrowheads="1"/>
          </p:cNvSpPr>
          <p:nvPr/>
        </p:nvSpPr>
        <p:spPr bwMode="auto">
          <a:xfrm>
            <a:off x="0" y="6583363"/>
            <a:ext cx="9144000" cy="274637"/>
          </a:xfrm>
          <a:prstGeom prst="rect">
            <a:avLst/>
          </a:prstGeom>
          <a:solidFill>
            <a:srgbClr val="CC6600">
              <a:alpha val="8509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endParaRPr lang="en-US" sz="1200" b="1" i="1"/>
          </a:p>
        </p:txBody>
      </p:sp>
      <p:sp>
        <p:nvSpPr>
          <p:cNvPr id="1029" name="Text Box 11"/>
          <p:cNvSpPr txBox="1">
            <a:spLocks noChangeArrowheads="1"/>
          </p:cNvSpPr>
          <p:nvPr/>
        </p:nvSpPr>
        <p:spPr bwMode="auto">
          <a:xfrm>
            <a:off x="0" y="6572250"/>
            <a:ext cx="91440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spcBef>
                <a:spcPct val="50000"/>
              </a:spcBef>
              <a:defRPr/>
            </a:pPr>
            <a:r>
              <a:rPr lang="en-US" sz="1200" dirty="0"/>
              <a:t>Manipal School</a:t>
            </a:r>
            <a:r>
              <a:rPr lang="en-US" sz="1200" baseline="0" dirty="0"/>
              <a:t> of</a:t>
            </a:r>
            <a:r>
              <a:rPr lang="en-US" sz="1200" dirty="0"/>
              <a:t> Information Sciences, MAHE, Manipal</a:t>
            </a:r>
          </a:p>
        </p:txBody>
      </p:sp>
      <p:sp>
        <p:nvSpPr>
          <p:cNvPr id="1036" name="Rectangle 12"/>
          <p:cNvSpPr>
            <a:spLocks noGrp="1" noChangeArrowheads="1"/>
          </p:cNvSpPr>
          <p:nvPr>
            <p:ph type="sldNum" sz="quarter" idx="4"/>
          </p:nvPr>
        </p:nvSpPr>
        <p:spPr bwMode="auto">
          <a:xfrm>
            <a:off x="6629400" y="6553200"/>
            <a:ext cx="2133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B6F15528-21DE-4FAA-801E-634DDDAF4B2B}" type="slidenum">
              <a:rPr lang="en-US" smtClean="0"/>
              <a:pPr/>
              <a:t>‹#›</a:t>
            </a:fld>
            <a:endParaRPr lang="en-US"/>
          </a:p>
        </p:txBody>
      </p:sp>
      <p:pic>
        <p:nvPicPr>
          <p:cNvPr id="3" name="Picture 2" descr="A picture containing drawing, food, table&#10;&#10;Description automatically generated">
            <a:extLst>
              <a:ext uri="{FF2B5EF4-FFF2-40B4-BE49-F238E27FC236}">
                <a16:creationId xmlns:a16="http://schemas.microsoft.com/office/drawing/2014/main" xmlns="" id="{383AD160-C921-418A-A434-8575746F34D8}"/>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4354" y="15789"/>
            <a:ext cx="595661" cy="661982"/>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 y="838201"/>
            <a:ext cx="8915400" cy="1066800"/>
          </a:xfrm>
        </p:spPr>
        <p:txBody>
          <a:bodyPr/>
          <a:lstStyle/>
          <a:p>
            <a:r>
              <a:rPr lang="en-US" sz="4000" b="1" dirty="0" smtClean="0">
                <a:latin typeface="Calibri" panose="020F0502020204030204" pitchFamily="34" charset="0"/>
                <a:cs typeface="Calibri" panose="020F0502020204030204" pitchFamily="34" charset="0"/>
              </a:rPr>
              <a:t>Fake News Detection using Machine Learning</a:t>
            </a:r>
            <a:r>
              <a:rPr lang="en-US" sz="4000" dirty="0"/>
              <a:t/>
            </a:r>
            <a:br>
              <a:rPr lang="en-US" sz="4000" dirty="0"/>
            </a:br>
            <a:r>
              <a:rPr lang="en-US" sz="4000" b="1" dirty="0"/>
              <a:t/>
            </a:r>
            <a:br>
              <a:rPr lang="en-US" sz="4000" b="1" dirty="0"/>
            </a:br>
            <a:endParaRPr lang="en-US" sz="4000" dirty="0"/>
          </a:p>
        </p:txBody>
      </p:sp>
      <p:sp>
        <p:nvSpPr>
          <p:cNvPr id="3" name="Subtitle 2"/>
          <p:cNvSpPr>
            <a:spLocks noGrp="1"/>
          </p:cNvSpPr>
          <p:nvPr>
            <p:ph type="subTitle" idx="1"/>
          </p:nvPr>
        </p:nvSpPr>
        <p:spPr>
          <a:xfrm>
            <a:off x="381000" y="1905001"/>
            <a:ext cx="8534400" cy="4296696"/>
          </a:xfrm>
        </p:spPr>
        <p:txBody>
          <a:bodyPr/>
          <a:lstStyle/>
          <a:p>
            <a:pPr>
              <a:spcBef>
                <a:spcPct val="50000"/>
              </a:spcBef>
            </a:pPr>
            <a:endParaRPr lang="en-US" sz="1800" i="1" dirty="0" smtClean="0">
              <a:latin typeface="Calibri" panose="020F0502020204030204" pitchFamily="34" charset="0"/>
              <a:cs typeface="Calibri" panose="020F0502020204030204" pitchFamily="34" charset="0"/>
            </a:endParaRPr>
          </a:p>
          <a:p>
            <a:pPr>
              <a:spcBef>
                <a:spcPct val="50000"/>
              </a:spcBef>
            </a:pPr>
            <a:r>
              <a:rPr lang="en-US" sz="1800" i="1" dirty="0" smtClean="0">
                <a:latin typeface="Calibri" panose="020F0502020204030204" pitchFamily="34" charset="0"/>
                <a:cs typeface="Calibri" panose="020F0502020204030204" pitchFamily="34" charset="0"/>
              </a:rPr>
              <a:t>by</a:t>
            </a:r>
            <a:endParaRPr lang="en-US" sz="1400" i="1" dirty="0"/>
          </a:p>
          <a:p>
            <a:r>
              <a:rPr lang="en-US" sz="2400" b="1" dirty="0" smtClean="0">
                <a:solidFill>
                  <a:srgbClr val="993300"/>
                </a:solidFill>
              </a:rPr>
              <a:t>Manvith S Rao</a:t>
            </a:r>
            <a:endParaRPr lang="en-US" sz="2400" b="1" dirty="0">
              <a:solidFill>
                <a:srgbClr val="993300"/>
              </a:solidFill>
            </a:endParaRPr>
          </a:p>
          <a:p>
            <a:r>
              <a:rPr lang="en-US" sz="1800" dirty="0" smtClean="0">
                <a:solidFill>
                  <a:schemeClr val="accent4">
                    <a:lumMod val="95000"/>
                    <a:lumOff val="5000"/>
                  </a:schemeClr>
                </a:solidFill>
                <a:latin typeface="Calibri" panose="020F0502020204030204" pitchFamily="34" charset="0"/>
                <a:cs typeface="Calibri" panose="020F0502020204030204" pitchFamily="34" charset="0"/>
              </a:rPr>
              <a:t>251100610009</a:t>
            </a:r>
          </a:p>
          <a:p>
            <a:r>
              <a:rPr lang="en-US" sz="1800" dirty="0" smtClean="0">
                <a:solidFill>
                  <a:schemeClr val="accent4">
                    <a:lumMod val="95000"/>
                    <a:lumOff val="5000"/>
                  </a:schemeClr>
                </a:solidFill>
                <a:latin typeface="Calibri" panose="020F0502020204030204" pitchFamily="34" charset="0"/>
                <a:cs typeface="Calibri" panose="020F0502020204030204" pitchFamily="34" charset="0"/>
              </a:rPr>
              <a:t>Computer Science and Engineering </a:t>
            </a:r>
            <a:endParaRPr lang="en-US" sz="1800" dirty="0">
              <a:solidFill>
                <a:schemeClr val="accent4">
                  <a:lumMod val="95000"/>
                  <a:lumOff val="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1</a:t>
            </a:fld>
            <a:endParaRPr lang="en-US"/>
          </a:p>
        </p:txBody>
      </p:sp>
      <p:sp>
        <p:nvSpPr>
          <p:cNvPr id="5" name="Rectangle 4"/>
          <p:cNvSpPr/>
          <p:nvPr/>
        </p:nvSpPr>
        <p:spPr>
          <a:xfrm>
            <a:off x="6281807" y="224135"/>
            <a:ext cx="2862194" cy="523220"/>
          </a:xfrm>
          <a:prstGeom prst="rect">
            <a:avLst/>
          </a:prstGeom>
        </p:spPr>
        <p:txBody>
          <a:bodyPr wrap="none">
            <a:spAutoFit/>
          </a:bodyPr>
          <a:lstStyle/>
          <a:p>
            <a:pPr algn="r">
              <a:spcBef>
                <a:spcPct val="50000"/>
              </a:spcBef>
            </a:pPr>
            <a:r>
              <a:rPr lang="en-US" sz="2800" b="1" dirty="0" smtClean="0">
                <a:solidFill>
                  <a:srgbClr val="CC6600"/>
                </a:solidFill>
                <a:latin typeface="Calibri" panose="020F0502020204030204" pitchFamily="34" charset="0"/>
                <a:cs typeface="Calibri" panose="020F0502020204030204" pitchFamily="34" charset="0"/>
              </a:rPr>
              <a:t>Technical Seminar</a:t>
            </a:r>
            <a:endParaRPr lang="en-US" sz="2800" b="1" dirty="0">
              <a:solidFill>
                <a:srgbClr val="CC660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xmlns="" id="{17E2FD56-EEE4-4CB7-B4A6-60E5600032EF}"/>
              </a:ext>
            </a:extLst>
          </p:cNvPr>
          <p:cNvSpPr/>
          <p:nvPr/>
        </p:nvSpPr>
        <p:spPr>
          <a:xfrm>
            <a:off x="3124200" y="3866926"/>
            <a:ext cx="2895600" cy="723275"/>
          </a:xfrm>
          <a:prstGeom prst="rect">
            <a:avLst/>
          </a:prstGeom>
        </p:spPr>
        <p:txBody>
          <a:bodyPr wrap="square">
            <a:spAutoFit/>
          </a:bodyPr>
          <a:lstStyle/>
          <a:p>
            <a:pPr>
              <a:spcBef>
                <a:spcPct val="50000"/>
              </a:spcBef>
            </a:pPr>
            <a:r>
              <a:rPr lang="en-US" sz="2000" b="1" i="1" dirty="0">
                <a:latin typeface="Calibri" panose="020F0502020204030204" pitchFamily="34" charset="0"/>
                <a:cs typeface="Calibri" panose="020F0502020204030204" pitchFamily="34" charset="0"/>
              </a:rPr>
              <a:t>Under the guidance of</a:t>
            </a:r>
          </a:p>
          <a:p>
            <a:pPr>
              <a:spcBef>
                <a:spcPct val="50000"/>
              </a:spcBef>
            </a:pPr>
            <a:endParaRPr lang="en-US" sz="1400" i="1" dirty="0"/>
          </a:p>
        </p:txBody>
      </p:sp>
      <p:graphicFrame>
        <p:nvGraphicFramePr>
          <p:cNvPr id="7" name="Table 7">
            <a:extLst>
              <a:ext uri="{FF2B5EF4-FFF2-40B4-BE49-F238E27FC236}">
                <a16:creationId xmlns:a16="http://schemas.microsoft.com/office/drawing/2014/main" xmlns="" id="{C5D8DCD4-2622-4F79-81B1-3DBD7577B652}"/>
              </a:ext>
            </a:extLst>
          </p:cNvPr>
          <p:cNvGraphicFramePr>
            <a:graphicFrameLocks noGrp="1"/>
          </p:cNvGraphicFramePr>
          <p:nvPr>
            <p:extLst>
              <p:ext uri="{D42A27DB-BD31-4B8C-83A1-F6EECF244321}">
                <p14:modId xmlns:p14="http://schemas.microsoft.com/office/powerpoint/2010/main" val="1890184176"/>
              </p:ext>
            </p:extLst>
          </p:nvPr>
        </p:nvGraphicFramePr>
        <p:xfrm>
          <a:off x="304800" y="4328652"/>
          <a:ext cx="8534400" cy="2124460"/>
        </p:xfrm>
        <a:graphic>
          <a:graphicData uri="http://schemas.openxmlformats.org/drawingml/2006/table">
            <a:tbl>
              <a:tblPr firstRow="1" bandRow="1">
                <a:tableStyleId>{2D5ABB26-0587-4C30-8999-92F81FD0307C}</a:tableStyleId>
              </a:tblPr>
              <a:tblGrid>
                <a:gridCol w="4267200">
                  <a:extLst>
                    <a:ext uri="{9D8B030D-6E8A-4147-A177-3AD203B41FA5}">
                      <a16:colId xmlns:a16="http://schemas.microsoft.com/office/drawing/2014/main" xmlns="" val="1380586753"/>
                    </a:ext>
                  </a:extLst>
                </a:gridCol>
                <a:gridCol w="4267200">
                  <a:extLst>
                    <a:ext uri="{9D8B030D-6E8A-4147-A177-3AD203B41FA5}">
                      <a16:colId xmlns:a16="http://schemas.microsoft.com/office/drawing/2014/main" xmlns="" val="1026407157"/>
                    </a:ext>
                  </a:extLst>
                </a:gridCol>
              </a:tblGrid>
              <a:tr h="318205">
                <a:tc>
                  <a:txBody>
                    <a:bodyPr/>
                    <a:lstStyle/>
                    <a:p>
                      <a:pPr marL="0" indent="0" algn="l" defTabSz="914400" rtl="0" eaLnBrk="1" fontAlgn="base" latinLnBrk="0"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Panel Member 1:</a:t>
                      </a:r>
                      <a:endParaRPr lang="en-IN" sz="2000" b="1" kern="1200"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rtl="0" eaLnBrk="1" fontAlgn="base"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Panel Member 2</a:t>
                      </a:r>
                      <a:r>
                        <a:rPr lang="en-IN" sz="2000" b="1" dirty="0" smtClean="0">
                          <a:solidFill>
                            <a:srgbClr val="993300"/>
                          </a:solidFill>
                          <a:latin typeface="Calibri" panose="020F0502020204030204" pitchFamily="34" charset="0"/>
                          <a:ea typeface="+mn-ea"/>
                          <a:cs typeface="Calibri" panose="020F0502020204030204" pitchFamily="34" charset="0"/>
                        </a:rPr>
                        <a:t>:</a:t>
                      </a:r>
                      <a:endParaRPr lang="en-IN" sz="2000" b="1"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88210741"/>
                  </a:ext>
                </a:extLst>
              </a:tr>
              <a:tr h="318205">
                <a:tc>
                  <a:txBody>
                    <a:bodyPr/>
                    <a:lstStyle/>
                    <a:p>
                      <a:pPr marL="0" indent="0" algn="l" defTabSz="914400" rtl="0" eaLnBrk="1" fontAlgn="base" latinLnBrk="0"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Dr. Sathyendranath Malli</a:t>
                      </a:r>
                      <a:endParaRPr lang="en-IN" sz="2000" b="1" kern="1200"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IN" sz="2000" b="1" kern="1200" dirty="0" smtClean="0">
                          <a:solidFill>
                            <a:srgbClr val="993300"/>
                          </a:solidFill>
                          <a:latin typeface="Calibri" panose="020F0502020204030204" pitchFamily="34" charset="0"/>
                          <a:ea typeface="+mn-ea"/>
                          <a:cs typeface="Calibri" panose="020F0502020204030204" pitchFamily="34" charset="0"/>
                        </a:rPr>
                        <a:t>Dr. Deepak Rao</a:t>
                      </a:r>
                      <a:endParaRPr lang="en-IN" sz="2000" b="1" kern="1200" dirty="0">
                        <a:solidFill>
                          <a:srgbClr val="993300"/>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3183874261"/>
                  </a:ext>
                </a:extLst>
              </a:tr>
              <a:tr h="318205">
                <a:tc>
                  <a:txBody>
                    <a:bodyPr/>
                    <a:lstStyle/>
                    <a:p>
                      <a:pPr marL="0" indent="0" algn="l" defTabSz="914400" rtl="0" eaLnBrk="1" fontAlgn="base" latinLnBrk="0" hangingPunct="1">
                        <a:spcBef>
                          <a:spcPct val="20000"/>
                        </a:spcBef>
                        <a:spcAft>
                          <a:spcPct val="0"/>
                        </a:spcAft>
                        <a:buNone/>
                      </a:pPr>
                      <a:r>
                        <a:rPr lang="en-US" sz="2000" kern="1200" dirty="0" smtClean="0">
                          <a:solidFill>
                            <a:schemeClr val="accent4">
                              <a:lumMod val="95000"/>
                              <a:lumOff val="5000"/>
                            </a:schemeClr>
                          </a:solidFill>
                          <a:latin typeface="Calibri" panose="020F0502020204030204" pitchFamily="34" charset="0"/>
                          <a:ea typeface="+mn-ea"/>
                          <a:cs typeface="Calibri" panose="020F0502020204030204" pitchFamily="34" charset="0"/>
                        </a:rPr>
                        <a:t>Associate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lgn="l" defTabSz="914400" rtl="0" eaLnBrk="1" fontAlgn="base" latinLnBrk="0" hangingPunct="1">
                        <a:spcBef>
                          <a:spcPct val="20000"/>
                        </a:spcBef>
                        <a:spcAft>
                          <a:spcPct val="0"/>
                        </a:spcAft>
                        <a:buNone/>
                      </a:pPr>
                      <a:r>
                        <a:rPr lang="en-US" sz="2000" kern="1200" dirty="0" smtClean="0">
                          <a:solidFill>
                            <a:schemeClr val="accent4">
                              <a:lumMod val="95000"/>
                              <a:lumOff val="5000"/>
                            </a:schemeClr>
                          </a:solidFill>
                          <a:latin typeface="Calibri" panose="020F0502020204030204" pitchFamily="34" charset="0"/>
                          <a:ea typeface="+mn-ea"/>
                          <a:cs typeface="Calibri" panose="020F0502020204030204" pitchFamily="34" charset="0"/>
                        </a:rPr>
                        <a:t>Associate Professor</a:t>
                      </a:r>
                      <a:endPar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738773260"/>
                  </a:ext>
                </a:extLst>
              </a:tr>
              <a:tr h="467870">
                <a:tc>
                  <a:txBody>
                    <a:bodyPr/>
                    <a:lstStyle/>
                    <a:p>
                      <a:pPr algn="l"/>
                      <a:r>
                        <a:rPr lang="en-US" sz="2000" dirty="0" smtClean="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US" sz="2000" dirty="0">
                          <a:solidFill>
                            <a:schemeClr val="accent4">
                              <a:lumMod val="95000"/>
                              <a:lumOff val="5000"/>
                            </a:schemeClr>
                          </a:solidFill>
                          <a:latin typeface="Calibri" panose="020F0502020204030204" pitchFamily="34" charset="0"/>
                          <a:cs typeface="Calibri" panose="020F0502020204030204" pitchFamily="34" charset="0"/>
                        </a:rPr>
                        <a:t>Manipal School of Information Sciences</a:t>
                      </a:r>
                      <a:endParaRPr lang="en-IN" sz="2000" dirty="0">
                        <a:solidFill>
                          <a:schemeClr val="accent4">
                            <a:lumMod val="95000"/>
                            <a:lumOff val="5000"/>
                          </a:schemeClr>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4158670231"/>
                  </a:ext>
                </a:extLst>
              </a:tr>
              <a:tr h="467870">
                <a:tc>
                  <a:txBody>
                    <a:bodyPr/>
                    <a:lstStyle/>
                    <a:p>
                      <a:pPr marL="0" indent="0" algn="l" defTabSz="914400" rtl="0" eaLnBrk="1" fontAlgn="base" latinLnBrk="0" hangingPunct="1">
                        <a:spcBef>
                          <a:spcPct val="20000"/>
                        </a:spcBef>
                        <a:spcAft>
                          <a:spcPct val="0"/>
                        </a:spcAft>
                        <a:buNone/>
                      </a:pPr>
                      <a:r>
                        <a:rPr lang="en-IN" sz="2000" kern="1200" dirty="0">
                          <a:solidFill>
                            <a:schemeClr val="accent4">
                              <a:lumMod val="95000"/>
                              <a:lumOff val="5000"/>
                            </a:schemeClr>
                          </a:solidFill>
                          <a:latin typeface="Calibri" panose="020F0502020204030204" pitchFamily="34" charset="0"/>
                          <a:ea typeface="+mn-ea"/>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IN" sz="2000" dirty="0">
                          <a:solidFill>
                            <a:schemeClr val="accent4">
                              <a:lumMod val="95000"/>
                              <a:lumOff val="5000"/>
                            </a:schemeClr>
                          </a:solidFill>
                          <a:latin typeface="Calibri" panose="020F0502020204030204" pitchFamily="34" charset="0"/>
                          <a:cs typeface="Calibri" panose="020F0502020204030204" pitchFamily="34" charset="0"/>
                        </a:rPr>
                        <a:t>MAHE, Manipal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398539465"/>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10</a:t>
            </a:fld>
            <a:endParaRPr lang="en-US"/>
          </a:p>
        </p:txBody>
      </p:sp>
      <p:sp>
        <p:nvSpPr>
          <p:cNvPr id="3" name="Rectangle 2"/>
          <p:cNvSpPr/>
          <p:nvPr/>
        </p:nvSpPr>
        <p:spPr>
          <a:xfrm>
            <a:off x="533400" y="990600"/>
            <a:ext cx="8382000" cy="400110"/>
          </a:xfrm>
          <a:prstGeom prst="rect">
            <a:avLst/>
          </a:prstGeom>
        </p:spPr>
        <p:txBody>
          <a:bodyPr wrap="square">
            <a:sp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Randomly rearranges the rows of the DataFrame.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235" y="1390710"/>
            <a:ext cx="8001654" cy="2095156"/>
          </a:xfrm>
          <a:prstGeom prst="rect">
            <a:avLst/>
          </a:prstGeom>
        </p:spPr>
      </p:pic>
      <p:pic>
        <p:nvPicPr>
          <p:cNvPr id="5" name="Picture 4"/>
          <p:cNvPicPr>
            <a:picLocks noChangeAspect="1"/>
          </p:cNvPicPr>
          <p:nvPr/>
        </p:nvPicPr>
        <p:blipFill>
          <a:blip r:embed="rId3"/>
          <a:stretch>
            <a:fillRect/>
          </a:stretch>
        </p:blipFill>
        <p:spPr>
          <a:xfrm>
            <a:off x="533400" y="4267200"/>
            <a:ext cx="8001489" cy="2146345"/>
          </a:xfrm>
          <a:prstGeom prst="rect">
            <a:avLst/>
          </a:prstGeom>
        </p:spPr>
      </p:pic>
      <p:sp>
        <p:nvSpPr>
          <p:cNvPr id="6" name="Rectangle 5"/>
          <p:cNvSpPr/>
          <p:nvPr/>
        </p:nvSpPr>
        <p:spPr>
          <a:xfrm>
            <a:off x="533235" y="3551041"/>
            <a:ext cx="8001654" cy="646331"/>
          </a:xfrm>
          <a:prstGeom prst="rect">
            <a:avLst/>
          </a:prstGeom>
        </p:spPr>
        <p:txBody>
          <a:bodyPr wrap="square">
            <a:spAutoFit/>
          </a:bodyPr>
          <a:lstStyle/>
          <a:p>
            <a:pPr>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reset_index</a:t>
            </a:r>
            <a:r>
              <a:rPr lang="en-US" dirty="0">
                <a:latin typeface="Calibri" panose="020F0502020204030204" pitchFamily="34" charset="0"/>
                <a:ea typeface="Calibri" panose="020F0502020204030204" pitchFamily="34" charset="0"/>
                <a:cs typeface="Calibri" panose="020F0502020204030204" pitchFamily="34" charset="0"/>
              </a:rPr>
              <a:t>() → Resets the row index of the DataFrame.</a:t>
            </a:r>
          </a:p>
          <a:p>
            <a:pPr>
              <a:buFont typeface="Arial" panose="020B0604020202020204" pitchFamily="34" charset="0"/>
              <a:buChar char="•"/>
            </a:pPr>
            <a:r>
              <a:rPr lang="en-US" dirty="0" err="1">
                <a:latin typeface="Calibri" panose="020F0502020204030204" pitchFamily="34" charset="0"/>
                <a:ea typeface="Calibri" panose="020F0502020204030204" pitchFamily="34" charset="0"/>
                <a:cs typeface="Calibri" panose="020F0502020204030204" pitchFamily="34" charset="0"/>
              </a:rPr>
              <a:t>inplace</a:t>
            </a:r>
            <a:r>
              <a:rPr lang="en-US" dirty="0">
                <a:latin typeface="Calibri" panose="020F0502020204030204" pitchFamily="34" charset="0"/>
                <a:ea typeface="Calibri" panose="020F0502020204030204" pitchFamily="34" charset="0"/>
                <a:cs typeface="Calibri" panose="020F0502020204030204" pitchFamily="34" charset="0"/>
              </a:rPr>
              <a:t>=True → Updates the DataFrame directly instead of creating a new one.</a:t>
            </a:r>
          </a:p>
        </p:txBody>
      </p:sp>
    </p:spTree>
    <p:extLst>
      <p:ext uri="{BB962C8B-B14F-4D97-AF65-F5344CB8AC3E}">
        <p14:creationId xmlns:p14="http://schemas.microsoft.com/office/powerpoint/2010/main" val="12963086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11</a:t>
            </a:fld>
            <a:endParaRPr lang="en-US"/>
          </a:p>
        </p:txBody>
      </p:sp>
      <p:sp>
        <p:nvSpPr>
          <p:cNvPr id="3" name="Rectangle 2"/>
          <p:cNvSpPr/>
          <p:nvPr/>
        </p:nvSpPr>
        <p:spPr>
          <a:xfrm>
            <a:off x="381000" y="914400"/>
            <a:ext cx="8229600" cy="2585323"/>
          </a:xfrm>
          <a:prstGeom prst="rect">
            <a:avLst/>
          </a:prstGeom>
        </p:spPr>
        <p:txBody>
          <a:bodyPr wrap="square">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Text Preprocessing (Cleaning Step)</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Lowercasing → Ensures uniformity by converting all words to lowercase.</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 URLs → Eliminates unnecessary web links from news articles.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 Mentions → Deletes usernames/handles (e.g., @user).</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 Punctuation/Special Characters → Reduces noise in the dataset.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 HTML Tags → Cleans raw text obtained from web sources.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Remove Digits → Removes irrelevant numbers that do not affect context.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Final Cleaned Text → Produces simplified and standardized text for feature extraction (TF-IDF).</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38175"/>
          <a:stretch/>
        </p:blipFill>
        <p:spPr>
          <a:xfrm>
            <a:off x="381001" y="3657600"/>
            <a:ext cx="8382000" cy="2545421"/>
          </a:xfrm>
          <a:prstGeom prst="rect">
            <a:avLst/>
          </a:prstGeom>
        </p:spPr>
      </p:pic>
    </p:spTree>
    <p:extLst>
      <p:ext uri="{BB962C8B-B14F-4D97-AF65-F5344CB8AC3E}">
        <p14:creationId xmlns:p14="http://schemas.microsoft.com/office/powerpoint/2010/main" val="16517703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12</a:t>
            </a:fld>
            <a:endParaRPr lang="en-US"/>
          </a:p>
        </p:txBody>
      </p:sp>
      <p:sp>
        <p:nvSpPr>
          <p:cNvPr id="3" name="Rectangle 2"/>
          <p:cNvSpPr/>
          <p:nvPr/>
        </p:nvSpPr>
        <p:spPr>
          <a:xfrm>
            <a:off x="304800" y="990600"/>
            <a:ext cx="9067800" cy="1477328"/>
          </a:xfrm>
          <a:prstGeom prst="rect">
            <a:avLst/>
          </a:prstGeom>
        </p:spPr>
        <p:txBody>
          <a:bodyPr wrap="square">
            <a:spAutoFit/>
          </a:bodyPr>
          <a:lstStyle/>
          <a:p>
            <a:r>
              <a:rPr lang="en-IN" b="1" dirty="0">
                <a:latin typeface="Calibri" panose="020F0502020204030204" pitchFamily="34" charset="0"/>
                <a:ea typeface="Calibri" panose="020F0502020204030204" pitchFamily="34" charset="0"/>
                <a:cs typeface="Calibri" panose="020F0502020204030204" pitchFamily="34" charset="0"/>
              </a:rPr>
              <a:t>Before:</a:t>
            </a:r>
          </a:p>
          <a:p>
            <a:r>
              <a:rPr lang="en-IN" dirty="0">
                <a:latin typeface="Calibri" panose="020F0502020204030204" pitchFamily="34" charset="0"/>
                <a:ea typeface="Calibri" panose="020F0502020204030204" pitchFamily="34" charset="0"/>
                <a:cs typeface="Calibri" panose="020F0502020204030204" pitchFamily="34" charset="0"/>
              </a:rPr>
              <a:t>"Breaking News!!! Visit https://abc.com for details @John123 &lt;div&gt; 2025 elections"</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After:</a:t>
            </a:r>
          </a:p>
          <a:p>
            <a:r>
              <a:rPr lang="en-IN" dirty="0">
                <a:latin typeface="Calibri" panose="020F0502020204030204" pitchFamily="34" charset="0"/>
                <a:ea typeface="Calibri" panose="020F0502020204030204" pitchFamily="34" charset="0"/>
                <a:cs typeface="Calibri" panose="020F0502020204030204" pitchFamily="34" charset="0"/>
              </a:rPr>
              <a:t>"breaking news visit for details elections"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2667000"/>
            <a:ext cx="7304165" cy="3551398"/>
          </a:xfrm>
          <a:prstGeom prst="rect">
            <a:avLst/>
          </a:prstGeom>
        </p:spPr>
      </p:pic>
    </p:spTree>
    <p:extLst>
      <p:ext uri="{BB962C8B-B14F-4D97-AF65-F5344CB8AC3E}">
        <p14:creationId xmlns:p14="http://schemas.microsoft.com/office/powerpoint/2010/main" val="14510638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13</a:t>
            </a:fld>
            <a:endParaRPr lang="en-US"/>
          </a:p>
        </p:txBody>
      </p:sp>
      <p:sp>
        <p:nvSpPr>
          <p:cNvPr id="3" name="Rectangle 2"/>
          <p:cNvSpPr/>
          <p:nvPr/>
        </p:nvSpPr>
        <p:spPr>
          <a:xfrm>
            <a:off x="533400" y="990600"/>
            <a:ext cx="7924800" cy="707886"/>
          </a:xfrm>
          <a:prstGeom prst="rect">
            <a:avLst/>
          </a:prstGeom>
        </p:spPr>
        <p:txBody>
          <a:bodyPr wrap="square">
            <a:sp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Next step is splitting the dataset into training and testing </a:t>
            </a:r>
            <a:r>
              <a:rPr lang="en-US" sz="2000" dirty="0" smtClean="0">
                <a:latin typeface="Calibri" panose="020F0502020204030204" pitchFamily="34" charset="0"/>
                <a:ea typeface="Calibri" panose="020F0502020204030204" pitchFamily="34" charset="0"/>
                <a:cs typeface="Calibri" panose="020F0502020204030204" pitchFamily="34" charset="0"/>
              </a:rPr>
              <a:t>sets: 30</a:t>
            </a:r>
            <a:r>
              <a:rPr lang="en-US" sz="2000" dirty="0">
                <a:latin typeface="Calibri" panose="020F0502020204030204" pitchFamily="34" charset="0"/>
                <a:ea typeface="Calibri" panose="020F0502020204030204" pitchFamily="34" charset="0"/>
                <a:cs typeface="Calibri" panose="020F0502020204030204" pitchFamily="34" charset="0"/>
              </a:rPr>
              <a:t>% of the data will be used for testing and 70% for </a:t>
            </a:r>
            <a:r>
              <a:rPr lang="en-US" sz="2000" dirty="0" smtClean="0">
                <a:latin typeface="Calibri" panose="020F0502020204030204" pitchFamily="34" charset="0"/>
                <a:ea typeface="Calibri" panose="020F0502020204030204" pitchFamily="34" charset="0"/>
                <a:cs typeface="Calibri" panose="020F0502020204030204" pitchFamily="34" charset="0"/>
              </a:rPr>
              <a:t>training.</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816387"/>
            <a:ext cx="8686800" cy="887506"/>
          </a:xfrm>
          <a:prstGeom prst="rect">
            <a:avLst/>
          </a:prstGeom>
        </p:spPr>
      </p:pic>
      <p:sp>
        <p:nvSpPr>
          <p:cNvPr id="5" name="Rectangle 4"/>
          <p:cNvSpPr/>
          <p:nvPr/>
        </p:nvSpPr>
        <p:spPr>
          <a:xfrm>
            <a:off x="527538" y="5329383"/>
            <a:ext cx="8229600" cy="1015663"/>
          </a:xfrm>
          <a:prstGeom prst="rect">
            <a:avLst/>
          </a:prstGeom>
        </p:spPr>
        <p:txBody>
          <a:bodyPr wrap="square">
            <a:spAutoFit/>
          </a:bodyPr>
          <a:lstStyle/>
          <a:p>
            <a:pPr>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Term </a:t>
            </a:r>
            <a:r>
              <a:rPr lang="en-US" sz="2000" dirty="0">
                <a:latin typeface="Calibri" panose="020F0502020204030204" pitchFamily="34" charset="0"/>
                <a:ea typeface="Calibri" panose="020F0502020204030204" pitchFamily="34" charset="0"/>
                <a:cs typeface="Calibri" panose="020F0502020204030204" pitchFamily="34" charset="0"/>
              </a:rPr>
              <a:t>Frequency (TF): How often a word appears in a document</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Inverse </a:t>
            </a:r>
            <a:r>
              <a:rPr lang="en-US" sz="2000" dirty="0">
                <a:latin typeface="Calibri" panose="020F0502020204030204" pitchFamily="34" charset="0"/>
                <a:ea typeface="Calibri" panose="020F0502020204030204" pitchFamily="34" charset="0"/>
                <a:cs typeface="Calibri" panose="020F0502020204030204" pitchFamily="34" charset="0"/>
              </a:rPr>
              <a:t>Document Frequency (IDF): How rare or unique the word is across all documents</a:t>
            </a:r>
            <a:r>
              <a:rPr lang="en-US" sz="2000" dirty="0" smtClean="0">
                <a:latin typeface="Calibri" panose="020F0502020204030204" pitchFamily="34" charset="0"/>
                <a:ea typeface="Calibri" panose="020F0502020204030204" pitchFamily="34" charset="0"/>
                <a:cs typeface="Calibri" panose="020F0502020204030204" pitchFamily="34" charset="0"/>
              </a:rPr>
              <a:t>.</a:t>
            </a:r>
          </a:p>
        </p:txBody>
      </p:sp>
      <p:sp>
        <p:nvSpPr>
          <p:cNvPr id="8" name="Rectangle 7"/>
          <p:cNvSpPr/>
          <p:nvPr/>
        </p:nvSpPr>
        <p:spPr>
          <a:xfrm>
            <a:off x="527538" y="2888649"/>
            <a:ext cx="8229600" cy="707886"/>
          </a:xfrm>
          <a:prstGeom prst="rect">
            <a:avLst/>
          </a:prstGeom>
        </p:spPr>
        <p:txBody>
          <a:bodyPr wrap="square">
            <a:sp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TF-IDF is a technique that converts text into numerical values so machine learning models can work with it.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781291"/>
            <a:ext cx="8681822" cy="1339939"/>
          </a:xfrm>
          <a:prstGeom prst="rect">
            <a:avLst/>
          </a:prstGeom>
        </p:spPr>
      </p:pic>
    </p:spTree>
    <p:extLst>
      <p:ext uri="{BB962C8B-B14F-4D97-AF65-F5344CB8AC3E}">
        <p14:creationId xmlns:p14="http://schemas.microsoft.com/office/powerpoint/2010/main" val="1290571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14</a:t>
            </a:fld>
            <a:endParaRPr lang="en-US" dirty="0"/>
          </a:p>
        </p:txBody>
      </p:sp>
      <p:sp>
        <p:nvSpPr>
          <p:cNvPr id="5" name="Title 1">
            <a:extLst>
              <a:ext uri="{FF2B5EF4-FFF2-40B4-BE49-F238E27FC236}">
                <a16:creationId xmlns:a16="http://schemas.microsoft.com/office/drawing/2014/main" xmlns="" id="{018E5D56-C3E6-4F36-A154-E62F5E37034D}"/>
              </a:ext>
            </a:extLst>
          </p:cNvPr>
          <p:cNvSpPr>
            <a:spLocks noGrp="1"/>
          </p:cNvSpPr>
          <p:nvPr>
            <p:ph type="title"/>
          </p:nvPr>
        </p:nvSpPr>
        <p:spPr>
          <a:xfrm>
            <a:off x="457200" y="152400"/>
            <a:ext cx="8659091" cy="533400"/>
          </a:xfrm>
        </p:spPr>
        <p:txBody>
          <a:bodyPr/>
          <a:lstStyle/>
          <a:p>
            <a:pPr algn="r"/>
            <a:r>
              <a:rPr lang="en-US" sz="2800" b="1" dirty="0" smtClean="0">
                <a:solidFill>
                  <a:srgbClr val="CC6600"/>
                </a:solidFill>
                <a:latin typeface="Calibri" panose="020F0502020204030204" pitchFamily="34" charset="0"/>
                <a:cs typeface="Calibri" panose="020F0502020204030204" pitchFamily="34" charset="0"/>
              </a:rPr>
              <a:t>4.3 </a:t>
            </a:r>
            <a:r>
              <a:rPr lang="en-IN" sz="2800" b="1" dirty="0">
                <a:solidFill>
                  <a:srgbClr val="CC6600"/>
                </a:solidFill>
                <a:latin typeface="Calibri" panose="020F0502020204030204" pitchFamily="34" charset="0"/>
                <a:cs typeface="Calibri" panose="020F0502020204030204" pitchFamily="34" charset="0"/>
              </a:rPr>
              <a:t>Description </a:t>
            </a:r>
            <a:r>
              <a:rPr lang="en-IN" sz="2800" kern="1200" dirty="0">
                <a:solidFill>
                  <a:schemeClr val="accent4">
                    <a:lumMod val="95000"/>
                    <a:lumOff val="5000"/>
                  </a:schemeClr>
                </a:solidFill>
                <a:latin typeface="Calibri" panose="020F0502020204030204" pitchFamily="34" charset="0"/>
                <a:cs typeface="Calibri" panose="020F0502020204030204" pitchFamily="34" charset="0"/>
              </a:rPr>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2" name="TextBox 1"/>
          <p:cNvSpPr txBox="1"/>
          <p:nvPr/>
        </p:nvSpPr>
        <p:spPr>
          <a:xfrm>
            <a:off x="423672" y="1066800"/>
            <a:ext cx="3276600" cy="461665"/>
          </a:xfrm>
          <a:prstGeom prst="rect">
            <a:avLst/>
          </a:prstGeom>
          <a:noFill/>
        </p:spPr>
        <p:txBody>
          <a:bodyPr wrap="square" rtlCol="0">
            <a:spAutoFit/>
          </a:bodyPr>
          <a:lstStyle/>
          <a:p>
            <a:r>
              <a:rPr lang="en-IN" sz="2400" b="1" dirty="0" smtClean="0">
                <a:latin typeface="Calibri" panose="020F0502020204030204" pitchFamily="34" charset="0"/>
                <a:ea typeface="Calibri" panose="020F0502020204030204" pitchFamily="34" charset="0"/>
                <a:cs typeface="Calibri" panose="020F0502020204030204" pitchFamily="34" charset="0"/>
              </a:rPr>
              <a:t>3. Algorithms Used:</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423672" y="1720840"/>
            <a:ext cx="8263128" cy="4401205"/>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Logistic Regression</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 A </a:t>
            </a:r>
            <a:r>
              <a:rPr lang="en-US" sz="2000" dirty="0">
                <a:latin typeface="Calibri" panose="020F0502020204030204" pitchFamily="34" charset="0"/>
                <a:ea typeface="Calibri" panose="020F0502020204030204" pitchFamily="34" charset="0"/>
                <a:cs typeface="Calibri" panose="020F0502020204030204" pitchFamily="34" charset="0"/>
              </a:rPr>
              <a:t>simple algorithm that predicts whether news is fake or real using </a:t>
            </a:r>
            <a:r>
              <a:rPr lang="en-US" sz="2000" dirty="0" smtClean="0">
                <a:latin typeface="Calibri" panose="020F0502020204030204" pitchFamily="34" charset="0"/>
                <a:ea typeface="Calibri" panose="020F0502020204030204" pitchFamily="34" charset="0"/>
                <a:cs typeface="Calibri" panose="020F0502020204030204" pitchFamily="34" charset="0"/>
              </a:rPr>
              <a:t>probabilities(logistic </a:t>
            </a:r>
            <a:r>
              <a:rPr lang="en-US" sz="2000" dirty="0">
                <a:latin typeface="Calibri" panose="020F0502020204030204" pitchFamily="34" charset="0"/>
                <a:ea typeface="Calibri" panose="020F0502020204030204" pitchFamily="34" charset="0"/>
                <a:cs typeface="Calibri" panose="020F0502020204030204" pitchFamily="34" charset="0"/>
              </a:rPr>
              <a:t>function</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Decision Tree</a:t>
            </a:r>
            <a:r>
              <a:rPr lang="en-US" sz="2000" dirty="0">
                <a:latin typeface="Calibri" panose="020F0502020204030204" pitchFamily="34" charset="0"/>
                <a:ea typeface="Calibri" panose="020F0502020204030204" pitchFamily="34" charset="0"/>
                <a:cs typeface="Calibri" panose="020F0502020204030204" pitchFamily="34" charset="0"/>
              </a:rPr>
              <a:t> – A tree-structured model that splits news data on important keywords/features, making classification easy to interpret</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Random Forest</a:t>
            </a:r>
            <a:r>
              <a:rPr lang="en-US" sz="2000" dirty="0">
                <a:latin typeface="Calibri" panose="020F0502020204030204" pitchFamily="34" charset="0"/>
                <a:ea typeface="Calibri" panose="020F0502020204030204" pitchFamily="34" charset="0"/>
                <a:cs typeface="Calibri" panose="020F0502020204030204" pitchFamily="34" charset="0"/>
              </a:rPr>
              <a:t> – Random Forest is collection of many decision tree from random subsets of data and each decision tree provides an outcome. The random forest chooses the decision of the majority of the trees as the final decision</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Gradient Boosting</a:t>
            </a:r>
            <a:r>
              <a:rPr lang="en-US" sz="2000" dirty="0">
                <a:latin typeface="Calibri" panose="020F0502020204030204" pitchFamily="34" charset="0"/>
                <a:ea typeface="Calibri" panose="020F0502020204030204" pitchFamily="34" charset="0"/>
                <a:cs typeface="Calibri" panose="020F0502020204030204" pitchFamily="34" charset="0"/>
              </a:rPr>
              <a:t> – A sequential model where each tree corrects the mistakes of the previous one, providing high accuracy for complex fake news patterns.</a:t>
            </a:r>
          </a:p>
        </p:txBody>
      </p:sp>
    </p:spTree>
    <p:extLst>
      <p:ext uri="{BB962C8B-B14F-4D97-AF65-F5344CB8AC3E}">
        <p14:creationId xmlns:p14="http://schemas.microsoft.com/office/powerpoint/2010/main" val="16897677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15</a:t>
            </a:fld>
            <a:endParaRPr lang="en-US"/>
          </a:p>
        </p:txBody>
      </p:sp>
      <p:sp>
        <p:nvSpPr>
          <p:cNvPr id="2" name="Rectangle 1"/>
          <p:cNvSpPr/>
          <p:nvPr/>
        </p:nvSpPr>
        <p:spPr>
          <a:xfrm>
            <a:off x="5922459" y="152400"/>
            <a:ext cx="3197157" cy="523220"/>
          </a:xfrm>
          <a:prstGeom prst="rect">
            <a:avLst/>
          </a:prstGeom>
        </p:spPr>
        <p:txBody>
          <a:bodyPr wrap="none">
            <a:spAutoFit/>
          </a:bodyPr>
          <a:lstStyle/>
          <a:p>
            <a:r>
              <a:rPr lang="en-US" sz="2800" b="1" dirty="0">
                <a:solidFill>
                  <a:srgbClr val="CC6600"/>
                </a:solidFill>
                <a:latin typeface="Calibri" panose="020F0502020204030204" pitchFamily="34" charset="0"/>
                <a:cs typeface="Calibri" panose="020F0502020204030204" pitchFamily="34" charset="0"/>
              </a:rPr>
              <a:t>Results and Analysis</a:t>
            </a:r>
            <a:endParaRPr lang="en-IN" sz="2800" dirty="0"/>
          </a:p>
        </p:txBody>
      </p:sp>
      <p:sp>
        <p:nvSpPr>
          <p:cNvPr id="3" name="Rectangle 2"/>
          <p:cNvSpPr/>
          <p:nvPr/>
        </p:nvSpPr>
        <p:spPr>
          <a:xfrm>
            <a:off x="381000" y="1066800"/>
            <a:ext cx="8738616" cy="707886"/>
          </a:xfrm>
          <a:prstGeom prst="rect">
            <a:avLst/>
          </a:prstGeom>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The classifiers are judged based on various performance metrics like accuracy score, confusion matrix, classification </a:t>
            </a:r>
            <a:r>
              <a:rPr lang="en-IN" sz="2000" dirty="0" smtClean="0">
                <a:latin typeface="Calibri" panose="020F0502020204030204" pitchFamily="34" charset="0"/>
                <a:ea typeface="Calibri" panose="020F0502020204030204" pitchFamily="34" charset="0"/>
                <a:cs typeface="Calibri" panose="020F0502020204030204" pitchFamily="34" charset="0"/>
              </a:rPr>
              <a:t>report.</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147" y="1916401"/>
            <a:ext cx="8382000" cy="62700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543401"/>
            <a:ext cx="8382000" cy="647852"/>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 y="3181800"/>
            <a:ext cx="8382000" cy="652531"/>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8147" y="3829652"/>
            <a:ext cx="8382000" cy="666826"/>
          </a:xfrm>
          <a:prstGeom prst="rect">
            <a:avLst/>
          </a:prstGeom>
        </p:spPr>
      </p:pic>
      <p:sp>
        <p:nvSpPr>
          <p:cNvPr id="14" name="Rectangle 13"/>
          <p:cNvSpPr/>
          <p:nvPr/>
        </p:nvSpPr>
        <p:spPr>
          <a:xfrm>
            <a:off x="378147" y="4863119"/>
            <a:ext cx="8232453" cy="1323439"/>
          </a:xfrm>
          <a:prstGeom prst="rect">
            <a:avLst/>
          </a:prstGeom>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The .score() function for each model — calculates the accuracy on the test data. This tells us the percentage of news articles that the model correctly classified as fake or real. Comparing these scores helps us understand which model performs best for fake news detection.”</a:t>
            </a:r>
          </a:p>
        </p:txBody>
      </p:sp>
    </p:spTree>
    <p:extLst>
      <p:ext uri="{BB962C8B-B14F-4D97-AF65-F5344CB8AC3E}">
        <p14:creationId xmlns:p14="http://schemas.microsoft.com/office/powerpoint/2010/main" val="20509242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16</a:t>
            </a:fld>
            <a:endParaRPr lang="en-US"/>
          </a:p>
        </p:txBody>
      </p:sp>
      <p:sp>
        <p:nvSpPr>
          <p:cNvPr id="2" name="Rectangle 1"/>
          <p:cNvSpPr/>
          <p:nvPr/>
        </p:nvSpPr>
        <p:spPr>
          <a:xfrm>
            <a:off x="5670968" y="149352"/>
            <a:ext cx="3476080" cy="523220"/>
          </a:xfrm>
          <a:prstGeom prst="rect">
            <a:avLst/>
          </a:prstGeom>
        </p:spPr>
        <p:txBody>
          <a:bodyPr wrap="none">
            <a:spAutoFit/>
          </a:bodyPr>
          <a:lstStyle/>
          <a:p>
            <a:r>
              <a:rPr lang="en-US" sz="2800" b="1" dirty="0" smtClean="0">
                <a:solidFill>
                  <a:srgbClr val="CC6600"/>
                </a:solidFill>
                <a:latin typeface="Calibri" panose="020F0502020204030204" pitchFamily="34" charset="0"/>
                <a:cs typeface="Calibri" panose="020F0502020204030204" pitchFamily="34" charset="0"/>
              </a:rPr>
              <a:t>5.Results </a:t>
            </a:r>
            <a:r>
              <a:rPr lang="en-US" sz="2800" b="1" dirty="0">
                <a:solidFill>
                  <a:srgbClr val="CC6600"/>
                </a:solidFill>
                <a:latin typeface="Calibri" panose="020F0502020204030204" pitchFamily="34" charset="0"/>
                <a:cs typeface="Calibri" panose="020F0502020204030204" pitchFamily="34" charset="0"/>
              </a:rPr>
              <a:t>and Analysis</a:t>
            </a:r>
            <a:endParaRPr lang="en-IN" sz="2800"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990088"/>
            <a:ext cx="5827697" cy="1676400"/>
          </a:xfrm>
          <a:prstGeom prst="rect">
            <a:avLst/>
          </a:prstGeom>
        </p:spPr>
      </p:pic>
      <p:sp>
        <p:nvSpPr>
          <p:cNvPr id="9" name="Rectangle 8"/>
          <p:cNvSpPr/>
          <p:nvPr/>
        </p:nvSpPr>
        <p:spPr>
          <a:xfrm>
            <a:off x="278892" y="863358"/>
            <a:ext cx="8610600" cy="1938992"/>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Confusion matrix is a table that shows where the model was correct and where it made mistakes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r>
              <a:rPr lang="en-IN" sz="2000" dirty="0" smtClean="0">
                <a:latin typeface="Calibri" panose="020F0502020204030204" pitchFamily="34" charset="0"/>
                <a:ea typeface="Calibri" panose="020F0502020204030204" pitchFamily="34" charset="0"/>
                <a:cs typeface="Calibri" panose="020F0502020204030204" pitchFamily="34" charset="0"/>
              </a:rPr>
              <a:t>1. True </a:t>
            </a:r>
            <a:r>
              <a:rPr lang="en-IN" sz="2000" dirty="0">
                <a:latin typeface="Calibri" panose="020F0502020204030204" pitchFamily="34" charset="0"/>
                <a:ea typeface="Calibri" panose="020F0502020204030204" pitchFamily="34" charset="0"/>
                <a:cs typeface="Calibri" panose="020F0502020204030204" pitchFamily="34" charset="0"/>
              </a:rPr>
              <a:t>Positive (TP):It means Prediction </a:t>
            </a:r>
            <a:r>
              <a:rPr lang="en-IN" sz="2000" dirty="0" smtClean="0">
                <a:latin typeface="Calibri" panose="020F0502020204030204" pitchFamily="34" charset="0"/>
                <a:ea typeface="Calibri" panose="020F0502020204030204" pitchFamily="34" charset="0"/>
                <a:cs typeface="Calibri" panose="020F0502020204030204" pitchFamily="34" charset="0"/>
              </a:rPr>
              <a:t>is yes</a:t>
            </a:r>
            <a:r>
              <a:rPr lang="en-IN" sz="2000" dirty="0">
                <a:latin typeface="Calibri" panose="020F0502020204030204" pitchFamily="34" charset="0"/>
                <a:ea typeface="Calibri" panose="020F0502020204030204" pitchFamily="34" charset="0"/>
                <a:cs typeface="Calibri" panose="020F0502020204030204" pitchFamily="34" charset="0"/>
              </a:rPr>
              <a:t>, and the actual answer is also yes</a:t>
            </a:r>
            <a:r>
              <a:rPr lang="en-IN" sz="2000" dirty="0" smtClean="0">
                <a:latin typeface="Calibri" panose="020F0502020204030204" pitchFamily="34" charset="0"/>
                <a:ea typeface="Calibri" panose="020F0502020204030204" pitchFamily="34" charset="0"/>
                <a:cs typeface="Calibri" panose="020F0502020204030204" pitchFamily="34" charset="0"/>
              </a:rPr>
              <a:t>.</a:t>
            </a:r>
          </a:p>
          <a:p>
            <a:r>
              <a:rPr lang="en-IN" sz="2000" dirty="0" smtClean="0">
                <a:latin typeface="Calibri" panose="020F0502020204030204" pitchFamily="34" charset="0"/>
                <a:ea typeface="Calibri" panose="020F0502020204030204" pitchFamily="34" charset="0"/>
                <a:cs typeface="Calibri" panose="020F0502020204030204" pitchFamily="34" charset="0"/>
              </a:rPr>
              <a:t>2</a:t>
            </a:r>
            <a:r>
              <a:rPr lang="en-IN" sz="2000" dirty="0">
                <a:latin typeface="Calibri" panose="020F0502020204030204" pitchFamily="34" charset="0"/>
                <a:ea typeface="Calibri" panose="020F0502020204030204" pitchFamily="34" charset="0"/>
                <a:cs typeface="Calibri" panose="020F0502020204030204" pitchFamily="34" charset="0"/>
              </a:rPr>
              <a:t>. True Negative(TN): It means Prediction </a:t>
            </a:r>
            <a:r>
              <a:rPr lang="en-IN" sz="2000" dirty="0" smtClean="0">
                <a:latin typeface="Calibri" panose="020F0502020204030204" pitchFamily="34" charset="0"/>
                <a:ea typeface="Calibri" panose="020F0502020204030204" pitchFamily="34" charset="0"/>
                <a:cs typeface="Calibri" panose="020F0502020204030204" pitchFamily="34" charset="0"/>
              </a:rPr>
              <a:t>is no</a:t>
            </a:r>
            <a:r>
              <a:rPr lang="en-IN" sz="2000" dirty="0">
                <a:latin typeface="Calibri" panose="020F0502020204030204" pitchFamily="34" charset="0"/>
                <a:ea typeface="Calibri" panose="020F0502020204030204" pitchFamily="34" charset="0"/>
                <a:cs typeface="Calibri" panose="020F0502020204030204" pitchFamily="34" charset="0"/>
              </a:rPr>
              <a:t>, but the actual answer is yes</a:t>
            </a:r>
            <a:r>
              <a:rPr lang="en-IN" sz="2000" dirty="0" smtClean="0">
                <a:latin typeface="Calibri" panose="020F0502020204030204" pitchFamily="34" charset="0"/>
                <a:ea typeface="Calibri" panose="020F0502020204030204" pitchFamily="34" charset="0"/>
                <a:cs typeface="Calibri" panose="020F0502020204030204" pitchFamily="34" charset="0"/>
              </a:rPr>
              <a:t>.</a:t>
            </a:r>
          </a:p>
          <a:p>
            <a:r>
              <a:rPr lang="en-IN" sz="2000" dirty="0" smtClean="0">
                <a:latin typeface="Calibri" panose="020F0502020204030204" pitchFamily="34" charset="0"/>
                <a:ea typeface="Calibri" panose="020F0502020204030204" pitchFamily="34" charset="0"/>
                <a:cs typeface="Calibri" panose="020F0502020204030204" pitchFamily="34" charset="0"/>
              </a:rPr>
              <a:t>3</a:t>
            </a:r>
            <a:r>
              <a:rPr lang="en-IN" sz="2000" dirty="0">
                <a:latin typeface="Calibri" panose="020F0502020204030204" pitchFamily="34" charset="0"/>
                <a:ea typeface="Calibri" panose="020F0502020204030204" pitchFamily="34" charset="0"/>
                <a:cs typeface="Calibri" panose="020F0502020204030204" pitchFamily="34" charset="0"/>
              </a:rPr>
              <a:t>. False Positive (FP):It means Prediction is yes</a:t>
            </a:r>
            <a:r>
              <a:rPr lang="en-IN" sz="2000" dirty="0" smtClean="0">
                <a:latin typeface="Calibri" panose="020F0502020204030204" pitchFamily="34" charset="0"/>
                <a:ea typeface="Calibri" panose="020F0502020204030204" pitchFamily="34" charset="0"/>
                <a:cs typeface="Calibri" panose="020F0502020204030204" pitchFamily="34" charset="0"/>
              </a:rPr>
              <a:t>, but </a:t>
            </a:r>
            <a:r>
              <a:rPr lang="en-IN" sz="2000" dirty="0">
                <a:latin typeface="Calibri" panose="020F0502020204030204" pitchFamily="34" charset="0"/>
                <a:ea typeface="Calibri" panose="020F0502020204030204" pitchFamily="34" charset="0"/>
                <a:cs typeface="Calibri" panose="020F0502020204030204" pitchFamily="34" charset="0"/>
              </a:rPr>
              <a:t>the actual answer is no</a:t>
            </a:r>
            <a:r>
              <a:rPr lang="en-IN" sz="2000" dirty="0" smtClean="0">
                <a:latin typeface="Calibri" panose="020F0502020204030204" pitchFamily="34" charset="0"/>
                <a:ea typeface="Calibri" panose="020F0502020204030204" pitchFamily="34" charset="0"/>
                <a:cs typeface="Calibri" panose="020F0502020204030204" pitchFamily="34" charset="0"/>
              </a:rPr>
              <a:t>.</a:t>
            </a:r>
          </a:p>
          <a:p>
            <a:r>
              <a:rPr lang="en-IN" sz="2000" dirty="0" smtClean="0">
                <a:latin typeface="Calibri" panose="020F0502020204030204" pitchFamily="34" charset="0"/>
                <a:ea typeface="Calibri" panose="020F0502020204030204" pitchFamily="34" charset="0"/>
                <a:cs typeface="Calibri" panose="020F0502020204030204" pitchFamily="34" charset="0"/>
              </a:rPr>
              <a:t>4</a:t>
            </a:r>
            <a:r>
              <a:rPr lang="en-IN" sz="2000" dirty="0">
                <a:latin typeface="Calibri" panose="020F0502020204030204" pitchFamily="34" charset="0"/>
                <a:ea typeface="Calibri" panose="020F0502020204030204" pitchFamily="34" charset="0"/>
                <a:cs typeface="Calibri" panose="020F0502020204030204" pitchFamily="34" charset="0"/>
              </a:rPr>
              <a:t>. False Positive (FP): It means Prediction </a:t>
            </a:r>
            <a:r>
              <a:rPr lang="en-IN" sz="2000" dirty="0" smtClean="0">
                <a:latin typeface="Calibri" panose="020F0502020204030204" pitchFamily="34" charset="0"/>
                <a:ea typeface="Calibri" panose="020F0502020204030204" pitchFamily="34" charset="0"/>
                <a:cs typeface="Calibri" panose="020F0502020204030204" pitchFamily="34" charset="0"/>
              </a:rPr>
              <a:t>is no</a:t>
            </a:r>
            <a:r>
              <a:rPr lang="en-IN" sz="2000" dirty="0">
                <a:latin typeface="Calibri" panose="020F0502020204030204" pitchFamily="34" charset="0"/>
                <a:ea typeface="Calibri" panose="020F0502020204030204" pitchFamily="34" charset="0"/>
                <a:cs typeface="Calibri" panose="020F0502020204030204" pitchFamily="34" charset="0"/>
              </a:rPr>
              <a:t>, and the actual answer is also </a:t>
            </a:r>
            <a:r>
              <a:rPr lang="en-IN" sz="2000" dirty="0" smtClean="0">
                <a:latin typeface="Calibri" panose="020F0502020204030204" pitchFamily="34" charset="0"/>
                <a:ea typeface="Calibri" panose="020F0502020204030204" pitchFamily="34" charset="0"/>
                <a:cs typeface="Calibri" panose="020F0502020204030204" pitchFamily="34" charset="0"/>
              </a:rPr>
              <a:t>no.</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278892" y="4854226"/>
            <a:ext cx="8610600" cy="1323439"/>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Accuracy tells us overall correctness. Precision checks how reliable the model is when it says an article is Fake. Recall checks how well the model captures all Fake articles. F1-score balances both Precision and Recall, giving us a single measure of overall performance.</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153859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17</a:t>
            </a:fld>
            <a:endParaRPr lang="en-US"/>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r="15377"/>
          <a:stretch/>
        </p:blipFill>
        <p:spPr>
          <a:xfrm>
            <a:off x="2341459" y="914400"/>
            <a:ext cx="2209799" cy="1981200"/>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r="14607"/>
          <a:stretch/>
        </p:blipFill>
        <p:spPr>
          <a:xfrm>
            <a:off x="76200" y="914400"/>
            <a:ext cx="2229898" cy="1981200"/>
          </a:xfrm>
          <a:prstGeom prst="rect">
            <a:avLst/>
          </a:prstGeom>
        </p:spPr>
      </p:pic>
      <p:pic>
        <p:nvPicPr>
          <p:cNvPr id="10" name="Picture 9"/>
          <p:cNvPicPr>
            <a:picLocks noChangeAspect="1"/>
          </p:cNvPicPr>
          <p:nvPr/>
        </p:nvPicPr>
        <p:blipFill rotWithShape="1">
          <a:blip r:embed="rId4">
            <a:extLst>
              <a:ext uri="{28A0092B-C50C-407E-A947-70E740481C1C}">
                <a14:useLocalDpi xmlns:a14="http://schemas.microsoft.com/office/drawing/2010/main" val="0"/>
              </a:ext>
            </a:extLst>
          </a:blip>
          <a:srcRect r="14607"/>
          <a:stretch/>
        </p:blipFill>
        <p:spPr>
          <a:xfrm>
            <a:off x="4586620" y="914400"/>
            <a:ext cx="2229899" cy="1981200"/>
          </a:xfrm>
          <a:prstGeom prst="rect">
            <a:avLst/>
          </a:prstGeom>
        </p:spPr>
      </p:pic>
      <p:pic>
        <p:nvPicPr>
          <p:cNvPr id="11" name="Picture 10"/>
          <p:cNvPicPr>
            <a:picLocks noChangeAspect="1"/>
          </p:cNvPicPr>
          <p:nvPr/>
        </p:nvPicPr>
        <p:blipFill rotWithShape="1">
          <a:blip r:embed="rId5">
            <a:extLst>
              <a:ext uri="{28A0092B-C50C-407E-A947-70E740481C1C}">
                <a14:useLocalDpi xmlns:a14="http://schemas.microsoft.com/office/drawing/2010/main" val="0"/>
              </a:ext>
            </a:extLst>
          </a:blip>
          <a:srcRect r="14607"/>
          <a:stretch/>
        </p:blipFill>
        <p:spPr>
          <a:xfrm>
            <a:off x="6887242" y="914400"/>
            <a:ext cx="2229899" cy="1981200"/>
          </a:xfrm>
          <a:prstGeom prst="rect">
            <a:avLst/>
          </a:prstGeom>
        </p:spPr>
      </p:pic>
      <p:sp>
        <p:nvSpPr>
          <p:cNvPr id="12" name="Rectangle 11"/>
          <p:cNvSpPr/>
          <p:nvPr/>
        </p:nvSpPr>
        <p:spPr>
          <a:xfrm>
            <a:off x="457200" y="3124200"/>
            <a:ext cx="8534400" cy="1015663"/>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ML classifiers performed well as the Logistic</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Regression</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achieved an accuracy which is equal to 98.91</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Decision</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Tree achieved 99.50</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Random</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Forest</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achieved 98.79</a:t>
            </a:r>
            <a:r>
              <a:rPr lang="en-US" sz="2000" b="1" dirty="0">
                <a:latin typeface="Calibri" panose="020F0502020204030204" pitchFamily="34" charset="0"/>
                <a:ea typeface="Calibri" panose="020F0502020204030204" pitchFamily="34" charset="0"/>
                <a:cs typeface="Calibri" panose="020F0502020204030204" pitchFamily="34" charset="0"/>
              </a:rPr>
              <a:t>%</a:t>
            </a:r>
            <a:r>
              <a:rPr lang="en-US" sz="2000" dirty="0">
                <a:latin typeface="Calibri" panose="020F0502020204030204" pitchFamily="34" charset="0"/>
                <a:ea typeface="Calibri" panose="020F0502020204030204" pitchFamily="34" charset="0"/>
                <a:cs typeface="Calibri" panose="020F0502020204030204" pitchFamily="34" charset="0"/>
              </a:rPr>
              <a:t>, and Gradient</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Boosting</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Classifier</a:t>
            </a:r>
            <a:r>
              <a:rPr lang="en-US" sz="2000"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achieved 99.48</a:t>
            </a:r>
            <a:r>
              <a:rPr lang="en-US" sz="2000" b="1" dirty="0">
                <a:latin typeface="Calibri" panose="020F0502020204030204" pitchFamily="34" charset="0"/>
                <a:ea typeface="Calibri" panose="020F0502020204030204" pitchFamily="34" charset="0"/>
                <a:cs typeface="Calibri" panose="020F0502020204030204" pitchFamily="34" charset="0"/>
              </a:rPr>
              <a:t>%.</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3" name="Rectangle 12"/>
          <p:cNvSpPr/>
          <p:nvPr/>
        </p:nvSpPr>
        <p:spPr>
          <a:xfrm>
            <a:off x="451104" y="4214575"/>
            <a:ext cx="8077200" cy="707886"/>
          </a:xfrm>
          <a:prstGeom prst="rect">
            <a:avLst/>
          </a:prstGeom>
        </p:spPr>
        <p:txBody>
          <a:bodyPr wrap="square">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We </a:t>
            </a:r>
            <a:r>
              <a:rPr lang="en-US" sz="2000" dirty="0">
                <a:latin typeface="Calibri" panose="020F0502020204030204" pitchFamily="34" charset="0"/>
                <a:ea typeface="Calibri" panose="020F0502020204030204" pitchFamily="34" charset="0"/>
                <a:cs typeface="Calibri" panose="020F0502020204030204" pitchFamily="34" charset="0"/>
              </a:rPr>
              <a:t>can conclude that </a:t>
            </a:r>
            <a:r>
              <a:rPr lang="en-US" sz="2000" b="1" dirty="0">
                <a:latin typeface="Calibri" panose="020F0502020204030204" pitchFamily="34" charset="0"/>
                <a:ea typeface="Calibri" panose="020F0502020204030204" pitchFamily="34" charset="0"/>
                <a:cs typeface="Calibri" panose="020F0502020204030204" pitchFamily="34" charset="0"/>
              </a:rPr>
              <a:t>Decision Tree algorithm </a:t>
            </a:r>
            <a:r>
              <a:rPr lang="en-US" sz="2000" dirty="0">
                <a:latin typeface="Calibri" panose="020F0502020204030204" pitchFamily="34" charset="0"/>
                <a:ea typeface="Calibri" panose="020F0502020204030204" pitchFamily="34" charset="0"/>
                <a:cs typeface="Calibri" panose="020F0502020204030204" pitchFamily="34" charset="0"/>
              </a:rPr>
              <a:t>performed the best by achieving </a:t>
            </a:r>
            <a:r>
              <a:rPr lang="en-US" sz="2000" b="1" dirty="0" smtClean="0">
                <a:latin typeface="Calibri" panose="020F0502020204030204" pitchFamily="34" charset="0"/>
                <a:ea typeface="Calibri" panose="020F0502020204030204" pitchFamily="34" charset="0"/>
                <a:cs typeface="Calibri" panose="020F0502020204030204" pitchFamily="34" charset="0"/>
              </a:rPr>
              <a:t>99.50%</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accuracy. </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4" name="Rectangle 13"/>
          <p:cNvSpPr/>
          <p:nvPr/>
        </p:nvSpPr>
        <p:spPr>
          <a:xfrm>
            <a:off x="451104" y="4997173"/>
            <a:ext cx="8464296" cy="1323439"/>
          </a:xfrm>
          <a:prstGeom prst="rect">
            <a:avLst/>
          </a:prstGeom>
        </p:spPr>
        <p:txBody>
          <a:bodyPr wrap="square">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“Usually Random Forest or Gradient Boosting give better accuracy because they use multiple trees. But in our project, the Decision Tree actually performed better. This might be because of our dataset size and the way features were represented. So, the simplest model turned out to be the most effective here.”</a:t>
            </a:r>
          </a:p>
        </p:txBody>
      </p:sp>
    </p:spTree>
    <p:extLst>
      <p:ext uri="{BB962C8B-B14F-4D97-AF65-F5344CB8AC3E}">
        <p14:creationId xmlns:p14="http://schemas.microsoft.com/office/powerpoint/2010/main" val="3267970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18</a:t>
            </a:fld>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828800"/>
            <a:ext cx="8305800" cy="2252027"/>
          </a:xfrm>
          <a:prstGeom prst="rect">
            <a:avLst/>
          </a:prstGeom>
        </p:spPr>
      </p:pic>
      <p:sp>
        <p:nvSpPr>
          <p:cNvPr id="4" name="Rectangle 3"/>
          <p:cNvSpPr/>
          <p:nvPr/>
        </p:nvSpPr>
        <p:spPr>
          <a:xfrm>
            <a:off x="427892" y="990600"/>
            <a:ext cx="4572000" cy="646331"/>
          </a:xfrm>
          <a:prstGeom prst="rect">
            <a:avLst/>
          </a:prstGeom>
        </p:spPr>
        <p:txBody>
          <a:bodyPr>
            <a:spAutoFit/>
          </a:bodyPr>
          <a:lstStyle/>
          <a:p>
            <a:r>
              <a:rPr lang="en-US" dirty="0">
                <a:latin typeface="Calibri" panose="020F0502020204030204" pitchFamily="34" charset="0"/>
                <a:ea typeface="Calibri" panose="020F0502020204030204" pitchFamily="34" charset="0"/>
                <a:cs typeface="Calibri" panose="020F0502020204030204" pitchFamily="34" charset="0"/>
              </a:rPr>
              <a:t>Predict whether new, unseen news is likely to be fake or real.</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Rectangle 4"/>
          <p:cNvSpPr/>
          <p:nvPr/>
        </p:nvSpPr>
        <p:spPr>
          <a:xfrm>
            <a:off x="271272" y="4272696"/>
            <a:ext cx="8839200" cy="2031325"/>
          </a:xfrm>
          <a:prstGeom prst="rect">
            <a:avLst/>
          </a:prstGeom>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What it does</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Takes a new unseen news article from user input.</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Cleans and preprocesses it (remove </a:t>
            </a:r>
            <a:r>
              <a:rPr lang="en-US" dirty="0" err="1">
                <a:latin typeface="Calibri" panose="020F0502020204030204" pitchFamily="34" charset="0"/>
                <a:ea typeface="Calibri" panose="020F0502020204030204" pitchFamily="34" charset="0"/>
                <a:cs typeface="Calibri" panose="020F0502020204030204" pitchFamily="34" charset="0"/>
              </a:rPr>
              <a:t>stopwords</a:t>
            </a:r>
            <a:r>
              <a:rPr lang="en-US" dirty="0">
                <a:latin typeface="Calibri" panose="020F0502020204030204" pitchFamily="34" charset="0"/>
                <a:ea typeface="Calibri" panose="020F0502020204030204" pitchFamily="34" charset="0"/>
                <a:cs typeface="Calibri" panose="020F0502020204030204" pitchFamily="34" charset="0"/>
              </a:rPr>
              <a:t>, punctuation, etc.).</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Converts text into numerical vectors using the trained </a:t>
            </a:r>
            <a:r>
              <a:rPr lang="en-US" dirty="0" err="1">
                <a:latin typeface="Calibri" panose="020F0502020204030204" pitchFamily="34" charset="0"/>
                <a:ea typeface="Calibri" panose="020F0502020204030204" pitchFamily="34" charset="0"/>
                <a:cs typeface="Calibri" panose="020F0502020204030204" pitchFamily="34" charset="0"/>
              </a:rPr>
              <a:t>vectorizer</a:t>
            </a:r>
            <a:r>
              <a:rPr lang="en-US" dirty="0">
                <a:latin typeface="Calibri" panose="020F0502020204030204" pitchFamily="34" charset="0"/>
                <a:ea typeface="Calibri" panose="020F0502020204030204" pitchFamily="34" charset="0"/>
                <a:cs typeface="Calibri" panose="020F0502020204030204" pitchFamily="34" charset="0"/>
              </a:rPr>
              <a:t> (TF-IDF/Count </a:t>
            </a:r>
            <a:r>
              <a:rPr lang="en-US" dirty="0" err="1">
                <a:latin typeface="Calibri" panose="020F0502020204030204" pitchFamily="34" charset="0"/>
                <a:ea typeface="Calibri" panose="020F0502020204030204" pitchFamily="34" charset="0"/>
                <a:cs typeface="Calibri" panose="020F0502020204030204" pitchFamily="34" charset="0"/>
              </a:rPr>
              <a:t>Vectorizer</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Passes it to all four trained models (Logistic Regression, Decision Tree, Random Forest, Gradient Boosting).</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Prints whether each model predicts the news as Fake or Real.</a:t>
            </a:r>
          </a:p>
        </p:txBody>
      </p:sp>
    </p:spTree>
    <p:extLst>
      <p:ext uri="{BB962C8B-B14F-4D97-AF65-F5344CB8AC3E}">
        <p14:creationId xmlns:p14="http://schemas.microsoft.com/office/powerpoint/2010/main" val="42229161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19</a:t>
            </a:fld>
            <a:endParaRPr lang="en-US"/>
          </a:p>
        </p:txBody>
      </p:sp>
      <p:sp>
        <p:nvSpPr>
          <p:cNvPr id="5" name="Title 1"/>
          <p:cNvSpPr>
            <a:spLocks noGrp="1"/>
          </p:cNvSpPr>
          <p:nvPr>
            <p:ph type="title"/>
          </p:nvPr>
        </p:nvSpPr>
        <p:spPr>
          <a:xfrm>
            <a:off x="3352800" y="228600"/>
            <a:ext cx="5791200" cy="411162"/>
          </a:xfrm>
        </p:spPr>
        <p:txBody>
          <a:bodyPr/>
          <a:lstStyle/>
          <a:p>
            <a:pPr algn="r"/>
            <a:r>
              <a:rPr lang="en-US" sz="2400" b="1" i="1" dirty="0">
                <a:solidFill>
                  <a:srgbClr val="CC6600"/>
                </a:solidFill>
                <a:latin typeface="Courier New" pitchFamily="49" charset="0"/>
              </a:rPr>
              <a:t>       </a:t>
            </a:r>
            <a:r>
              <a:rPr lang="en-US" sz="2800" b="1" dirty="0" smtClean="0">
                <a:solidFill>
                  <a:srgbClr val="CC6600"/>
                </a:solidFill>
                <a:latin typeface="Calibri" panose="020F0502020204030204" pitchFamily="34" charset="0"/>
                <a:cs typeface="Calibri" panose="020F0502020204030204" pitchFamily="34" charset="0"/>
              </a:rPr>
              <a:t> 6.Conclusion</a:t>
            </a:r>
            <a:endParaRPr lang="en-US" dirty="0">
              <a:latin typeface="Calibri" panose="020F0502020204030204" pitchFamily="34" charset="0"/>
              <a:cs typeface="Calibri" panose="020F0502020204030204" pitchFamily="34" charset="0"/>
            </a:endParaRPr>
          </a:p>
        </p:txBody>
      </p:sp>
      <p:sp>
        <p:nvSpPr>
          <p:cNvPr id="2" name="Rectangle 1"/>
          <p:cNvSpPr/>
          <p:nvPr/>
        </p:nvSpPr>
        <p:spPr>
          <a:xfrm>
            <a:off x="533400" y="1143000"/>
            <a:ext cx="7696200" cy="4708981"/>
          </a:xfrm>
          <a:prstGeom prst="rect">
            <a:avLst/>
          </a:prstGeom>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Fake news detection is crucial in today’s digital world to maintain credibility of information</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We </a:t>
            </a:r>
            <a:r>
              <a:rPr lang="en-US" sz="2000" dirty="0">
                <a:latin typeface="Calibri" panose="020F0502020204030204" pitchFamily="34" charset="0"/>
                <a:ea typeface="Calibri" panose="020F0502020204030204" pitchFamily="34" charset="0"/>
                <a:cs typeface="Calibri" panose="020F0502020204030204" pitchFamily="34" charset="0"/>
              </a:rPr>
              <a:t>experimented with multiple machine learning models: Logistic Regression, Decision Tree, Random Forest, and Gradient Boosting</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Decision </a:t>
            </a:r>
            <a:r>
              <a:rPr lang="en-US" sz="2000" dirty="0">
                <a:latin typeface="Calibri" panose="020F0502020204030204" pitchFamily="34" charset="0"/>
                <a:ea typeface="Calibri" panose="020F0502020204030204" pitchFamily="34" charset="0"/>
                <a:cs typeface="Calibri" panose="020F0502020204030204" pitchFamily="34" charset="0"/>
              </a:rPr>
              <a:t>Tree achieved the best accuracy in our case, showing that even a simple model can sometimes outperform more complex ones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Performance </a:t>
            </a:r>
            <a:r>
              <a:rPr lang="en-US" sz="2000" dirty="0">
                <a:latin typeface="Calibri" panose="020F0502020204030204" pitchFamily="34" charset="0"/>
                <a:ea typeface="Calibri" panose="020F0502020204030204" pitchFamily="34" charset="0"/>
                <a:cs typeface="Calibri" panose="020F0502020204030204" pitchFamily="34" charset="0"/>
              </a:rPr>
              <a:t>was evaluated using Accuracy, Confusion Matrix, and Classification </a:t>
            </a:r>
            <a:r>
              <a:rPr lang="en-US" sz="2000" dirty="0" smtClean="0">
                <a:latin typeface="Calibri" panose="020F0502020204030204" pitchFamily="34" charset="0"/>
                <a:ea typeface="Calibri" panose="020F0502020204030204" pitchFamily="34" charset="0"/>
                <a:cs typeface="Calibri" panose="020F0502020204030204" pitchFamily="34" charset="0"/>
              </a:rPr>
              <a:t>Report. Results </a:t>
            </a:r>
            <a:r>
              <a:rPr lang="en-US" sz="2000" dirty="0">
                <a:latin typeface="Calibri" panose="020F0502020204030204" pitchFamily="34" charset="0"/>
                <a:ea typeface="Calibri" panose="020F0502020204030204" pitchFamily="34" charset="0"/>
                <a:cs typeface="Calibri" panose="020F0502020204030204" pitchFamily="34" charset="0"/>
              </a:rPr>
              <a:t>show that machine learning can successfully classify news articles as Fake or Real with good accuracy</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smtClean="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Future </a:t>
            </a:r>
            <a:r>
              <a:rPr lang="en-US" sz="2000" dirty="0">
                <a:latin typeface="Calibri" panose="020F0502020204030204" pitchFamily="34" charset="0"/>
                <a:ea typeface="Calibri" panose="020F0502020204030204" pitchFamily="34" charset="0"/>
                <a:cs typeface="Calibri" panose="020F0502020204030204" pitchFamily="34" charset="0"/>
              </a:rPr>
              <a:t>improvements can include using deep learning models, larger datasets, and advanced NLP techniques for even higher reliability.</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947511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71800" y="152400"/>
            <a:ext cx="6172200" cy="533400"/>
          </a:xfrm>
        </p:spPr>
        <p:txBody>
          <a:bodyPr/>
          <a:lstStyle/>
          <a:p>
            <a:r>
              <a:rPr lang="en-US" sz="2400" dirty="0" smtClean="0"/>
              <a:t>                   </a:t>
            </a:r>
            <a:r>
              <a:rPr lang="en-US" sz="3600" b="1" dirty="0" smtClean="0">
                <a:solidFill>
                  <a:srgbClr val="CC6600"/>
                </a:solidFill>
                <a:latin typeface="Calibri" panose="020F0502020204030204" pitchFamily="34" charset="0"/>
                <a:cs typeface="Calibri" panose="020F0502020204030204" pitchFamily="34" charset="0"/>
              </a:rPr>
              <a:t>Presentation Outline</a:t>
            </a:r>
            <a:r>
              <a:rPr lang="en-US" sz="3600" b="1" dirty="0">
                <a:solidFill>
                  <a:srgbClr val="CC6600"/>
                </a:solidFill>
                <a:latin typeface="Calibri" panose="020F0502020204030204" pitchFamily="34" charset="0"/>
                <a:cs typeface="Calibri" panose="020F0502020204030204" pitchFamily="34" charset="0"/>
              </a:rPr>
              <a:t/>
            </a:r>
            <a:br>
              <a:rPr lang="en-US" sz="3600" b="1" dirty="0">
                <a:solidFill>
                  <a:srgbClr val="CC6600"/>
                </a:solidFill>
                <a:latin typeface="Calibri" panose="020F0502020204030204" pitchFamily="34" charset="0"/>
                <a:cs typeface="Calibri" panose="020F0502020204030204" pitchFamily="34" charset="0"/>
              </a:rPr>
            </a:br>
            <a:r>
              <a:rPr lang="en-US" sz="2800" b="1" i="1" dirty="0" smtClean="0">
                <a:solidFill>
                  <a:srgbClr val="CC6600"/>
                </a:solidFill>
                <a:latin typeface="Courier New" pitchFamily="49" charset="0"/>
                <a:cs typeface="Courier New" pitchFamily="49" charset="0"/>
              </a:rPr>
              <a:t/>
            </a:r>
            <a:br>
              <a:rPr lang="en-US" sz="2800" b="1" i="1" dirty="0" smtClean="0">
                <a:solidFill>
                  <a:srgbClr val="CC6600"/>
                </a:solidFill>
                <a:latin typeface="Courier New" pitchFamily="49" charset="0"/>
                <a:cs typeface="Courier New" pitchFamily="49" charset="0"/>
              </a:rPr>
            </a:br>
            <a:endParaRPr lang="en-US" dirty="0">
              <a:latin typeface="Courier New" pitchFamily="49" charset="0"/>
              <a:cs typeface="Courier New" pitchFamily="49" charset="0"/>
            </a:endParaRPr>
          </a:p>
        </p:txBody>
      </p:sp>
      <p:sp>
        <p:nvSpPr>
          <p:cNvPr id="3" name="Content Placeholder 2"/>
          <p:cNvSpPr>
            <a:spLocks noGrp="1"/>
          </p:cNvSpPr>
          <p:nvPr>
            <p:ph idx="1"/>
          </p:nvPr>
        </p:nvSpPr>
        <p:spPr>
          <a:xfrm>
            <a:off x="457200" y="990600"/>
            <a:ext cx="8534400" cy="5715000"/>
          </a:xfrm>
        </p:spPr>
        <p:txBody>
          <a:bodyPr/>
          <a:lstStyle/>
          <a:p>
            <a:pPr>
              <a:spcBef>
                <a:spcPct val="50000"/>
              </a:spcBef>
              <a:spcAft>
                <a:spcPts val="600"/>
              </a:spcAft>
              <a:buFontTx/>
              <a:buAutoNum type="arabicPeriod"/>
            </a:pP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Introduction</a:t>
            </a:r>
            <a:endParaRPr lang="en-US" sz="2000" kern="1200" dirty="0">
              <a:solidFill>
                <a:schemeClr val="accent4">
                  <a:lumMod val="95000"/>
                  <a:lumOff val="5000"/>
                </a:schemeClr>
              </a:solidFill>
              <a:latin typeface="Calibri" panose="020F0502020204030204" pitchFamily="34" charset="0"/>
              <a:cs typeface="Calibri" panose="020F0502020204030204" pitchFamily="34" charset="0"/>
            </a:endParaRPr>
          </a:p>
          <a:p>
            <a:pPr marL="0" indent="0">
              <a:spcBef>
                <a:spcPct val="50000"/>
              </a:spcBef>
              <a:spcAft>
                <a:spcPts val="600"/>
              </a:spcAft>
              <a:buNone/>
            </a:pP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2.   Objectives</a:t>
            </a:r>
          </a:p>
          <a:p>
            <a:pPr marL="0" indent="0">
              <a:spcBef>
                <a:spcPct val="50000"/>
              </a:spcBef>
              <a:spcAft>
                <a:spcPts val="600"/>
              </a:spcAft>
              <a:buNone/>
            </a:pP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3.   Literature Review</a:t>
            </a:r>
          </a:p>
          <a:p>
            <a:pPr marL="0" indent="0">
              <a:spcBef>
                <a:spcPct val="50000"/>
              </a:spcBef>
              <a:spcAft>
                <a:spcPts val="600"/>
              </a:spcAft>
              <a:buNone/>
            </a:pP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4.   Proposed Methodology</a:t>
            </a:r>
          </a:p>
          <a:p>
            <a:pPr marL="0" indent="0">
              <a:spcBef>
                <a:spcPct val="50000"/>
              </a:spcBef>
              <a:spcAft>
                <a:spcPts val="600"/>
              </a:spcAft>
              <a:buNone/>
            </a:pP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5.  Results and Analysis</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6</a:t>
            </a: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  Conclusion and References</a:t>
            </a:r>
          </a:p>
          <a:p>
            <a:pPr marL="0" indent="0">
              <a:spcBef>
                <a:spcPct val="50000"/>
              </a:spcBef>
              <a:spcAft>
                <a:spcPts val="600"/>
              </a:spcAft>
              <a:buNone/>
            </a:pPr>
            <a:r>
              <a:rPr lang="en-US" sz="2000" kern="1200" dirty="0">
                <a:solidFill>
                  <a:schemeClr val="accent4">
                    <a:lumMod val="95000"/>
                    <a:lumOff val="5000"/>
                  </a:schemeClr>
                </a:solidFill>
                <a:latin typeface="Calibri" panose="020F0502020204030204" pitchFamily="34" charset="0"/>
                <a:cs typeface="Calibri" panose="020F0502020204030204" pitchFamily="34" charset="0"/>
              </a:rPr>
              <a:t>7</a:t>
            </a:r>
            <a:r>
              <a:rPr lang="en-US" sz="2000" kern="1200" dirty="0" smtClean="0">
                <a:solidFill>
                  <a:schemeClr val="accent4">
                    <a:lumMod val="95000"/>
                    <a:lumOff val="5000"/>
                  </a:schemeClr>
                </a:solidFill>
                <a:latin typeface="Calibri" panose="020F0502020204030204" pitchFamily="34" charset="0"/>
                <a:cs typeface="Calibri" panose="020F0502020204030204" pitchFamily="34" charset="0"/>
              </a:rPr>
              <a:t>.  Q&amp;A</a:t>
            </a:r>
          </a:p>
          <a:p>
            <a:pPr marL="0" indent="0">
              <a:spcBef>
                <a:spcPct val="50000"/>
              </a:spcBef>
              <a:spcAft>
                <a:spcPts val="600"/>
              </a:spcAft>
              <a:buNone/>
            </a:pPr>
            <a:endParaRPr lang="en-US" sz="2000" kern="1200" dirty="0" smtClean="0">
              <a:solidFill>
                <a:schemeClr val="accent4">
                  <a:lumMod val="95000"/>
                  <a:lumOff val="5000"/>
                </a:schemeClr>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791200"/>
          </a:xfrm>
        </p:spPr>
        <p:txBody>
          <a:bodyPr/>
          <a:lstStyle/>
          <a:p>
            <a:pPr marL="0" indent="0">
              <a:buNone/>
            </a:pPr>
            <a:r>
              <a:rPr lang="en-US" sz="1600" dirty="0" smtClean="0">
                <a:latin typeface="Calibri" panose="020F0502020204030204" pitchFamily="34" charset="0"/>
                <a:cs typeface="Calibri" panose="020F0502020204030204" pitchFamily="34" charset="0"/>
              </a:rPr>
              <a:t>[1] 	J</a:t>
            </a:r>
            <a:r>
              <a:rPr lang="en-US" sz="1600" dirty="0">
                <a:latin typeface="Calibri" panose="020F0502020204030204" pitchFamily="34" charset="0"/>
                <a:cs typeface="Calibri" panose="020F0502020204030204" pitchFamily="34" charset="0"/>
              </a:rPr>
              <a:t>. C. Reis, A. </a:t>
            </a:r>
            <a:r>
              <a:rPr lang="en-US" sz="1600" dirty="0" err="1">
                <a:latin typeface="Calibri" panose="020F0502020204030204" pitchFamily="34" charset="0"/>
                <a:cs typeface="Calibri" panose="020F0502020204030204" pitchFamily="34" charset="0"/>
              </a:rPr>
              <a:t>Correia</a:t>
            </a:r>
            <a:r>
              <a:rPr lang="en-US" sz="1600" dirty="0">
                <a:latin typeface="Calibri" panose="020F0502020204030204" pitchFamily="34" charset="0"/>
                <a:cs typeface="Calibri" panose="020F0502020204030204" pitchFamily="34" charset="0"/>
              </a:rPr>
              <a:t>, F. </a:t>
            </a:r>
            <a:r>
              <a:rPr lang="en-US" sz="1600" dirty="0" err="1">
                <a:latin typeface="Calibri" panose="020F0502020204030204" pitchFamily="34" charset="0"/>
                <a:cs typeface="Calibri" panose="020F0502020204030204" pitchFamily="34" charset="0"/>
              </a:rPr>
              <a:t>Murai</a:t>
            </a:r>
            <a:r>
              <a:rPr lang="en-US" sz="1600" dirty="0">
                <a:latin typeface="Calibri" panose="020F0502020204030204" pitchFamily="34" charset="0"/>
                <a:cs typeface="Calibri" panose="020F0502020204030204" pitchFamily="34" charset="0"/>
              </a:rPr>
              <a:t>, A. </a:t>
            </a:r>
            <a:r>
              <a:rPr lang="en-US" sz="1600" dirty="0" err="1">
                <a:latin typeface="Calibri" panose="020F0502020204030204" pitchFamily="34" charset="0"/>
                <a:cs typeface="Calibri" panose="020F0502020204030204" pitchFamily="34" charset="0"/>
              </a:rPr>
              <a:t>Veloso</a:t>
            </a:r>
            <a:r>
              <a:rPr lang="en-US" sz="1600" dirty="0">
                <a:latin typeface="Calibri" panose="020F0502020204030204" pitchFamily="34" charset="0"/>
                <a:cs typeface="Calibri" panose="020F0502020204030204" pitchFamily="34" charset="0"/>
              </a:rPr>
              <a:t>, and F. </a:t>
            </a:r>
            <a:r>
              <a:rPr lang="en-US" sz="1600" dirty="0" err="1">
                <a:latin typeface="Calibri" panose="020F0502020204030204" pitchFamily="34" charset="0"/>
                <a:cs typeface="Calibri" panose="020F0502020204030204" pitchFamily="34" charset="0"/>
              </a:rPr>
              <a:t>Benevenuto</a:t>
            </a:r>
            <a:r>
              <a:rPr lang="en-US" sz="1600" dirty="0">
                <a:latin typeface="Calibri" panose="020F0502020204030204" pitchFamily="34" charset="0"/>
                <a:cs typeface="Calibri" panose="020F0502020204030204" pitchFamily="34" charset="0"/>
              </a:rPr>
              <a:t>,“Supervised learning for fake news detection,” IEEE </a:t>
            </a:r>
            <a:r>
              <a:rPr lang="en-US" sz="1600" dirty="0" smtClean="0">
                <a:latin typeface="Calibri" panose="020F0502020204030204" pitchFamily="34" charset="0"/>
                <a:cs typeface="Calibri" panose="020F0502020204030204" pitchFamily="34" charset="0"/>
              </a:rPr>
              <a:t>Intelligent Systems</a:t>
            </a:r>
            <a:r>
              <a:rPr lang="en-US" sz="1600" dirty="0">
                <a:latin typeface="Calibri" panose="020F0502020204030204" pitchFamily="34" charset="0"/>
                <a:cs typeface="Calibri" panose="020F0502020204030204" pitchFamily="34" charset="0"/>
              </a:rPr>
              <a:t>, vol. 34, no. 2, pp. 76–81, 2019</a:t>
            </a:r>
            <a:r>
              <a:rPr lang="en-US" sz="1600" dirty="0" smtClean="0">
                <a:latin typeface="Calibri" panose="020F0502020204030204" pitchFamily="34" charset="0"/>
                <a:cs typeface="Calibri" panose="020F0502020204030204" pitchFamily="34" charset="0"/>
              </a:rPr>
              <a:t>.</a:t>
            </a:r>
          </a:p>
          <a:p>
            <a:pPr marL="0" indent="0">
              <a:buNone/>
            </a:pP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[2] 	S</a:t>
            </a:r>
            <a:r>
              <a:rPr lang="en-US" sz="1600" dirty="0">
                <a:latin typeface="Calibri" panose="020F0502020204030204" pitchFamily="34" charset="0"/>
                <a:cs typeface="Calibri" panose="020F0502020204030204" pitchFamily="34" charset="0"/>
              </a:rPr>
              <a:t>. Gilda, “Notice of violation of </a:t>
            </a:r>
            <a:r>
              <a:rPr lang="en-US" sz="1600" dirty="0" smtClean="0">
                <a:latin typeface="Calibri" panose="020F0502020204030204" pitchFamily="34" charset="0"/>
                <a:cs typeface="Calibri" panose="020F0502020204030204" pitchFamily="34" charset="0"/>
              </a:rPr>
              <a:t>IEEE </a:t>
            </a:r>
            <a:r>
              <a:rPr lang="en-US" sz="1600" dirty="0">
                <a:latin typeface="Calibri" panose="020F0502020204030204" pitchFamily="34" charset="0"/>
                <a:cs typeface="Calibri" panose="020F0502020204030204" pitchFamily="34" charset="0"/>
              </a:rPr>
              <a:t>publication principles</a:t>
            </a:r>
            <a:r>
              <a:rPr lang="en-US" sz="1600" dirty="0" smtClean="0">
                <a:latin typeface="Calibri" panose="020F0502020204030204" pitchFamily="34" charset="0"/>
                <a:cs typeface="Calibri" panose="020F0502020204030204" pitchFamily="34" charset="0"/>
              </a:rPr>
              <a:t>: Evaluating machine </a:t>
            </a:r>
            <a:r>
              <a:rPr lang="en-US" sz="1600" dirty="0">
                <a:latin typeface="Calibri" panose="020F0502020204030204" pitchFamily="34" charset="0"/>
                <a:cs typeface="Calibri" panose="020F0502020204030204" pitchFamily="34" charset="0"/>
              </a:rPr>
              <a:t>learning algorithms for fake news detection,” in 2017 IEEE15th student conference on research and development (</a:t>
            </a:r>
            <a:r>
              <a:rPr lang="en-US" sz="1600" dirty="0" err="1">
                <a:latin typeface="Calibri" panose="020F0502020204030204" pitchFamily="34" charset="0"/>
                <a:cs typeface="Calibri" panose="020F0502020204030204" pitchFamily="34" charset="0"/>
              </a:rPr>
              <a:t>SCOReD</a:t>
            </a:r>
            <a:r>
              <a:rPr lang="en-US" sz="1600" dirty="0">
                <a:latin typeface="Calibri" panose="020F0502020204030204" pitchFamily="34" charset="0"/>
                <a:cs typeface="Calibri" panose="020F0502020204030204" pitchFamily="34" charset="0"/>
              </a:rPr>
              <a:t>).IEEE, 2017 , pp. 110–115. </a:t>
            </a:r>
            <a:endParaRPr lang="en-US" sz="1600" dirty="0" smtClean="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[3]	H</a:t>
            </a:r>
            <a:r>
              <a:rPr lang="en-US" sz="1600" dirty="0">
                <a:latin typeface="Calibri" panose="020F0502020204030204" pitchFamily="34" charset="0"/>
                <a:cs typeface="Calibri" panose="020F0502020204030204" pitchFamily="34" charset="0"/>
              </a:rPr>
              <a:t>. Ahmed, I. </a:t>
            </a:r>
            <a:r>
              <a:rPr lang="en-US" sz="1600" dirty="0" err="1">
                <a:latin typeface="Calibri" panose="020F0502020204030204" pitchFamily="34" charset="0"/>
                <a:cs typeface="Calibri" panose="020F0502020204030204" pitchFamily="34" charset="0"/>
              </a:rPr>
              <a:t>Traore</a:t>
            </a:r>
            <a:r>
              <a:rPr lang="en-US" sz="1600" dirty="0">
                <a:latin typeface="Calibri" panose="020F0502020204030204" pitchFamily="34" charset="0"/>
                <a:cs typeface="Calibri" panose="020F0502020204030204" pitchFamily="34" charset="0"/>
              </a:rPr>
              <a:t>, and S. </a:t>
            </a:r>
            <a:r>
              <a:rPr lang="en-US" sz="1600" dirty="0" err="1">
                <a:latin typeface="Calibri" panose="020F0502020204030204" pitchFamily="34" charset="0"/>
                <a:cs typeface="Calibri" panose="020F0502020204030204" pitchFamily="34" charset="0"/>
              </a:rPr>
              <a:t>Saad</a:t>
            </a:r>
            <a:r>
              <a:rPr lang="en-US" sz="1600" dirty="0">
                <a:latin typeface="Calibri" panose="020F0502020204030204" pitchFamily="34" charset="0"/>
                <a:cs typeface="Calibri" panose="020F0502020204030204" pitchFamily="34" charset="0"/>
              </a:rPr>
              <a:t>, “Detection of online fake </a:t>
            </a:r>
            <a:r>
              <a:rPr lang="en-US" sz="1600" dirty="0" smtClean="0">
                <a:latin typeface="Calibri" panose="020F0502020204030204" pitchFamily="34" charset="0"/>
                <a:cs typeface="Calibri" panose="020F0502020204030204" pitchFamily="34" charset="0"/>
              </a:rPr>
              <a:t>news using </a:t>
            </a:r>
            <a:r>
              <a:rPr lang="en-US" sz="1600" dirty="0">
                <a:latin typeface="Calibri" panose="020F0502020204030204" pitchFamily="34" charset="0"/>
                <a:cs typeface="Calibri" panose="020F0502020204030204" pitchFamily="34" charset="0"/>
              </a:rPr>
              <a:t>n-gram analysis and machine learning techniques,” </a:t>
            </a:r>
            <a:r>
              <a:rPr lang="en-US" sz="1600" dirty="0" smtClean="0">
                <a:latin typeface="Calibri" panose="020F0502020204030204" pitchFamily="34" charset="0"/>
                <a:cs typeface="Calibri" panose="020F0502020204030204" pitchFamily="34" charset="0"/>
              </a:rPr>
              <a:t>in International </a:t>
            </a:r>
            <a:r>
              <a:rPr lang="en-US" sz="1600" dirty="0">
                <a:latin typeface="Calibri" panose="020F0502020204030204" pitchFamily="34" charset="0"/>
                <a:cs typeface="Calibri" panose="020F0502020204030204" pitchFamily="34" charset="0"/>
              </a:rPr>
              <a:t>conference on intelligent, secure, and </a:t>
            </a:r>
            <a:r>
              <a:rPr lang="en-US" sz="1600" dirty="0" smtClean="0">
                <a:latin typeface="Calibri" panose="020F0502020204030204" pitchFamily="34" charset="0"/>
                <a:cs typeface="Calibri" panose="020F0502020204030204" pitchFamily="34" charset="0"/>
              </a:rPr>
              <a:t>dependable systems </a:t>
            </a:r>
            <a:r>
              <a:rPr lang="en-US" sz="1600" dirty="0">
                <a:latin typeface="Calibri" panose="020F0502020204030204" pitchFamily="34" charset="0"/>
                <a:cs typeface="Calibri" panose="020F0502020204030204" pitchFamily="34" charset="0"/>
              </a:rPr>
              <a:t>in distributed and cloud environments. Springer, 2017, pp.127–138. </a:t>
            </a:r>
            <a:endParaRPr lang="en-US" sz="1600" dirty="0" smtClean="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[4]	</a:t>
            </a:r>
            <a:r>
              <a:rPr lang="en-US" sz="1600" dirty="0">
                <a:latin typeface="Calibri" panose="020F0502020204030204" pitchFamily="34" charset="0"/>
                <a:cs typeface="Calibri" panose="020F0502020204030204" pitchFamily="34" charset="0"/>
              </a:rPr>
              <a:t>M. </a:t>
            </a:r>
            <a:r>
              <a:rPr lang="en-US" sz="1600" dirty="0" err="1">
                <a:latin typeface="Calibri" panose="020F0502020204030204" pitchFamily="34" charset="0"/>
                <a:cs typeface="Calibri" panose="020F0502020204030204" pitchFamily="34" charset="0"/>
              </a:rPr>
              <a:t>Granik</a:t>
            </a:r>
            <a:r>
              <a:rPr lang="en-US" sz="1600" dirty="0">
                <a:latin typeface="Calibri" panose="020F0502020204030204" pitchFamily="34" charset="0"/>
                <a:cs typeface="Calibri" panose="020F0502020204030204" pitchFamily="34" charset="0"/>
              </a:rPr>
              <a:t> and V. </a:t>
            </a:r>
            <a:r>
              <a:rPr lang="en-US" sz="1600" dirty="0" err="1">
                <a:latin typeface="Calibri" panose="020F0502020204030204" pitchFamily="34" charset="0"/>
                <a:cs typeface="Calibri" panose="020F0502020204030204" pitchFamily="34" charset="0"/>
              </a:rPr>
              <a:t>Mesyura</a:t>
            </a:r>
            <a:r>
              <a:rPr lang="en-US" sz="1600" dirty="0">
                <a:latin typeface="Calibri" panose="020F0502020204030204" pitchFamily="34" charset="0"/>
                <a:cs typeface="Calibri" panose="020F0502020204030204" pitchFamily="34" charset="0"/>
              </a:rPr>
              <a:t>, “Fake news detection using naive </a:t>
            </a:r>
            <a:r>
              <a:rPr lang="en-US" sz="1600" dirty="0" err="1" smtClean="0">
                <a:latin typeface="Calibri" panose="020F0502020204030204" pitchFamily="34" charset="0"/>
                <a:cs typeface="Calibri" panose="020F0502020204030204" pitchFamily="34" charset="0"/>
              </a:rPr>
              <a:t>bayes</a:t>
            </a:r>
            <a:r>
              <a:rPr lang="en-US" sz="1600" dirty="0" smtClean="0">
                <a:latin typeface="Calibri" panose="020F0502020204030204" pitchFamily="34" charset="0"/>
                <a:cs typeface="Calibri" panose="020F0502020204030204" pitchFamily="34" charset="0"/>
              </a:rPr>
              <a:t> classifier</a:t>
            </a:r>
            <a:r>
              <a:rPr lang="en-US" sz="1600" dirty="0">
                <a:latin typeface="Calibri" panose="020F0502020204030204" pitchFamily="34" charset="0"/>
                <a:cs typeface="Calibri" panose="020F0502020204030204" pitchFamily="34" charset="0"/>
              </a:rPr>
              <a:t>,” in 2017 IEEE first Ukraine conference on electrical </a:t>
            </a:r>
            <a:r>
              <a:rPr lang="en-US" sz="1600" dirty="0" smtClean="0">
                <a:latin typeface="Calibri" panose="020F0502020204030204" pitchFamily="34" charset="0"/>
                <a:cs typeface="Calibri" panose="020F0502020204030204" pitchFamily="34" charset="0"/>
              </a:rPr>
              <a:t>and computer </a:t>
            </a:r>
            <a:r>
              <a:rPr lang="en-US" sz="1600" dirty="0">
                <a:latin typeface="Calibri" panose="020F0502020204030204" pitchFamily="34" charset="0"/>
                <a:cs typeface="Calibri" panose="020F0502020204030204" pitchFamily="34" charset="0"/>
              </a:rPr>
              <a:t>engineering (UKRCON). IEEE, 2017, pp. 900–903. </a:t>
            </a:r>
            <a:endParaRPr lang="en-US" sz="1600" dirty="0" smtClean="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[5]	</a:t>
            </a:r>
            <a:r>
              <a:rPr lang="en-US" sz="1600" dirty="0">
                <a:latin typeface="Calibri" panose="020F0502020204030204" pitchFamily="34" charset="0"/>
                <a:cs typeface="Calibri" panose="020F0502020204030204" pitchFamily="34" charset="0"/>
              </a:rPr>
              <a:t>K. </a:t>
            </a:r>
            <a:r>
              <a:rPr lang="en-US" sz="1600" dirty="0" err="1">
                <a:latin typeface="Calibri" panose="020F0502020204030204" pitchFamily="34" charset="0"/>
                <a:cs typeface="Calibri" panose="020F0502020204030204" pitchFamily="34" charset="0"/>
              </a:rPr>
              <a:t>Shu</a:t>
            </a:r>
            <a:r>
              <a:rPr lang="en-US" sz="1600" dirty="0">
                <a:latin typeface="Calibri" panose="020F0502020204030204" pitchFamily="34" charset="0"/>
                <a:cs typeface="Calibri" panose="020F0502020204030204" pitchFamily="34" charset="0"/>
              </a:rPr>
              <a:t>, S. Wang, and H. Liu, “Understanding user profiles on </a:t>
            </a:r>
            <a:r>
              <a:rPr lang="en-US" sz="1600" dirty="0" smtClean="0">
                <a:latin typeface="Calibri" panose="020F0502020204030204" pitchFamily="34" charset="0"/>
                <a:cs typeface="Calibri" panose="020F0502020204030204" pitchFamily="34" charset="0"/>
              </a:rPr>
              <a:t>social media </a:t>
            </a:r>
            <a:r>
              <a:rPr lang="en-US" sz="1600" dirty="0">
                <a:latin typeface="Calibri" panose="020F0502020204030204" pitchFamily="34" charset="0"/>
                <a:cs typeface="Calibri" panose="020F0502020204030204" pitchFamily="34" charset="0"/>
              </a:rPr>
              <a:t>for fake news detection,” in 2018 IEEE conference </a:t>
            </a:r>
            <a:r>
              <a:rPr lang="en-US" sz="1600" dirty="0" smtClean="0">
                <a:latin typeface="Calibri" panose="020F0502020204030204" pitchFamily="34" charset="0"/>
                <a:cs typeface="Calibri" panose="020F0502020204030204" pitchFamily="34" charset="0"/>
              </a:rPr>
              <a:t>on multimedia </a:t>
            </a:r>
            <a:r>
              <a:rPr lang="en-US" sz="1600" dirty="0">
                <a:latin typeface="Calibri" panose="020F0502020204030204" pitchFamily="34" charset="0"/>
                <a:cs typeface="Calibri" panose="020F0502020204030204" pitchFamily="34" charset="0"/>
              </a:rPr>
              <a:t>information processing and retrieval (MIPR). IEEE, 2018,pp. 430–435. </a:t>
            </a:r>
            <a:endParaRPr lang="en-US" sz="1600" dirty="0" smtClean="0">
              <a:latin typeface="Calibri" panose="020F0502020204030204" pitchFamily="34" charset="0"/>
              <a:cs typeface="Calibri" panose="020F0502020204030204" pitchFamily="34" charset="0"/>
            </a:endParaRPr>
          </a:p>
          <a:p>
            <a:pPr marL="0" indent="0">
              <a:buNone/>
            </a:pPr>
            <a:endParaRPr lang="en-US" sz="1600" dirty="0" smtClean="0">
              <a:latin typeface="Calibri" panose="020F0502020204030204" pitchFamily="34" charset="0"/>
              <a:cs typeface="Calibri" panose="020F0502020204030204" pitchFamily="34" charset="0"/>
            </a:endParaRPr>
          </a:p>
          <a:p>
            <a:pPr marL="0" indent="0">
              <a:buNone/>
            </a:pPr>
            <a:r>
              <a:rPr lang="en-US" sz="1600" dirty="0" smtClean="0">
                <a:latin typeface="Calibri" panose="020F0502020204030204" pitchFamily="34" charset="0"/>
                <a:cs typeface="Calibri" panose="020F0502020204030204" pitchFamily="34" charset="0"/>
              </a:rPr>
              <a:t>[6]	</a:t>
            </a:r>
            <a:r>
              <a:rPr lang="en-US" sz="1600" dirty="0">
                <a:latin typeface="Calibri" panose="020F0502020204030204" pitchFamily="34" charset="0"/>
                <a:cs typeface="Calibri" panose="020F0502020204030204" pitchFamily="34" charset="0"/>
              </a:rPr>
              <a:t> R. K. </a:t>
            </a:r>
            <a:r>
              <a:rPr lang="en-US" sz="1600" dirty="0" err="1">
                <a:latin typeface="Calibri" panose="020F0502020204030204" pitchFamily="34" charset="0"/>
                <a:cs typeface="Calibri" panose="020F0502020204030204" pitchFamily="34" charset="0"/>
              </a:rPr>
              <a:t>Kaliyar</a:t>
            </a:r>
            <a:r>
              <a:rPr lang="en-US" sz="1600" dirty="0">
                <a:latin typeface="Calibri" panose="020F0502020204030204" pitchFamily="34" charset="0"/>
                <a:cs typeface="Calibri" panose="020F0502020204030204" pitchFamily="34" charset="0"/>
              </a:rPr>
              <a:t>, A. </a:t>
            </a:r>
            <a:r>
              <a:rPr lang="en-US" sz="1600" dirty="0" err="1">
                <a:latin typeface="Calibri" panose="020F0502020204030204" pitchFamily="34" charset="0"/>
                <a:cs typeface="Calibri" panose="020F0502020204030204" pitchFamily="34" charset="0"/>
              </a:rPr>
              <a:t>Goswami</a:t>
            </a:r>
            <a:r>
              <a:rPr lang="en-US" sz="1600" dirty="0">
                <a:latin typeface="Calibri" panose="020F0502020204030204" pitchFamily="34" charset="0"/>
                <a:cs typeface="Calibri" panose="020F0502020204030204" pitchFamily="34" charset="0"/>
              </a:rPr>
              <a:t>, and P. </a:t>
            </a:r>
            <a:r>
              <a:rPr lang="en-US" sz="1600" dirty="0" err="1">
                <a:latin typeface="Calibri" panose="020F0502020204030204" pitchFamily="34" charset="0"/>
                <a:cs typeface="Calibri" panose="020F0502020204030204" pitchFamily="34" charset="0"/>
              </a:rPr>
              <a:t>Narang</a:t>
            </a:r>
            <a:r>
              <a:rPr lang="en-US" sz="1600" dirty="0">
                <a:latin typeface="Calibri" panose="020F0502020204030204" pitchFamily="34" charset="0"/>
                <a:cs typeface="Calibri" panose="020F0502020204030204" pitchFamily="34" charset="0"/>
              </a:rPr>
              <a:t>, “</a:t>
            </a:r>
            <a:r>
              <a:rPr lang="en-US" sz="1600" dirty="0" err="1">
                <a:latin typeface="Calibri" panose="020F0502020204030204" pitchFamily="34" charset="0"/>
                <a:cs typeface="Calibri" panose="020F0502020204030204" pitchFamily="34" charset="0"/>
              </a:rPr>
              <a:t>Fakebert</a:t>
            </a:r>
            <a:r>
              <a:rPr lang="en-US" sz="1600" dirty="0">
                <a:latin typeface="Calibri" panose="020F0502020204030204" pitchFamily="34" charset="0"/>
                <a:cs typeface="Calibri" panose="020F0502020204030204" pitchFamily="34" charset="0"/>
              </a:rPr>
              <a:t>: Fake </a:t>
            </a:r>
            <a:r>
              <a:rPr lang="en-US" sz="1600" dirty="0" smtClean="0">
                <a:latin typeface="Calibri" panose="020F0502020204030204" pitchFamily="34" charset="0"/>
                <a:cs typeface="Calibri" panose="020F0502020204030204" pitchFamily="34" charset="0"/>
              </a:rPr>
              <a:t>news detection </a:t>
            </a:r>
            <a:r>
              <a:rPr lang="en-US" sz="1600" dirty="0">
                <a:latin typeface="Calibri" panose="020F0502020204030204" pitchFamily="34" charset="0"/>
                <a:cs typeface="Calibri" panose="020F0502020204030204" pitchFamily="34" charset="0"/>
              </a:rPr>
              <a:t>in social media with a </a:t>
            </a:r>
            <a:r>
              <a:rPr lang="en-US" sz="1600" dirty="0" err="1">
                <a:latin typeface="Calibri" panose="020F0502020204030204" pitchFamily="34" charset="0"/>
                <a:cs typeface="Calibri" panose="020F0502020204030204" pitchFamily="34" charset="0"/>
              </a:rPr>
              <a:t>bert</a:t>
            </a:r>
            <a:r>
              <a:rPr lang="en-US" sz="1600" dirty="0">
                <a:latin typeface="Calibri" panose="020F0502020204030204" pitchFamily="34" charset="0"/>
                <a:cs typeface="Calibri" panose="020F0502020204030204" pitchFamily="34" charset="0"/>
              </a:rPr>
              <a:t>-based deep learning </a:t>
            </a:r>
            <a:r>
              <a:rPr lang="en-US" sz="1600" dirty="0" smtClean="0">
                <a:latin typeface="Calibri" panose="020F0502020204030204" pitchFamily="34" charset="0"/>
                <a:cs typeface="Calibri" panose="020F0502020204030204" pitchFamily="34" charset="0"/>
              </a:rPr>
              <a:t>approach”, Multimedia </a:t>
            </a:r>
            <a:r>
              <a:rPr lang="en-US" sz="1600" dirty="0">
                <a:latin typeface="Calibri" panose="020F0502020204030204" pitchFamily="34" charset="0"/>
                <a:cs typeface="Calibri" panose="020F0502020204030204" pitchFamily="34" charset="0"/>
              </a:rPr>
              <a:t>tools and applications, vol. 80, no. 8, pp. 11 765–11 788,2021. </a:t>
            </a:r>
            <a:endParaRPr lang="en-US" sz="1600" dirty="0" smtClean="0">
              <a:latin typeface="Calibri" panose="020F0502020204030204" pitchFamily="34" charset="0"/>
              <a:cs typeface="Calibri" panose="020F0502020204030204" pitchFamily="34" charset="0"/>
            </a:endParaRPr>
          </a:p>
          <a:p>
            <a:pPr marL="0" indent="0">
              <a:buNone/>
            </a:pPr>
            <a:endParaRPr lang="en-IN" sz="1600"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20</a:t>
            </a:fld>
            <a:endParaRPr lang="en-US"/>
          </a:p>
        </p:txBody>
      </p:sp>
      <p:sp>
        <p:nvSpPr>
          <p:cNvPr id="5" name="Title 1"/>
          <p:cNvSpPr>
            <a:spLocks noGrp="1"/>
          </p:cNvSpPr>
          <p:nvPr>
            <p:ph type="title"/>
          </p:nvPr>
        </p:nvSpPr>
        <p:spPr>
          <a:xfrm>
            <a:off x="3352800" y="228600"/>
            <a:ext cx="5791200" cy="411162"/>
          </a:xfrm>
        </p:spPr>
        <p:txBody>
          <a:bodyPr/>
          <a:lstStyle/>
          <a:p>
            <a:pPr algn="r"/>
            <a:r>
              <a:rPr lang="en-US" sz="2400" b="1" i="1" dirty="0">
                <a:solidFill>
                  <a:srgbClr val="CC6600"/>
                </a:solidFill>
                <a:latin typeface="Courier New" pitchFamily="49" charset="0"/>
              </a:rPr>
              <a:t>       </a:t>
            </a:r>
            <a:r>
              <a:rPr lang="en-US" sz="2800" b="1" dirty="0" smtClean="0">
                <a:solidFill>
                  <a:srgbClr val="CC6600"/>
                </a:solidFill>
                <a:latin typeface="Calibri" panose="020F0502020204030204" pitchFamily="34" charset="0"/>
                <a:cs typeface="Calibri" panose="020F0502020204030204" pitchFamily="34" charset="0"/>
              </a:rPr>
              <a:t> </a:t>
            </a:r>
            <a:r>
              <a:rPr lang="en-US" sz="2800" b="1" dirty="0" smtClean="0">
                <a:solidFill>
                  <a:srgbClr val="CC6600"/>
                </a:solidFill>
                <a:latin typeface="Calibri" panose="020F0502020204030204" pitchFamily="34" charset="0"/>
                <a:cs typeface="Calibri" panose="020F0502020204030204" pitchFamily="34" charset="0"/>
              </a:rPr>
              <a:t>7.</a:t>
            </a:r>
            <a:r>
              <a:rPr lang="en-US" sz="2800" b="1" dirty="0" smtClean="0">
                <a:solidFill>
                  <a:srgbClr val="CC6600"/>
                </a:solidFill>
                <a:latin typeface="Calibri" panose="020F0502020204030204" pitchFamily="34" charset="0"/>
                <a:cs typeface="Calibri" panose="020F0502020204030204" pitchFamily="34" charset="0"/>
              </a:rPr>
              <a:t> References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11596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endParaRPr lang="en-US" dirty="0"/>
          </a:p>
          <a:p>
            <a:endParaRPr lang="en-US" dirty="0"/>
          </a:p>
          <a:p>
            <a:endParaRPr lang="en-US" dirty="0"/>
          </a:p>
          <a:p>
            <a:pPr lvl="6">
              <a:buNone/>
            </a:pPr>
            <a:r>
              <a:rPr lang="en-US" sz="3200" dirty="0"/>
              <a:t>   </a:t>
            </a:r>
            <a:r>
              <a:rPr lang="en-US" sz="3600" dirty="0">
                <a:solidFill>
                  <a:srgbClr val="993300"/>
                </a:solidFill>
                <a:latin typeface="Calibri" panose="020F0502020204030204" pitchFamily="34" charset="0"/>
                <a:cs typeface="Calibri" panose="020F0502020204030204" pitchFamily="34" charset="0"/>
              </a:rPr>
              <a:t>Queries</a:t>
            </a:r>
          </a:p>
          <a:p>
            <a:pPr lvl="6">
              <a:buNone/>
            </a:pPr>
            <a:r>
              <a:rPr lang="en-US" sz="3600" dirty="0">
                <a:solidFill>
                  <a:srgbClr val="993300"/>
                </a:solidFill>
                <a:latin typeface="Calibri" panose="020F0502020204030204" pitchFamily="34" charset="0"/>
                <a:cs typeface="Calibri" panose="020F0502020204030204" pitchFamily="34" charset="0"/>
              </a:rPr>
              <a:t>        &amp;</a:t>
            </a:r>
          </a:p>
          <a:p>
            <a:pPr lvl="6">
              <a:buNone/>
            </a:pPr>
            <a:r>
              <a:rPr lang="en-US" sz="3600" dirty="0">
                <a:solidFill>
                  <a:srgbClr val="993300"/>
                </a:solidFill>
                <a:latin typeface="Calibri" panose="020F0502020204030204" pitchFamily="34" charset="0"/>
                <a:cs typeface="Calibri" panose="020F0502020204030204" pitchFamily="34" charset="0"/>
              </a:rPr>
              <a:t>Suggestions</a:t>
            </a:r>
          </a:p>
        </p:txBody>
      </p:sp>
      <p:sp>
        <p:nvSpPr>
          <p:cNvPr id="4" name="Slide Number Placeholder 3"/>
          <p:cNvSpPr>
            <a:spLocks noGrp="1"/>
          </p:cNvSpPr>
          <p:nvPr>
            <p:ph type="sldNum" sz="quarter" idx="10"/>
          </p:nvPr>
        </p:nvSpPr>
        <p:spPr/>
        <p:txBody>
          <a:bodyPr/>
          <a:lstStyle/>
          <a:p>
            <a:fld id="{B6F15528-21DE-4FAA-801E-634DDDAF4B2B}"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lstStyle/>
          <a:p>
            <a:endParaRPr lang="en-US" dirty="0"/>
          </a:p>
          <a:p>
            <a:endParaRPr lang="en-US" dirty="0"/>
          </a:p>
          <a:p>
            <a:endParaRPr lang="en-US" dirty="0"/>
          </a:p>
          <a:p>
            <a:pPr lvl="6">
              <a:buNone/>
            </a:pPr>
            <a:r>
              <a:rPr lang="en-US" sz="3600" dirty="0">
                <a:solidFill>
                  <a:srgbClr val="993300"/>
                </a:solidFill>
                <a:latin typeface="Calibri" panose="020F0502020204030204" pitchFamily="34" charset="0"/>
                <a:cs typeface="Calibri" panose="020F0502020204030204" pitchFamily="34" charset="0"/>
              </a:rPr>
              <a:t>THANK </a:t>
            </a:r>
            <a:r>
              <a:rPr lang="en-US" sz="3600" dirty="0" smtClean="0">
                <a:solidFill>
                  <a:srgbClr val="993300"/>
                </a:solidFill>
                <a:latin typeface="Calibri" panose="020F0502020204030204" pitchFamily="34" charset="0"/>
                <a:cs typeface="Calibri" panose="020F0502020204030204" pitchFamily="34" charset="0"/>
              </a:rPr>
              <a:t>YOU!!!</a:t>
            </a:r>
            <a:endParaRPr lang="en-US" sz="2400" dirty="0">
              <a:solidFill>
                <a:srgbClr val="993300"/>
              </a:solidFill>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22</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381000"/>
          </a:xfrm>
        </p:spPr>
        <p:txBody>
          <a:bodyPr/>
          <a:lstStyle/>
          <a:p>
            <a:r>
              <a:rPr lang="en-US" sz="2800" b="1" i="1" dirty="0">
                <a:solidFill>
                  <a:srgbClr val="CC6600"/>
                </a:solidFill>
              </a:rPr>
              <a:t>		  		                  </a:t>
            </a:r>
            <a:r>
              <a:rPr lang="en-US" sz="3600" b="1" dirty="0">
                <a:solidFill>
                  <a:srgbClr val="CC6600"/>
                </a:solidFill>
                <a:latin typeface="Calibri" panose="020F0502020204030204" pitchFamily="34" charset="0"/>
                <a:cs typeface="Calibri" panose="020F0502020204030204" pitchFamily="34" charset="0"/>
              </a:rPr>
              <a:t>1. Introduction</a:t>
            </a:r>
            <a:endParaRPr lang="en-US" dirty="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3</a:t>
            </a:fld>
            <a:endParaRPr lang="en-US"/>
          </a:p>
        </p:txBody>
      </p:sp>
      <p:sp>
        <p:nvSpPr>
          <p:cNvPr id="5" name="TextBox 4"/>
          <p:cNvSpPr txBox="1"/>
          <p:nvPr/>
        </p:nvSpPr>
        <p:spPr>
          <a:xfrm>
            <a:off x="303657" y="872334"/>
            <a:ext cx="8458200" cy="984885"/>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"Every second, millions of posts are shared online. But how many of them tell the truth?"</a:t>
            </a:r>
          </a:p>
          <a:p>
            <a:endParaRPr lang="en-IN" dirty="0"/>
          </a:p>
        </p:txBody>
      </p:sp>
      <p:sp>
        <p:nvSpPr>
          <p:cNvPr id="7" name="TextBox 6"/>
          <p:cNvSpPr txBox="1"/>
          <p:nvPr/>
        </p:nvSpPr>
        <p:spPr>
          <a:xfrm>
            <a:off x="303657" y="1917037"/>
            <a:ext cx="5030343" cy="1015663"/>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"Fake news" refers to false or misleading information presented as real news</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303657" y="3181040"/>
            <a:ext cx="8458201" cy="3170099"/>
          </a:xfrm>
          <a:prstGeom prst="rect">
            <a:avLst/>
          </a:prstGeom>
          <a:noFill/>
        </p:spPr>
        <p:txBody>
          <a:bodyPr wrap="square" rtlCol="0">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Why </a:t>
            </a:r>
            <a:r>
              <a:rPr lang="en-US" sz="2000" dirty="0">
                <a:latin typeface="Calibri" panose="020F0502020204030204" pitchFamily="34" charset="0"/>
                <a:ea typeface="Calibri" panose="020F0502020204030204" pitchFamily="34" charset="0"/>
                <a:cs typeface="Calibri" panose="020F0502020204030204" pitchFamily="34" charset="0"/>
              </a:rPr>
              <a:t>Machine Learning</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Scalable: Can analyze millions of articles quickly.</a:t>
            </a:r>
          </a:p>
          <a:p>
            <a:r>
              <a:rPr lang="en-US" sz="2000" dirty="0">
                <a:latin typeface="Calibri" panose="020F0502020204030204" pitchFamily="34" charset="0"/>
                <a:ea typeface="Calibri" panose="020F0502020204030204" pitchFamily="34" charset="0"/>
                <a:cs typeface="Calibri" panose="020F0502020204030204" pitchFamily="34" charset="0"/>
              </a:rPr>
              <a:t>Smart: Learns patterns of fake news from past data.</a:t>
            </a:r>
          </a:p>
          <a:p>
            <a:r>
              <a:rPr lang="en-US" sz="2000" dirty="0">
                <a:latin typeface="Calibri" panose="020F0502020204030204" pitchFamily="34" charset="0"/>
                <a:ea typeface="Calibri" panose="020F0502020204030204" pitchFamily="34" charset="0"/>
                <a:cs typeface="Calibri" panose="020F0502020204030204" pitchFamily="34" charset="0"/>
              </a:rPr>
              <a:t>Adaptive: Improves over time as new data is added.</a:t>
            </a: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Core Idea:</a:t>
            </a:r>
          </a:p>
          <a:p>
            <a:r>
              <a:rPr lang="en-US" sz="2000" dirty="0">
                <a:latin typeface="Calibri" panose="020F0502020204030204" pitchFamily="34" charset="0"/>
                <a:ea typeface="Calibri" panose="020F0502020204030204" pitchFamily="34" charset="0"/>
                <a:cs typeface="Calibri" panose="020F0502020204030204" pitchFamily="34" charset="0"/>
              </a:rPr>
              <a:t>Feed the algorithm examples of both real and fake news.</a:t>
            </a:r>
          </a:p>
          <a:p>
            <a:r>
              <a:rPr lang="en-US" sz="2000" dirty="0">
                <a:latin typeface="Calibri" panose="020F0502020204030204" pitchFamily="34" charset="0"/>
                <a:ea typeface="Calibri" panose="020F0502020204030204" pitchFamily="34" charset="0"/>
                <a:cs typeface="Calibri" panose="020F0502020204030204" pitchFamily="34" charset="0"/>
              </a:rPr>
              <a:t>Extract patterns from text, source credibility, and writing style.</a:t>
            </a:r>
          </a:p>
          <a:p>
            <a:r>
              <a:rPr lang="en-US" sz="2000" dirty="0">
                <a:latin typeface="Calibri" panose="020F0502020204030204" pitchFamily="34" charset="0"/>
                <a:ea typeface="Calibri" panose="020F0502020204030204" pitchFamily="34" charset="0"/>
                <a:cs typeface="Calibri" panose="020F0502020204030204" pitchFamily="34" charset="0"/>
              </a:rPr>
              <a:t>Predict whether new, unseen news is likely to be fake or real.</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91100" y="1412285"/>
            <a:ext cx="3276600" cy="223641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0" y="136113"/>
            <a:ext cx="5791200" cy="411162"/>
          </a:xfrm>
        </p:spPr>
        <p:txBody>
          <a:bodyPr/>
          <a:lstStyle/>
          <a:p>
            <a:r>
              <a:rPr lang="en-US" sz="3600" b="1" i="1" dirty="0">
                <a:solidFill>
                  <a:srgbClr val="CC6600"/>
                </a:solidFill>
                <a:latin typeface="Courier New" pitchFamily="49" charset="0"/>
              </a:rPr>
              <a:t>       </a:t>
            </a:r>
            <a:r>
              <a:rPr lang="en-US" sz="3600" b="1" dirty="0">
                <a:solidFill>
                  <a:srgbClr val="CC6600"/>
                </a:solidFill>
                <a:latin typeface="Calibri" panose="020F0502020204030204" pitchFamily="34" charset="0"/>
                <a:cs typeface="Calibri" panose="020F0502020204030204" pitchFamily="34" charset="0"/>
              </a:rPr>
              <a:t>2</a:t>
            </a:r>
            <a:r>
              <a:rPr lang="en-US" sz="3600" b="1" dirty="0" smtClean="0">
                <a:solidFill>
                  <a:srgbClr val="CC6600"/>
                </a:solidFill>
                <a:latin typeface="Calibri" panose="020F0502020204030204" pitchFamily="34" charset="0"/>
                <a:cs typeface="Calibri" panose="020F0502020204030204" pitchFamily="34" charset="0"/>
              </a:rPr>
              <a:t>. Objectives</a:t>
            </a:r>
            <a:endParaRPr lang="en-US" sz="3600"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0" y="838200"/>
            <a:ext cx="9144000" cy="5562600"/>
          </a:xfrm>
        </p:spPr>
        <p:txBody>
          <a:bodyPr/>
          <a:lstStyle/>
          <a:p>
            <a:pPr marL="457200" lvl="1" indent="0" algn="just">
              <a:buNone/>
            </a:pPr>
            <a:endParaRPr lang="en-IN" sz="2400" b="1" dirty="0">
              <a:latin typeface="Courier New" panose="02070309020205020404" pitchFamily="49" charset="0"/>
              <a:cs typeface="Courier New" panose="02070309020205020404" pitchFamily="49" charset="0"/>
            </a:endParaRPr>
          </a:p>
          <a:p>
            <a:pPr algn="just">
              <a:buNone/>
            </a:pPr>
            <a:endParaRPr lang="en-US" sz="1800" dirty="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B6F15528-21DE-4FAA-801E-634DDDAF4B2B}" type="slidenum">
              <a:rPr lang="en-US" smtClean="0"/>
              <a:pPr/>
              <a:t>4</a:t>
            </a:fld>
            <a:endParaRPr lang="en-US"/>
          </a:p>
        </p:txBody>
      </p:sp>
      <p:sp>
        <p:nvSpPr>
          <p:cNvPr id="5" name="TextBox 4"/>
          <p:cNvSpPr txBox="1"/>
          <p:nvPr/>
        </p:nvSpPr>
        <p:spPr>
          <a:xfrm>
            <a:off x="609600" y="1219200"/>
            <a:ext cx="8229600" cy="3477875"/>
          </a:xfrm>
          <a:prstGeom prst="rect">
            <a:avLst/>
          </a:prstGeom>
          <a:noFill/>
        </p:spPr>
        <p:txBody>
          <a:bodyPr wrap="square" rtlCol="0">
            <a:spAutoFit/>
          </a:bodyPr>
          <a:lstStyle/>
          <a:p>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 examine the importance of machine learning algorithms in fake news detection</a:t>
            </a:r>
            <a:r>
              <a:rPr lang="en-US" sz="2000" dirty="0" smtClean="0">
                <a:latin typeface="Calibri" panose="020F0502020204030204" pitchFamily="34" charset="0"/>
                <a:ea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 </a:t>
            </a:r>
            <a:r>
              <a:rPr lang="en-US" sz="2000" dirty="0" smtClean="0">
                <a:latin typeface="Calibri" panose="020F0502020204030204" pitchFamily="34" charset="0"/>
                <a:ea typeface="Calibri" panose="020F0502020204030204" pitchFamily="34" charset="0"/>
                <a:cs typeface="Calibri" panose="020F0502020204030204" pitchFamily="34" charset="0"/>
              </a:rPr>
              <a:t>analyze </a:t>
            </a:r>
            <a:r>
              <a:rPr lang="en-US" sz="2000" dirty="0">
                <a:latin typeface="Calibri" panose="020F0502020204030204" pitchFamily="34" charset="0"/>
                <a:ea typeface="Calibri" panose="020F0502020204030204" pitchFamily="34" charset="0"/>
                <a:cs typeface="Calibri" panose="020F0502020204030204" pitchFamily="34" charset="0"/>
              </a:rPr>
              <a:t>and study the performance of </a:t>
            </a:r>
            <a:r>
              <a:rPr lang="en-US" sz="2000" dirty="0" smtClean="0">
                <a:latin typeface="Calibri" panose="020F0502020204030204" pitchFamily="34" charset="0"/>
                <a:ea typeface="Calibri" panose="020F0502020204030204" pitchFamily="34" charset="0"/>
                <a:cs typeface="Calibri" panose="020F0502020204030204" pitchFamily="34" charset="0"/>
              </a:rPr>
              <a:t>four different algorithms: Logistic Regression, Decision Tree, </a:t>
            </a:r>
            <a:r>
              <a:rPr lang="en-US" sz="2000" dirty="0">
                <a:latin typeface="Calibri" panose="020F0502020204030204" pitchFamily="34" charset="0"/>
                <a:ea typeface="Calibri" panose="020F0502020204030204" pitchFamily="34" charset="0"/>
                <a:cs typeface="Calibri" panose="020F0502020204030204" pitchFamily="34" charset="0"/>
              </a:rPr>
              <a:t>Random </a:t>
            </a:r>
            <a:r>
              <a:rPr lang="en-US" sz="2000" dirty="0" smtClean="0">
                <a:latin typeface="Calibri" panose="020F0502020204030204" pitchFamily="34" charset="0"/>
                <a:ea typeface="Calibri" panose="020F0502020204030204" pitchFamily="34" charset="0"/>
                <a:cs typeface="Calibri" panose="020F0502020204030204" pitchFamily="34" charset="0"/>
              </a:rPr>
              <a:t>Forest and Gradient Boost Classification.</a:t>
            </a:r>
          </a:p>
          <a:p>
            <a:pPr marL="342900" indent="-34290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To outline the best algorithm with highest accuracy in fake news detection.</a:t>
            </a:r>
          </a:p>
          <a:p>
            <a:pPr marL="342900" indent="-342900">
              <a:buFont typeface="Arial" panose="020B0604020202020204" pitchFamily="34" charset="0"/>
              <a:buChar char="•"/>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5">
            <a:extLst>
              <a:ext uri="{FF2B5EF4-FFF2-40B4-BE49-F238E27FC236}">
                <a16:creationId xmlns:a16="http://schemas.microsoft.com/office/drawing/2014/main" xmlns="" id="{3D2BC8FF-371F-43DC-A6ED-687E62CBBBB2}"/>
              </a:ext>
            </a:extLst>
          </p:cNvPr>
          <p:cNvGraphicFramePr>
            <a:graphicFrameLocks noGrp="1"/>
          </p:cNvGraphicFramePr>
          <p:nvPr>
            <p:ph idx="1"/>
            <p:extLst>
              <p:ext uri="{D42A27DB-BD31-4B8C-83A1-F6EECF244321}">
                <p14:modId xmlns:p14="http://schemas.microsoft.com/office/powerpoint/2010/main" val="3709345777"/>
              </p:ext>
            </p:extLst>
          </p:nvPr>
        </p:nvGraphicFramePr>
        <p:xfrm>
          <a:off x="4264" y="983148"/>
          <a:ext cx="9116290" cy="5190641"/>
        </p:xfrm>
        <a:graphic>
          <a:graphicData uri="http://schemas.openxmlformats.org/drawingml/2006/table">
            <a:tbl>
              <a:tblPr firstRow="1" bandRow="1">
                <a:tableStyleId>{5DA37D80-6434-44D0-A028-1B22A696006F}</a:tableStyleId>
              </a:tblPr>
              <a:tblGrid>
                <a:gridCol w="2112737">
                  <a:extLst>
                    <a:ext uri="{9D8B030D-6E8A-4147-A177-3AD203B41FA5}">
                      <a16:colId xmlns:a16="http://schemas.microsoft.com/office/drawing/2014/main" xmlns="" val="3569427547"/>
                    </a:ext>
                  </a:extLst>
                </a:gridCol>
                <a:gridCol w="2002063">
                  <a:extLst>
                    <a:ext uri="{9D8B030D-6E8A-4147-A177-3AD203B41FA5}">
                      <a16:colId xmlns:a16="http://schemas.microsoft.com/office/drawing/2014/main" xmlns="" val="342967607"/>
                    </a:ext>
                  </a:extLst>
                </a:gridCol>
                <a:gridCol w="2454215">
                  <a:extLst>
                    <a:ext uri="{9D8B030D-6E8A-4147-A177-3AD203B41FA5}">
                      <a16:colId xmlns:a16="http://schemas.microsoft.com/office/drawing/2014/main" xmlns="" val="3841975426"/>
                    </a:ext>
                  </a:extLst>
                </a:gridCol>
                <a:gridCol w="2547275">
                  <a:extLst>
                    <a:ext uri="{9D8B030D-6E8A-4147-A177-3AD203B41FA5}">
                      <a16:colId xmlns:a16="http://schemas.microsoft.com/office/drawing/2014/main" xmlns="" val="1149436164"/>
                    </a:ext>
                  </a:extLst>
                </a:gridCol>
              </a:tblGrid>
              <a:tr h="381000">
                <a:tc>
                  <a:txBody>
                    <a:bodyPr/>
                    <a:lstStyle/>
                    <a:p>
                      <a:pPr algn="ctr"/>
                      <a:r>
                        <a:rPr lang="en-IN" sz="1800" dirty="0" smtClean="0">
                          <a:latin typeface="Calibri" panose="020F0502020204030204" pitchFamily="34" charset="0"/>
                          <a:cs typeface="Calibri" panose="020F0502020204030204" pitchFamily="34" charset="0"/>
                        </a:rPr>
                        <a:t>Authors and Title</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smtClean="0">
                          <a:latin typeface="Calibri" panose="020F0502020204030204" pitchFamily="34" charset="0"/>
                          <a:cs typeface="Calibri" panose="020F0502020204030204" pitchFamily="34" charset="0"/>
                        </a:rPr>
                        <a:t>Dataset</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smtClean="0">
                          <a:latin typeface="Calibri" panose="020F0502020204030204" pitchFamily="34" charset="0"/>
                          <a:cs typeface="Calibri" panose="020F0502020204030204" pitchFamily="34" charset="0"/>
                        </a:rPr>
                        <a:t>Purpose of Study</a:t>
                      </a:r>
                      <a:endParaRPr lang="en-IN" sz="1800" dirty="0">
                        <a:solidFill>
                          <a:schemeClr val="tx1"/>
                        </a:solidFill>
                        <a:latin typeface="Calibri" panose="020F0502020204030204" pitchFamily="34" charset="0"/>
                        <a:cs typeface="Calibri" panose="020F0502020204030204" pitchFamily="34" charset="0"/>
                      </a:endParaRPr>
                    </a:p>
                  </a:txBody>
                  <a:tcPr anchor="ctr"/>
                </a:tc>
                <a:tc>
                  <a:txBody>
                    <a:bodyPr/>
                    <a:lstStyle/>
                    <a:p>
                      <a:pPr algn="ctr"/>
                      <a:r>
                        <a:rPr lang="en-IN" sz="1800" dirty="0" smtClean="0">
                          <a:latin typeface="Calibri" panose="020F0502020204030204" pitchFamily="34" charset="0"/>
                          <a:cs typeface="Calibri" panose="020F0502020204030204" pitchFamily="34" charset="0"/>
                        </a:rPr>
                        <a:t>Key Findings</a:t>
                      </a:r>
                      <a:endParaRPr lang="en-IN" sz="1800" dirty="0">
                        <a:solidFill>
                          <a:schemeClr val="tx1"/>
                        </a:solidFill>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xmlns="" val="2558702146"/>
                  </a:ext>
                </a:extLst>
              </a:tr>
              <a:tr h="480964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Calibri" panose="020F0502020204030204" pitchFamily="34" charset="0"/>
                        <a:cs typeface="Calibri" panose="020F0502020204030204" pitchFamily="34" charset="0"/>
                      </a:endParaRPr>
                    </a:p>
                  </a:txBody>
                  <a:tcPr anchor="ctr"/>
                </a:tc>
                <a:tc>
                  <a:txBody>
                    <a:bodyPr/>
                    <a:lstStyle/>
                    <a:p>
                      <a:pPr algn="just"/>
                      <a:endParaRPr lang="en-IN" sz="1800" dirty="0">
                        <a:latin typeface="Calibri" panose="020F0502020204030204" pitchFamily="34" charset="0"/>
                        <a:cs typeface="Calibri" panose="020F0502020204030204" pitchFamily="34" charset="0"/>
                      </a:endParaRPr>
                    </a:p>
                  </a:txBody>
                  <a:tcPr anchor="ctr"/>
                </a:tc>
                <a:tc>
                  <a:txBody>
                    <a:bodyPr/>
                    <a:lstStyle/>
                    <a:p>
                      <a:pPr algn="just"/>
                      <a:endParaRPr lang="en-IN" sz="1800" dirty="0">
                        <a:latin typeface="Calibri" panose="020F0502020204030204" pitchFamily="34" charset="0"/>
                        <a:cs typeface="Calibri" panose="020F0502020204030204" pitchFamily="34" charset="0"/>
                      </a:endParaRPr>
                    </a:p>
                  </a:txBody>
                  <a:tcPr anchor="ctr"/>
                </a:tc>
                <a:tc>
                  <a:txBody>
                    <a:bodyPr/>
                    <a:lstStyle/>
                    <a:p>
                      <a:pPr algn="just"/>
                      <a:endParaRPr lang="en-IN" sz="1600" kern="1200" dirty="0">
                        <a:solidFill>
                          <a:schemeClr val="tx1"/>
                        </a:solidFill>
                        <a:latin typeface="Calibri" panose="020F0502020204030204" pitchFamily="34" charset="0"/>
                        <a:ea typeface="+mn-ea"/>
                        <a:cs typeface="Calibri" panose="020F0502020204030204" pitchFamily="34" charset="0"/>
                      </a:endParaRPr>
                    </a:p>
                  </a:txBody>
                  <a:tcPr anchor="ctr"/>
                </a:tc>
                <a:extLst>
                  <a:ext uri="{0D108BD9-81ED-4DB2-BD59-A6C34878D82A}">
                    <a16:rowId xmlns:a16="http://schemas.microsoft.com/office/drawing/2014/main" xmlns="" val="2769031954"/>
                  </a:ext>
                </a:extLst>
              </a:tr>
            </a:tbl>
          </a:graphicData>
        </a:graphic>
      </p:graphicFrame>
      <p:sp>
        <p:nvSpPr>
          <p:cNvPr id="4" name="Slide Number Placeholder 3">
            <a:extLst>
              <a:ext uri="{FF2B5EF4-FFF2-40B4-BE49-F238E27FC236}">
                <a16:creationId xmlns:a16="http://schemas.microsoft.com/office/drawing/2014/main" xmlns=""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5</a:t>
            </a:fld>
            <a:endParaRPr lang="en-US" dirty="0"/>
          </a:p>
        </p:txBody>
      </p:sp>
      <p:sp>
        <p:nvSpPr>
          <p:cNvPr id="5" name="Title 1">
            <a:extLst>
              <a:ext uri="{FF2B5EF4-FFF2-40B4-BE49-F238E27FC236}">
                <a16:creationId xmlns:a16="http://schemas.microsoft.com/office/drawing/2014/main" xmlns="" id="{018E5D56-C3E6-4F36-A154-E62F5E37034D}"/>
              </a:ext>
            </a:extLst>
          </p:cNvPr>
          <p:cNvSpPr>
            <a:spLocks noGrp="1"/>
          </p:cNvSpPr>
          <p:nvPr>
            <p:ph type="title"/>
          </p:nvPr>
        </p:nvSpPr>
        <p:spPr>
          <a:xfrm>
            <a:off x="457200" y="152400"/>
            <a:ext cx="8686800" cy="381000"/>
          </a:xfrm>
        </p:spPr>
        <p:txBody>
          <a:bodyPr/>
          <a:lstStyle/>
          <a:p>
            <a:pPr algn="r"/>
            <a:r>
              <a:rPr lang="en-US" sz="3200" b="1" dirty="0">
                <a:solidFill>
                  <a:srgbClr val="CC6600"/>
                </a:solidFill>
                <a:latin typeface="Calibri" panose="020F0502020204030204" pitchFamily="34" charset="0"/>
                <a:cs typeface="Calibri" panose="020F0502020204030204" pitchFamily="34" charset="0"/>
              </a:rPr>
              <a:t>3</a:t>
            </a:r>
            <a:r>
              <a:rPr lang="en-US" sz="3200" b="1" dirty="0" smtClean="0">
                <a:solidFill>
                  <a:srgbClr val="CC6600"/>
                </a:solidFill>
                <a:latin typeface="Calibri" panose="020F0502020204030204" pitchFamily="34" charset="0"/>
                <a:cs typeface="Calibri" panose="020F0502020204030204" pitchFamily="34" charset="0"/>
              </a:rPr>
              <a:t>. </a:t>
            </a:r>
            <a:r>
              <a:rPr lang="en-US" sz="3200" b="1" dirty="0">
                <a:solidFill>
                  <a:srgbClr val="CC6600"/>
                </a:solidFill>
                <a:latin typeface="Calibri" panose="020F0502020204030204" pitchFamily="34" charset="0"/>
                <a:cs typeface="Calibri" panose="020F0502020204030204" pitchFamily="34" charset="0"/>
              </a:rPr>
              <a:t>Literature </a:t>
            </a:r>
            <a:r>
              <a:rPr lang="en-US" sz="3200" b="1" dirty="0" smtClean="0">
                <a:solidFill>
                  <a:srgbClr val="CC6600"/>
                </a:solidFill>
                <a:latin typeface="Calibri" panose="020F0502020204030204" pitchFamily="34" charset="0"/>
                <a:cs typeface="Calibri" panose="020F0502020204030204" pitchFamily="34" charset="0"/>
              </a:rPr>
              <a:t>Review</a:t>
            </a:r>
            <a:endParaRPr lang="en-US" sz="5400" dirty="0">
              <a:latin typeface="Calibri" panose="020F0502020204030204" pitchFamily="34" charset="0"/>
              <a:cs typeface="Calibri" panose="020F0502020204030204" pitchFamily="34" charset="0"/>
            </a:endParaRPr>
          </a:p>
        </p:txBody>
      </p:sp>
      <p:sp>
        <p:nvSpPr>
          <p:cNvPr id="3" name="TextBox 2"/>
          <p:cNvSpPr txBox="1"/>
          <p:nvPr/>
        </p:nvSpPr>
        <p:spPr>
          <a:xfrm>
            <a:off x="6747995" y="1443261"/>
            <a:ext cx="2362200" cy="4770537"/>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NB: 95.27%, LR: 98.84%, DT: 99.58%, RF: 99.30%, SVM: 99.40%; Decision Tree performed </a:t>
            </a:r>
            <a:r>
              <a:rPr lang="en-US" sz="1400" dirty="0" smtClean="0">
                <a:latin typeface="Calibri" panose="020F0502020204030204" pitchFamily="34" charset="0"/>
                <a:ea typeface="Calibri" panose="020F0502020204030204" pitchFamily="34" charset="0"/>
                <a:cs typeface="Calibri" panose="020F0502020204030204" pitchFamily="34" charset="0"/>
              </a:rPr>
              <a:t>best.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fi-FI" sz="1400" dirty="0">
                <a:latin typeface="Calibri" panose="020F0502020204030204" pitchFamily="34" charset="0"/>
                <a:ea typeface="Calibri" panose="020F0502020204030204" pitchFamily="34" charset="0"/>
                <a:cs typeface="Calibri" panose="020F0502020204030204" pitchFamily="34" charset="0"/>
              </a:rPr>
              <a:t>NB: 87%, KNN: 88.3%, Poisson: 91.2%, NN: 94.3%</a:t>
            </a:r>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0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NB: ~93%; Bi-LSTM/C-LSTM: ~95%; </a:t>
            </a:r>
            <a:r>
              <a:rPr lang="en-US" sz="1400" dirty="0" err="1">
                <a:latin typeface="Calibri" panose="020F0502020204030204" pitchFamily="34" charset="0"/>
                <a:ea typeface="Calibri" panose="020F0502020204030204" pitchFamily="34" charset="0"/>
                <a:cs typeface="Calibri" panose="020F0502020204030204" pitchFamily="34" charset="0"/>
              </a:rPr>
              <a:t>RoBERTa</a:t>
            </a:r>
            <a:r>
              <a:rPr lang="en-US" sz="1400" dirty="0">
                <a:latin typeface="Calibri" panose="020F0502020204030204" pitchFamily="34" charset="0"/>
                <a:ea typeface="Calibri" panose="020F0502020204030204" pitchFamily="34" charset="0"/>
                <a:cs typeface="Calibri" panose="020F0502020204030204" pitchFamily="34" charset="0"/>
              </a:rPr>
              <a:t>: ~96%; </a:t>
            </a:r>
            <a:r>
              <a:rPr lang="en-US" sz="1400" dirty="0" err="1">
                <a:latin typeface="Calibri" panose="020F0502020204030204" pitchFamily="34" charset="0"/>
                <a:ea typeface="Calibri" panose="020F0502020204030204" pitchFamily="34" charset="0"/>
                <a:cs typeface="Calibri" panose="020F0502020204030204" pitchFamily="34" charset="0"/>
              </a:rPr>
              <a:t>RoBERTa</a:t>
            </a:r>
            <a:r>
              <a:rPr lang="en-US" sz="1400" dirty="0">
                <a:latin typeface="Calibri" panose="020F0502020204030204" pitchFamily="34" charset="0"/>
                <a:ea typeface="Calibri" panose="020F0502020204030204" pitchFamily="34" charset="0"/>
                <a:cs typeface="Calibri" panose="020F0502020204030204" pitchFamily="34" charset="0"/>
              </a:rPr>
              <a:t> &gt;90% even with 500 samples, while NB drops to ~65</a:t>
            </a:r>
            <a:r>
              <a:rPr lang="en-US" sz="1400" dirty="0" smtClean="0">
                <a:latin typeface="Calibri" panose="020F0502020204030204" pitchFamily="34" charset="0"/>
                <a:ea typeface="Calibri" panose="020F0502020204030204" pitchFamily="34" charset="0"/>
                <a:cs typeface="Calibri" panose="020F0502020204030204" pitchFamily="34" charset="0"/>
              </a:rPr>
              <a:t>%</a:t>
            </a:r>
          </a:p>
        </p:txBody>
      </p:sp>
      <p:sp>
        <p:nvSpPr>
          <p:cNvPr id="6" name="TextBox 5"/>
          <p:cNvSpPr txBox="1"/>
          <p:nvPr/>
        </p:nvSpPr>
        <p:spPr>
          <a:xfrm>
            <a:off x="4214830" y="1378058"/>
            <a:ext cx="2286000" cy="4216539"/>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Survey ML methods for fake news detection; evaluate traditional models: Naive Bayes, Logistic Regression, Decision Tree, Random Forest, </a:t>
            </a:r>
            <a:r>
              <a:rPr lang="en-US" sz="1400" dirty="0" smtClean="0">
                <a:latin typeface="Calibri" panose="020F0502020204030204" pitchFamily="34" charset="0"/>
                <a:ea typeface="Calibri" panose="020F0502020204030204" pitchFamily="34" charset="0"/>
                <a:cs typeface="Calibri" panose="020F0502020204030204" pitchFamily="34" charset="0"/>
              </a:rPr>
              <a:t>SVM</a:t>
            </a: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Propose a unified ML approach for detecting fake news and fake social media profiles Random Forest, SVM, Neural Network, Naive Bayes, KNN, Poisson, </a:t>
            </a:r>
            <a:r>
              <a:rPr lang="en-IN" sz="1400" dirty="0" smtClean="0">
                <a:latin typeface="Calibri" panose="020F0502020204030204" pitchFamily="34" charset="0"/>
                <a:ea typeface="Calibri" panose="020F0502020204030204" pitchFamily="34" charset="0"/>
                <a:cs typeface="Calibri" panose="020F0502020204030204" pitchFamily="34" charset="0"/>
              </a:rPr>
              <a:t>LSTM.</a:t>
            </a: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800" dirty="0" smtClean="0">
              <a:latin typeface="Calibri" panose="020F0502020204030204" pitchFamily="34" charset="0"/>
              <a:ea typeface="Calibri" panose="020F0502020204030204" pitchFamily="34" charset="0"/>
              <a:cs typeface="Calibri" panose="020F0502020204030204" pitchFamily="34" charset="0"/>
            </a:endParaRPr>
          </a:p>
          <a:p>
            <a:endParaRPr lang="en-US" sz="8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NB, SVM, LR, RF, GBM; CNN/LSTM/BERT variants.</a:t>
            </a:r>
          </a:p>
        </p:txBody>
      </p:sp>
      <p:sp>
        <p:nvSpPr>
          <p:cNvPr id="7" name="TextBox 6"/>
          <p:cNvSpPr txBox="1"/>
          <p:nvPr/>
        </p:nvSpPr>
        <p:spPr>
          <a:xfrm>
            <a:off x="76200" y="1436503"/>
            <a:ext cx="1981200" cy="6986528"/>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M. </a:t>
            </a:r>
            <a:r>
              <a:rPr lang="en-US" sz="1400" dirty="0" err="1">
                <a:latin typeface="Calibri" panose="020F0502020204030204" pitchFamily="34" charset="0"/>
                <a:ea typeface="Calibri" panose="020F0502020204030204" pitchFamily="34" charset="0"/>
                <a:cs typeface="Calibri" panose="020F0502020204030204" pitchFamily="34" charset="0"/>
              </a:rPr>
              <a:t>Nirmala</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i="1" dirty="0">
                <a:latin typeface="Calibri" panose="020F0502020204030204" pitchFamily="34" charset="0"/>
                <a:ea typeface="Calibri" panose="020F0502020204030204" pitchFamily="34" charset="0"/>
                <a:cs typeface="Calibri" panose="020F0502020204030204" pitchFamily="34" charset="0"/>
              </a:rPr>
              <a:t>et al.</a:t>
            </a:r>
            <a:r>
              <a:rPr lang="en-US" sz="1400" dirty="0">
                <a:latin typeface="Calibri" panose="020F0502020204030204" pitchFamily="34" charset="0"/>
                <a:ea typeface="Calibri" panose="020F0502020204030204" pitchFamily="34" charset="0"/>
                <a:cs typeface="Calibri" panose="020F0502020204030204" pitchFamily="34" charset="0"/>
              </a:rPr>
              <a:t> [1] — </a:t>
            </a:r>
            <a:r>
              <a:rPr lang="en-US" sz="1400" i="1" dirty="0">
                <a:latin typeface="Calibri" panose="020F0502020204030204" pitchFamily="34" charset="0"/>
                <a:ea typeface="Calibri" panose="020F0502020204030204" pitchFamily="34" charset="0"/>
                <a:cs typeface="Calibri" panose="020F0502020204030204" pitchFamily="34" charset="0"/>
              </a:rPr>
              <a:t>Machine Learning Techniques to Detect A Fake News In An </a:t>
            </a:r>
            <a:r>
              <a:rPr lang="en-US" sz="1400" i="1" dirty="0" smtClean="0">
                <a:latin typeface="Calibri" panose="020F0502020204030204" pitchFamily="34" charset="0"/>
                <a:ea typeface="Calibri" panose="020F0502020204030204" pitchFamily="34" charset="0"/>
                <a:cs typeface="Calibri" panose="020F0502020204030204" pitchFamily="34" charset="0"/>
              </a:rPr>
              <a:t>Article.</a:t>
            </a: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r>
              <a:rPr lang="en-US" sz="1400" i="1" dirty="0" smtClean="0">
                <a:latin typeface="Calibri" panose="020F0502020204030204" pitchFamily="34" charset="0"/>
                <a:ea typeface="Calibri" panose="020F0502020204030204" pitchFamily="34" charset="0"/>
                <a:cs typeface="Calibri" panose="020F0502020204030204" pitchFamily="34" charset="0"/>
              </a:rPr>
              <a:t>S</a:t>
            </a:r>
            <a:r>
              <a:rPr lang="en-US" sz="1400" i="1" dirty="0">
                <a:latin typeface="Calibri" panose="020F0502020204030204" pitchFamily="34" charset="0"/>
                <a:ea typeface="Calibri" panose="020F0502020204030204" pitchFamily="34" charset="0"/>
                <a:cs typeface="Calibri" panose="020F0502020204030204" pitchFamily="34" charset="0"/>
              </a:rPr>
              <a:t>. </a:t>
            </a:r>
            <a:r>
              <a:rPr lang="en-US" sz="1400" i="1" dirty="0" err="1">
                <a:latin typeface="Calibri" panose="020F0502020204030204" pitchFamily="34" charset="0"/>
                <a:ea typeface="Calibri" panose="020F0502020204030204" pitchFamily="34" charset="0"/>
                <a:cs typeface="Calibri" panose="020F0502020204030204" pitchFamily="34" charset="0"/>
              </a:rPr>
              <a:t>Saxena</a:t>
            </a:r>
            <a:r>
              <a:rPr lang="en-US" sz="1400" i="1" dirty="0">
                <a:latin typeface="Calibri" panose="020F0502020204030204" pitchFamily="34" charset="0"/>
                <a:ea typeface="Calibri" panose="020F0502020204030204" pitchFamily="34" charset="0"/>
                <a:cs typeface="Calibri" panose="020F0502020204030204" pitchFamily="34" charset="0"/>
              </a:rPr>
              <a:t> et al. </a:t>
            </a:r>
            <a:r>
              <a:rPr lang="en-US" sz="1400" i="1" dirty="0" smtClean="0">
                <a:latin typeface="Calibri" panose="020F0502020204030204" pitchFamily="34" charset="0"/>
                <a:ea typeface="Calibri" panose="020F0502020204030204" pitchFamily="34" charset="0"/>
                <a:cs typeface="Calibri" panose="020F0502020204030204" pitchFamily="34" charset="0"/>
              </a:rPr>
              <a:t>[2] </a:t>
            </a:r>
            <a:r>
              <a:rPr lang="en-US" sz="1400" dirty="0" smtClean="0">
                <a:latin typeface="Calibri" panose="020F0502020204030204" pitchFamily="34" charset="0"/>
                <a:ea typeface="Calibri" panose="020F0502020204030204" pitchFamily="34" charset="0"/>
                <a:cs typeface="Calibri" panose="020F0502020204030204" pitchFamily="34" charset="0"/>
              </a:rPr>
              <a:t>— </a:t>
            </a:r>
            <a:r>
              <a:rPr lang="en-US" sz="1400" i="1" dirty="0" smtClean="0">
                <a:latin typeface="Calibri" panose="020F0502020204030204" pitchFamily="34" charset="0"/>
                <a:ea typeface="Calibri" panose="020F0502020204030204" pitchFamily="34" charset="0"/>
                <a:cs typeface="Calibri" panose="020F0502020204030204" pitchFamily="34" charset="0"/>
              </a:rPr>
              <a:t>Detection </a:t>
            </a:r>
            <a:r>
              <a:rPr lang="en-US" sz="1400" i="1" dirty="0">
                <a:latin typeface="Calibri" panose="020F0502020204030204" pitchFamily="34" charset="0"/>
                <a:ea typeface="Calibri" panose="020F0502020204030204" pitchFamily="34" charset="0"/>
                <a:cs typeface="Calibri" panose="020F0502020204030204" pitchFamily="34" charset="0"/>
              </a:rPr>
              <a:t>of Fake Profiles and News on Social Media Using Machine Learning </a:t>
            </a:r>
            <a:r>
              <a:rPr lang="en-US" sz="1400" i="1" dirty="0" smtClean="0">
                <a:latin typeface="Calibri" panose="020F0502020204030204" pitchFamily="34" charset="0"/>
                <a:ea typeface="Calibri" panose="020F0502020204030204" pitchFamily="34" charset="0"/>
                <a:cs typeface="Calibri" panose="020F0502020204030204" pitchFamily="34" charset="0"/>
              </a:rPr>
              <a:t>Algorithms.</a:t>
            </a: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r>
              <a:rPr lang="da-DK" sz="1400" i="1" dirty="0">
                <a:latin typeface="Calibri" panose="020F0502020204030204" pitchFamily="34" charset="0"/>
                <a:ea typeface="Calibri" panose="020F0502020204030204" pitchFamily="34" charset="0"/>
                <a:cs typeface="Calibri" panose="020F0502020204030204" pitchFamily="34" charset="0"/>
              </a:rPr>
              <a:t>J. Y. et al. </a:t>
            </a:r>
            <a:r>
              <a:rPr lang="en-US" sz="1400" i="1" dirty="0" smtClean="0">
                <a:latin typeface="Calibri" panose="020F0502020204030204" pitchFamily="34" charset="0"/>
                <a:ea typeface="Calibri" panose="020F0502020204030204" pitchFamily="34" charset="0"/>
                <a:cs typeface="Calibri" panose="020F0502020204030204" pitchFamily="34" charset="0"/>
              </a:rPr>
              <a:t>[3</a:t>
            </a:r>
            <a:r>
              <a:rPr lang="en-US" sz="1400" i="1" dirty="0">
                <a:latin typeface="Calibri" panose="020F0502020204030204" pitchFamily="34" charset="0"/>
                <a:ea typeface="Calibri" panose="020F0502020204030204" pitchFamily="34" charset="0"/>
                <a:cs typeface="Calibri" panose="020F0502020204030204" pitchFamily="34" charset="0"/>
              </a:rPr>
              <a:t>] </a:t>
            </a:r>
            <a:r>
              <a:rPr lang="en-US" sz="1400" dirty="0" smtClean="0">
                <a:latin typeface="Calibri" panose="020F0502020204030204" pitchFamily="34" charset="0"/>
                <a:ea typeface="Calibri" panose="020F0502020204030204" pitchFamily="34" charset="0"/>
                <a:cs typeface="Calibri" panose="020F0502020204030204" pitchFamily="34" charset="0"/>
              </a:rPr>
              <a:t>—</a:t>
            </a:r>
            <a:r>
              <a:rPr lang="en-US" sz="1400" i="1" dirty="0" smtClean="0">
                <a:latin typeface="Calibri" panose="020F0502020204030204" pitchFamily="34" charset="0"/>
                <a:ea typeface="Calibri" panose="020F0502020204030204" pitchFamily="34" charset="0"/>
                <a:cs typeface="Calibri" panose="020F0502020204030204" pitchFamily="34" charset="0"/>
              </a:rPr>
              <a:t> </a:t>
            </a:r>
            <a:r>
              <a:rPr lang="en-US" sz="1400" i="1" dirty="0">
                <a:latin typeface="Calibri" panose="020F0502020204030204" pitchFamily="34" charset="0"/>
                <a:ea typeface="Calibri" panose="020F0502020204030204" pitchFamily="34" charset="0"/>
                <a:cs typeface="Calibri" panose="020F0502020204030204" pitchFamily="34" charset="0"/>
              </a:rPr>
              <a:t>A benchmark study of ML models for online fake news detection”</a:t>
            </a:r>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a:p>
            <a:endParaRPr lang="en-US" sz="1400" i="1" dirty="0" smtClean="0">
              <a:latin typeface="Calibri" panose="020F0502020204030204" pitchFamily="34" charset="0"/>
              <a:ea typeface="Calibri" panose="020F0502020204030204" pitchFamily="34" charset="0"/>
              <a:cs typeface="Calibri" panose="020F0502020204030204" pitchFamily="34" charset="0"/>
            </a:endParaRPr>
          </a:p>
          <a:p>
            <a:endParaRPr lang="en-US" sz="1400" i="1"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p:cNvSpPr txBox="1"/>
          <p:nvPr/>
        </p:nvSpPr>
        <p:spPr>
          <a:xfrm>
            <a:off x="2221715" y="1428691"/>
            <a:ext cx="1828800" cy="4401205"/>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Calibri" panose="020F0502020204030204" pitchFamily="34" charset="0"/>
              </a:rPr>
              <a:t>ISOT Fake News </a:t>
            </a:r>
            <a:r>
              <a:rPr lang="en-IN" sz="1400" dirty="0" smtClean="0">
                <a:latin typeface="Calibri" panose="020F0502020204030204" pitchFamily="34" charset="0"/>
                <a:ea typeface="Calibri" panose="020F0502020204030204" pitchFamily="34" charset="0"/>
                <a:cs typeface="Calibri" panose="020F0502020204030204" pitchFamily="34" charset="0"/>
              </a:rPr>
              <a:t>Dataset</a:t>
            </a:r>
            <a:endParaRPr lang="en-IN" dirty="0" smtClean="0"/>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en-US" sz="1400" dirty="0">
              <a:latin typeface="Calibri" panose="020F0502020204030204" pitchFamily="34" charset="0"/>
              <a:ea typeface="Calibri" panose="020F0502020204030204" pitchFamily="34" charset="0"/>
              <a:cs typeface="Calibri" panose="020F0502020204030204" pitchFamily="34" charset="0"/>
            </a:endParaRPr>
          </a:p>
          <a:p>
            <a:endParaRPr lang="en-US" sz="1400" dirty="0" smtClean="0">
              <a:latin typeface="Calibri" panose="020F0502020204030204" pitchFamily="34" charset="0"/>
              <a:ea typeface="Calibri" panose="020F0502020204030204" pitchFamily="34" charset="0"/>
              <a:cs typeface="Calibri" panose="020F0502020204030204" pitchFamily="34" charset="0"/>
            </a:endParaRPr>
          </a:p>
          <a:p>
            <a:endParaRPr lang="it-IT" sz="1400" dirty="0" smtClean="0">
              <a:latin typeface="Calibri" panose="020F0502020204030204" pitchFamily="34" charset="0"/>
              <a:ea typeface="Calibri" panose="020F0502020204030204" pitchFamily="34" charset="0"/>
              <a:cs typeface="Calibri" panose="020F0502020204030204" pitchFamily="34" charset="0"/>
            </a:endParaRPr>
          </a:p>
          <a:p>
            <a:endParaRPr lang="it-IT" sz="1400" dirty="0" smtClean="0">
              <a:latin typeface="Calibri" panose="020F0502020204030204" pitchFamily="34" charset="0"/>
              <a:ea typeface="Calibri" panose="020F0502020204030204" pitchFamily="34" charset="0"/>
              <a:cs typeface="Calibri" panose="020F0502020204030204" pitchFamily="34" charset="0"/>
            </a:endParaRPr>
          </a:p>
          <a:p>
            <a:r>
              <a:rPr lang="it-IT" sz="1400" dirty="0" smtClean="0">
                <a:latin typeface="Calibri" panose="020F0502020204030204" pitchFamily="34" charset="0"/>
                <a:ea typeface="Calibri" panose="020F0502020204030204" pitchFamily="34" charset="0"/>
                <a:cs typeface="Calibri" panose="020F0502020204030204" pitchFamily="34" charset="0"/>
              </a:rPr>
              <a:t>Social </a:t>
            </a:r>
            <a:r>
              <a:rPr lang="it-IT" sz="1400" dirty="0">
                <a:latin typeface="Calibri" panose="020F0502020204030204" pitchFamily="34" charset="0"/>
                <a:ea typeface="Calibri" panose="020F0502020204030204" pitchFamily="34" charset="0"/>
                <a:cs typeface="Calibri" panose="020F0502020204030204" pitchFamily="34" charset="0"/>
              </a:rPr>
              <a:t>media profile &amp; news </a:t>
            </a:r>
            <a:r>
              <a:rPr lang="it-IT" sz="1400" dirty="0" smtClean="0">
                <a:latin typeface="Calibri" panose="020F0502020204030204" pitchFamily="34" charset="0"/>
                <a:ea typeface="Calibri" panose="020F0502020204030204" pitchFamily="34" charset="0"/>
                <a:cs typeface="Calibri" panose="020F0502020204030204" pitchFamily="34" charset="0"/>
              </a:rPr>
              <a:t>dataset</a:t>
            </a:r>
          </a:p>
          <a:p>
            <a:endParaRPr lang="it-IT" sz="1400" dirty="0">
              <a:latin typeface="Calibri" panose="020F0502020204030204" pitchFamily="34" charset="0"/>
              <a:ea typeface="Calibri" panose="020F0502020204030204" pitchFamily="34" charset="0"/>
              <a:cs typeface="Calibri" panose="020F0502020204030204" pitchFamily="34" charset="0"/>
            </a:endParaRPr>
          </a:p>
          <a:p>
            <a:endParaRPr lang="it-IT" sz="1400" dirty="0" smtClean="0">
              <a:latin typeface="Calibri" panose="020F0502020204030204" pitchFamily="34" charset="0"/>
              <a:ea typeface="Calibri" panose="020F0502020204030204" pitchFamily="34" charset="0"/>
              <a:cs typeface="Calibri" panose="020F0502020204030204" pitchFamily="34" charset="0"/>
            </a:endParaRPr>
          </a:p>
          <a:p>
            <a:endParaRPr lang="it-IT" sz="1400" dirty="0">
              <a:latin typeface="Calibri" panose="020F0502020204030204" pitchFamily="34" charset="0"/>
              <a:ea typeface="Calibri" panose="020F0502020204030204" pitchFamily="34" charset="0"/>
              <a:cs typeface="Calibri" panose="020F0502020204030204" pitchFamily="34" charset="0"/>
            </a:endParaRPr>
          </a:p>
          <a:p>
            <a:endParaRPr lang="it-IT" sz="1400" dirty="0" smtClean="0">
              <a:latin typeface="Calibri" panose="020F0502020204030204" pitchFamily="34" charset="0"/>
              <a:ea typeface="Calibri" panose="020F0502020204030204" pitchFamily="34" charset="0"/>
              <a:cs typeface="Calibri" panose="020F0502020204030204" pitchFamily="34" charset="0"/>
            </a:endParaRPr>
          </a:p>
          <a:p>
            <a:endParaRPr lang="it-IT" sz="1400" dirty="0">
              <a:latin typeface="Calibri" panose="020F0502020204030204" pitchFamily="34" charset="0"/>
              <a:ea typeface="Calibri" panose="020F0502020204030204" pitchFamily="34" charset="0"/>
              <a:cs typeface="Calibri" panose="020F0502020204030204" pitchFamily="34" charset="0"/>
            </a:endParaRPr>
          </a:p>
          <a:p>
            <a:endParaRPr lang="it-IT" sz="1400" dirty="0" smtClean="0">
              <a:latin typeface="Calibri" panose="020F0502020204030204" pitchFamily="34" charset="0"/>
              <a:ea typeface="Calibri" panose="020F0502020204030204" pitchFamily="34" charset="0"/>
              <a:cs typeface="Calibri" panose="020F0502020204030204" pitchFamily="34" charset="0"/>
            </a:endParaRPr>
          </a:p>
          <a:p>
            <a:endParaRPr lang="it-IT" sz="1400" dirty="0">
              <a:latin typeface="Calibri" panose="020F0502020204030204" pitchFamily="34" charset="0"/>
              <a:ea typeface="Calibri" panose="020F0502020204030204" pitchFamily="34" charset="0"/>
              <a:cs typeface="Calibri" panose="020F0502020204030204" pitchFamily="34" charset="0"/>
            </a:endParaRPr>
          </a:p>
          <a:p>
            <a:r>
              <a:rPr lang="en-IN" sz="1400" dirty="0">
                <a:latin typeface="Calibri" panose="020F0502020204030204" pitchFamily="34" charset="0"/>
                <a:ea typeface="Calibri" panose="020F0502020204030204" pitchFamily="34" charset="0"/>
                <a:cs typeface="Calibri" panose="020F0502020204030204" pitchFamily="34" charset="0"/>
              </a:rPr>
              <a:t>Multiple public datasets (incl. LIAR/ISOT variants)</a:t>
            </a:r>
          </a:p>
        </p:txBody>
      </p:sp>
    </p:spTree>
    <p:extLst>
      <p:ext uri="{BB962C8B-B14F-4D97-AF65-F5344CB8AC3E}">
        <p14:creationId xmlns:p14="http://schemas.microsoft.com/office/powerpoint/2010/main" val="40852264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B6F15528-21DE-4FAA-801E-634DDDAF4B2B}" type="slidenum">
              <a:rPr lang="en-US" smtClean="0"/>
              <a:pPr/>
              <a:t>6</a:t>
            </a:fld>
            <a:endParaRPr lang="en-US"/>
          </a:p>
        </p:txBody>
      </p:sp>
      <p:sp>
        <p:nvSpPr>
          <p:cNvPr id="5" name="Rectangle 4"/>
          <p:cNvSpPr/>
          <p:nvPr/>
        </p:nvSpPr>
        <p:spPr>
          <a:xfrm>
            <a:off x="4343400" y="152400"/>
            <a:ext cx="4572000" cy="954107"/>
          </a:xfrm>
          <a:prstGeom prst="rect">
            <a:avLst/>
          </a:prstGeom>
        </p:spPr>
        <p:txBody>
          <a:bodyPr>
            <a:spAutoFit/>
          </a:bodyPr>
          <a:lstStyle/>
          <a:p>
            <a:pPr algn="r"/>
            <a:r>
              <a:rPr lang="en-US" sz="2800" b="1" dirty="0">
                <a:solidFill>
                  <a:srgbClr val="CC6600"/>
                </a:solidFill>
                <a:latin typeface="Calibri" panose="020F0502020204030204" pitchFamily="34" charset="0"/>
                <a:cs typeface="Calibri" panose="020F0502020204030204" pitchFamily="34" charset="0"/>
              </a:rPr>
              <a:t>4. </a:t>
            </a:r>
            <a:r>
              <a:rPr lang="en-IN" sz="2800" b="1" dirty="0" smtClean="0">
                <a:solidFill>
                  <a:srgbClr val="CC6600"/>
                </a:solidFill>
                <a:latin typeface="Calibri" panose="020F0502020204030204" pitchFamily="34" charset="0"/>
                <a:cs typeface="Calibri" panose="020F0502020204030204" pitchFamily="34" charset="0"/>
              </a:rPr>
              <a:t>Methodology</a:t>
            </a:r>
            <a:r>
              <a:rPr lang="en-IN" sz="2800" dirty="0">
                <a:solidFill>
                  <a:schemeClr val="accent4">
                    <a:lumMod val="95000"/>
                    <a:lumOff val="5000"/>
                  </a:schemeClr>
                </a:solidFill>
                <a:latin typeface="Calibri" panose="020F0502020204030204" pitchFamily="34" charset="0"/>
                <a:cs typeface="Calibri" panose="020F0502020204030204" pitchFamily="34" charset="0"/>
              </a:rPr>
              <a:t/>
            </a:r>
            <a:br>
              <a:rPr lang="en-IN" sz="2800" dirty="0">
                <a:solidFill>
                  <a:schemeClr val="accent4">
                    <a:lumMod val="95000"/>
                    <a:lumOff val="5000"/>
                  </a:schemeClr>
                </a:solidFill>
                <a:latin typeface="Calibri" panose="020F0502020204030204" pitchFamily="34" charset="0"/>
                <a:cs typeface="Calibri" panose="020F0502020204030204" pitchFamily="34" charset="0"/>
              </a:rPr>
            </a:br>
            <a:endParaRPr lang="en-IN" sz="2800" dirty="0"/>
          </a:p>
        </p:txBody>
      </p:sp>
      <p:sp>
        <p:nvSpPr>
          <p:cNvPr id="7" name="Rectangle 6"/>
          <p:cNvSpPr/>
          <p:nvPr/>
        </p:nvSpPr>
        <p:spPr>
          <a:xfrm>
            <a:off x="3428999" y="6096000"/>
            <a:ext cx="2263761" cy="261610"/>
          </a:xfrm>
          <a:prstGeom prst="rect">
            <a:avLst/>
          </a:prstGeom>
        </p:spPr>
        <p:txBody>
          <a:bodyPr wrap="none">
            <a:spAutoFit/>
          </a:bodyPr>
          <a:lstStyle/>
          <a:p>
            <a:r>
              <a:rPr lang="en-IN" sz="1100" dirty="0">
                <a:latin typeface="Times New Roman" panose="02020603050405020304" pitchFamily="18" charset="0"/>
                <a:cs typeface="Times New Roman" panose="02020603050405020304" pitchFamily="18" charset="0"/>
              </a:rPr>
              <a:t>Figure 1.  Flowchart of methodology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79" y="1106507"/>
            <a:ext cx="7315200" cy="4914900"/>
          </a:xfrm>
          <a:prstGeom prst="rect">
            <a:avLst/>
          </a:prstGeom>
        </p:spPr>
      </p:pic>
    </p:spTree>
    <p:extLst>
      <p:ext uri="{BB962C8B-B14F-4D97-AF65-F5344CB8AC3E}">
        <p14:creationId xmlns:p14="http://schemas.microsoft.com/office/powerpoint/2010/main" val="2073655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7</a:t>
            </a:fld>
            <a:endParaRPr lang="en-US" dirty="0"/>
          </a:p>
        </p:txBody>
      </p:sp>
      <p:sp>
        <p:nvSpPr>
          <p:cNvPr id="5" name="Title 1">
            <a:extLst>
              <a:ext uri="{FF2B5EF4-FFF2-40B4-BE49-F238E27FC236}">
                <a16:creationId xmlns:a16="http://schemas.microsoft.com/office/drawing/2014/main" xmlns="" id="{018E5D56-C3E6-4F36-A154-E62F5E37034D}"/>
              </a:ext>
            </a:extLst>
          </p:cNvPr>
          <p:cNvSpPr>
            <a:spLocks noGrp="1"/>
          </p:cNvSpPr>
          <p:nvPr>
            <p:ph type="title"/>
          </p:nvPr>
        </p:nvSpPr>
        <p:spPr>
          <a:xfrm>
            <a:off x="457200" y="152400"/>
            <a:ext cx="8659091" cy="533400"/>
          </a:xfrm>
        </p:spPr>
        <p:txBody>
          <a:bodyPr/>
          <a:lstStyle/>
          <a:p>
            <a:pPr algn="r"/>
            <a:r>
              <a:rPr lang="en-US" sz="2800" b="1" dirty="0" smtClean="0">
                <a:solidFill>
                  <a:srgbClr val="CC6600"/>
                </a:solidFill>
                <a:latin typeface="Calibri" panose="020F0502020204030204" pitchFamily="34" charset="0"/>
                <a:cs typeface="Calibri" panose="020F0502020204030204" pitchFamily="34" charset="0"/>
              </a:rPr>
              <a:t>4.1</a:t>
            </a:r>
            <a:r>
              <a:rPr lang="en-US" sz="2800" b="1" dirty="0" smtClean="0">
                <a:solidFill>
                  <a:srgbClr val="CC6600"/>
                </a:solidFill>
                <a:latin typeface="Calibri" panose="020F0502020204030204" pitchFamily="34" charset="0"/>
                <a:cs typeface="Calibri" panose="020F0502020204030204" pitchFamily="34" charset="0"/>
              </a:rPr>
              <a:t> </a:t>
            </a:r>
            <a:r>
              <a:rPr lang="en-IN" sz="2800" b="1" dirty="0">
                <a:solidFill>
                  <a:srgbClr val="CC6600"/>
                </a:solidFill>
                <a:latin typeface="Calibri" panose="020F0502020204030204" pitchFamily="34" charset="0"/>
                <a:cs typeface="Calibri" panose="020F0502020204030204" pitchFamily="34" charset="0"/>
              </a:rPr>
              <a:t>Description </a:t>
            </a:r>
            <a:r>
              <a:rPr lang="en-IN" sz="2800" kern="1200" dirty="0">
                <a:solidFill>
                  <a:schemeClr val="accent4">
                    <a:lumMod val="95000"/>
                    <a:lumOff val="5000"/>
                  </a:schemeClr>
                </a:solidFill>
                <a:latin typeface="Calibri" panose="020F0502020204030204" pitchFamily="34" charset="0"/>
                <a:cs typeface="Calibri" panose="020F0502020204030204" pitchFamily="34" charset="0"/>
              </a:rPr>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2" name="TextBox 1"/>
          <p:cNvSpPr txBox="1"/>
          <p:nvPr/>
        </p:nvSpPr>
        <p:spPr>
          <a:xfrm>
            <a:off x="423672" y="1066800"/>
            <a:ext cx="3276600"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1.Dataset Description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457200" y="1466910"/>
            <a:ext cx="8382000" cy="707886"/>
          </a:xfrm>
          <a:prstGeom prst="rect">
            <a:avLst/>
          </a:prstGeom>
        </p:spPr>
        <p:txBody>
          <a:bodyPr wrap="square">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The </a:t>
            </a:r>
            <a:r>
              <a:rPr lang="en-US" sz="2000" dirty="0">
                <a:latin typeface="Calibri" panose="020F0502020204030204" pitchFamily="34" charset="0"/>
                <a:ea typeface="Calibri" panose="020F0502020204030204" pitchFamily="34" charset="0"/>
                <a:cs typeface="Calibri" panose="020F0502020204030204" pitchFamily="34" charset="0"/>
              </a:rPr>
              <a:t>dataset has been taken from the Kaggle website which consist of different sets of reliable and unreliable news. </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 y="2518016"/>
            <a:ext cx="8801100" cy="1943178"/>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899" y="4461194"/>
            <a:ext cx="8802701" cy="1942296"/>
          </a:xfrm>
          <a:prstGeom prst="rect">
            <a:avLst/>
          </a:prstGeom>
        </p:spPr>
      </p:pic>
    </p:spTree>
    <p:extLst>
      <p:ext uri="{BB962C8B-B14F-4D97-AF65-F5344CB8AC3E}">
        <p14:creationId xmlns:p14="http://schemas.microsoft.com/office/powerpoint/2010/main" val="1511284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C2AFBA9B-D17D-4FAF-88E0-446F6CA31A9C}"/>
              </a:ext>
            </a:extLst>
          </p:cNvPr>
          <p:cNvSpPr>
            <a:spLocks noGrp="1"/>
          </p:cNvSpPr>
          <p:nvPr>
            <p:ph type="sldNum" sz="quarter" idx="10"/>
          </p:nvPr>
        </p:nvSpPr>
        <p:spPr>
          <a:xfrm>
            <a:off x="6982691" y="6553200"/>
            <a:ext cx="2133600" cy="304800"/>
          </a:xfrm>
        </p:spPr>
        <p:txBody>
          <a:bodyPr/>
          <a:lstStyle/>
          <a:p>
            <a:fld id="{B6F15528-21DE-4FAA-801E-634DDDAF4B2B}" type="slidenum">
              <a:rPr lang="en-US" smtClean="0"/>
              <a:pPr/>
              <a:t>8</a:t>
            </a:fld>
            <a:endParaRPr lang="en-US" dirty="0"/>
          </a:p>
        </p:txBody>
      </p:sp>
      <p:sp>
        <p:nvSpPr>
          <p:cNvPr id="5" name="Title 1">
            <a:extLst>
              <a:ext uri="{FF2B5EF4-FFF2-40B4-BE49-F238E27FC236}">
                <a16:creationId xmlns:a16="http://schemas.microsoft.com/office/drawing/2014/main" xmlns="" id="{018E5D56-C3E6-4F36-A154-E62F5E37034D}"/>
              </a:ext>
            </a:extLst>
          </p:cNvPr>
          <p:cNvSpPr>
            <a:spLocks noGrp="1"/>
          </p:cNvSpPr>
          <p:nvPr>
            <p:ph type="title"/>
          </p:nvPr>
        </p:nvSpPr>
        <p:spPr>
          <a:xfrm>
            <a:off x="457200" y="152400"/>
            <a:ext cx="8659091" cy="533400"/>
          </a:xfrm>
        </p:spPr>
        <p:txBody>
          <a:bodyPr/>
          <a:lstStyle/>
          <a:p>
            <a:pPr algn="r"/>
            <a:r>
              <a:rPr lang="en-US" sz="2800" b="1" dirty="0" smtClean="0">
                <a:solidFill>
                  <a:srgbClr val="CC6600"/>
                </a:solidFill>
                <a:latin typeface="Calibri" panose="020F0502020204030204" pitchFamily="34" charset="0"/>
                <a:cs typeface="Calibri" panose="020F0502020204030204" pitchFamily="34" charset="0"/>
              </a:rPr>
              <a:t>4.2 </a:t>
            </a:r>
            <a:r>
              <a:rPr lang="en-IN" sz="2800" b="1" dirty="0">
                <a:solidFill>
                  <a:srgbClr val="CC6600"/>
                </a:solidFill>
                <a:latin typeface="Calibri" panose="020F0502020204030204" pitchFamily="34" charset="0"/>
                <a:cs typeface="Calibri" panose="020F0502020204030204" pitchFamily="34" charset="0"/>
              </a:rPr>
              <a:t>Description </a:t>
            </a:r>
            <a:r>
              <a:rPr lang="en-IN" sz="2800" kern="1200" dirty="0">
                <a:solidFill>
                  <a:schemeClr val="accent4">
                    <a:lumMod val="95000"/>
                    <a:lumOff val="5000"/>
                  </a:schemeClr>
                </a:solidFill>
                <a:latin typeface="Calibri" panose="020F0502020204030204" pitchFamily="34" charset="0"/>
                <a:cs typeface="Calibri" panose="020F0502020204030204" pitchFamily="34" charset="0"/>
              </a:rPr>
              <a:t/>
            </a:r>
            <a:br>
              <a:rPr lang="en-IN" sz="2800" kern="1200" dirty="0">
                <a:solidFill>
                  <a:schemeClr val="accent4">
                    <a:lumMod val="95000"/>
                    <a:lumOff val="5000"/>
                  </a:schemeClr>
                </a:solidFill>
                <a:latin typeface="Calibri" panose="020F0502020204030204" pitchFamily="34" charset="0"/>
                <a:cs typeface="Calibri" panose="020F0502020204030204" pitchFamily="34" charset="0"/>
              </a:rPr>
            </a:br>
            <a:endParaRPr lang="en-US" sz="4800" dirty="0">
              <a:latin typeface="Calibri" panose="020F0502020204030204" pitchFamily="34" charset="0"/>
              <a:cs typeface="Calibri" panose="020F0502020204030204" pitchFamily="34" charset="0"/>
            </a:endParaRPr>
          </a:p>
        </p:txBody>
      </p:sp>
      <p:sp>
        <p:nvSpPr>
          <p:cNvPr id="2" name="TextBox 1"/>
          <p:cNvSpPr txBox="1"/>
          <p:nvPr/>
        </p:nvSpPr>
        <p:spPr>
          <a:xfrm>
            <a:off x="367145" y="779034"/>
            <a:ext cx="3276600" cy="461665"/>
          </a:xfrm>
          <a:prstGeom prst="rect">
            <a:avLst/>
          </a:prstGeom>
          <a:noFill/>
        </p:spPr>
        <p:txBody>
          <a:bodyPr wrap="square" rtlCol="0">
            <a:spAutoFit/>
          </a:bodyPr>
          <a:lstStyle/>
          <a:p>
            <a:r>
              <a:rPr lang="en-IN" sz="2400" b="1" dirty="0">
                <a:latin typeface="Calibri" panose="020F0502020204030204" pitchFamily="34" charset="0"/>
                <a:ea typeface="Calibri" panose="020F0502020204030204" pitchFamily="34" charset="0"/>
                <a:cs typeface="Calibri" panose="020F0502020204030204" pitchFamily="34" charset="0"/>
              </a:rPr>
              <a:t>2.Data </a:t>
            </a:r>
            <a:r>
              <a:rPr lang="en-IN" sz="2400" b="1" dirty="0" smtClean="0">
                <a:latin typeface="Calibri" panose="020F0502020204030204" pitchFamily="34" charset="0"/>
                <a:ea typeface="Calibri" panose="020F0502020204030204" pitchFamily="34" charset="0"/>
                <a:cs typeface="Calibri" panose="020F0502020204030204" pitchFamily="34" charset="0"/>
              </a:rPr>
              <a:t>Preprocessing </a:t>
            </a:r>
            <a:r>
              <a:rPr lang="en-IN" sz="2400" b="1" dirty="0">
                <a:latin typeface="Calibri" panose="020F0502020204030204" pitchFamily="34" charset="0"/>
                <a:ea typeface="Calibri" panose="020F0502020204030204" pitchFamily="34" charset="0"/>
                <a:cs typeface="Calibri" panose="020F0502020204030204" pitchFamily="34" charset="0"/>
              </a:rPr>
              <a:t>:</a:t>
            </a:r>
          </a:p>
        </p:txBody>
      </p:sp>
      <p:sp>
        <p:nvSpPr>
          <p:cNvPr id="3" name="Rectangle 2"/>
          <p:cNvSpPr/>
          <p:nvPr/>
        </p:nvSpPr>
        <p:spPr>
          <a:xfrm>
            <a:off x="367145" y="1190970"/>
            <a:ext cx="8839200" cy="1631216"/>
          </a:xfrm>
          <a:prstGeom prst="rect">
            <a:avLst/>
          </a:prstGeom>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Steps Involved</a:t>
            </a:r>
            <a:r>
              <a:rPr lang="en-US" sz="2000"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smtClean="0">
                <a:latin typeface="Calibri" panose="020F0502020204030204" pitchFamily="34" charset="0"/>
                <a:ea typeface="Calibri" panose="020F0502020204030204" pitchFamily="34" charset="0"/>
                <a:cs typeface="Calibri" panose="020F0502020204030204" pitchFamily="34" charset="0"/>
              </a:rPr>
              <a:t>Add class labels to each </a:t>
            </a:r>
            <a:r>
              <a:rPr lang="en-US" sz="2000" dirty="0">
                <a:latin typeface="Calibri" panose="020F0502020204030204" pitchFamily="34" charset="0"/>
                <a:ea typeface="Calibri" panose="020F0502020204030204" pitchFamily="34" charset="0"/>
                <a:cs typeface="Calibri" panose="020F0502020204030204" pitchFamily="34" charset="0"/>
              </a:rPr>
              <a:t>data </a:t>
            </a:r>
            <a:r>
              <a:rPr lang="en-US" sz="2000" dirty="0" smtClean="0">
                <a:latin typeface="Calibri" panose="020F0502020204030204" pitchFamily="34" charset="0"/>
                <a:ea typeface="Calibri" panose="020F0502020204030204" pitchFamily="34" charset="0"/>
                <a:cs typeface="Calibri" panose="020F0502020204030204" pitchFamily="34" charset="0"/>
              </a:rPr>
              <a:t>set:</a:t>
            </a: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1</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True</a:t>
            </a:r>
            <a:endParaRPr lang="en-US"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0</a:t>
            </a:r>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smtClean="0">
                <a:latin typeface="Calibri" panose="020F0502020204030204" pitchFamily="34" charset="0"/>
                <a:ea typeface="Calibri" panose="020F0502020204030204" pitchFamily="34" charset="0"/>
                <a:cs typeface="Calibri" panose="020F0502020204030204" pitchFamily="34" charset="0"/>
              </a:rPr>
              <a:t>Fake</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Label column is required for the model to distinguish between fake and real news.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036" y="3007007"/>
            <a:ext cx="8627364" cy="765846"/>
          </a:xfrm>
          <a:prstGeom prst="rect">
            <a:avLst/>
          </a:prstGeom>
        </p:spPr>
      </p:pic>
      <p:sp>
        <p:nvSpPr>
          <p:cNvPr id="8" name="Rectangle 7"/>
          <p:cNvSpPr/>
          <p:nvPr/>
        </p:nvSpPr>
        <p:spPr>
          <a:xfrm>
            <a:off x="423672" y="3840536"/>
            <a:ext cx="8491728" cy="400110"/>
          </a:xfrm>
          <a:prstGeom prst="rect">
            <a:avLst/>
          </a:prstGeom>
        </p:spPr>
        <p:txBody>
          <a:bodyPr wrap="square">
            <a:sp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Concatenate the unreliable dataset and reliable dataset into a </a:t>
            </a:r>
            <a:r>
              <a:rPr lang="en-US" sz="2000" dirty="0" smtClean="0">
                <a:latin typeface="Calibri" panose="020F0502020204030204" pitchFamily="34" charset="0"/>
                <a:ea typeface="Calibri" panose="020F0502020204030204" pitchFamily="34" charset="0"/>
                <a:cs typeface="Calibri" panose="020F0502020204030204" pitchFamily="34" charset="0"/>
              </a:rPr>
              <a:t>single </a:t>
            </a:r>
            <a:r>
              <a:rPr lang="en-US" sz="2000" dirty="0">
                <a:latin typeface="Calibri" panose="020F0502020204030204" pitchFamily="34" charset="0"/>
                <a:ea typeface="Calibri" panose="020F0502020204030204" pitchFamily="34" charset="0"/>
                <a:cs typeface="Calibri" panose="020F0502020204030204" pitchFamily="34" charset="0"/>
              </a:rPr>
              <a:t>dataset.</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5686" y="4307401"/>
            <a:ext cx="8132064" cy="2162315"/>
          </a:xfrm>
          <a:prstGeom prst="rect">
            <a:avLst/>
          </a:prstGeom>
        </p:spPr>
      </p:pic>
    </p:spTree>
    <p:extLst>
      <p:ext uri="{BB962C8B-B14F-4D97-AF65-F5344CB8AC3E}">
        <p14:creationId xmlns:p14="http://schemas.microsoft.com/office/powerpoint/2010/main" val="38333100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B6F15528-21DE-4FAA-801E-634DDDAF4B2B}" type="slidenum">
              <a:rPr lang="en-US" smtClean="0"/>
              <a:pPr/>
              <a:t>9</a:t>
            </a:fld>
            <a:endParaRPr lang="en-US"/>
          </a:p>
        </p:txBody>
      </p:sp>
      <p:sp>
        <p:nvSpPr>
          <p:cNvPr id="3" name="Rectangle 2"/>
          <p:cNvSpPr/>
          <p:nvPr/>
        </p:nvSpPr>
        <p:spPr>
          <a:xfrm>
            <a:off x="533400" y="914400"/>
            <a:ext cx="4336508" cy="400110"/>
          </a:xfrm>
          <a:prstGeom prst="rect">
            <a:avLst/>
          </a:prstGeom>
        </p:spPr>
        <p:txBody>
          <a:bodyPr wrap="none">
            <a:spAutoFit/>
          </a:bodyPr>
          <a:lstStyle/>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Check for any null values in the dataset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73" y="1314511"/>
            <a:ext cx="8537599" cy="19550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73" y="4108420"/>
            <a:ext cx="8537599" cy="2209800"/>
          </a:xfrm>
          <a:prstGeom prst="rect">
            <a:avLst/>
          </a:prstGeom>
        </p:spPr>
      </p:pic>
      <p:sp>
        <p:nvSpPr>
          <p:cNvPr id="7" name="Rectangle 6"/>
          <p:cNvSpPr/>
          <p:nvPr/>
        </p:nvSpPr>
        <p:spPr>
          <a:xfrm>
            <a:off x="536448" y="3335065"/>
            <a:ext cx="8345424" cy="707886"/>
          </a:xfrm>
          <a:prstGeom prst="rect">
            <a:avLst/>
          </a:prstGeom>
        </p:spPr>
        <p:txBody>
          <a:bodyPr wrap="square">
            <a:spAutoFit/>
          </a:bodyPr>
          <a:lstStyle/>
          <a:p>
            <a:pPr>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Columns such as: Title, Subject, Date are dropped keeping only the main text and label.</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29182928"/>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62656</TotalTime>
  <Words>1511</Words>
  <Application>Microsoft Office PowerPoint</Application>
  <PresentationFormat>On-screen Show (4:3)</PresentationFormat>
  <Paragraphs>235</Paragraphs>
  <Slides>22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Courier New</vt:lpstr>
      <vt:lpstr>Times New Roman</vt:lpstr>
      <vt:lpstr>Theme1</vt:lpstr>
      <vt:lpstr>Fake News Detection using Machine Learning  </vt:lpstr>
      <vt:lpstr>                   Presentation Outline  </vt:lpstr>
      <vt:lpstr>                        1. Introduction</vt:lpstr>
      <vt:lpstr>       2. Objectives</vt:lpstr>
      <vt:lpstr>3. Literature Review</vt:lpstr>
      <vt:lpstr>PowerPoint Presentation</vt:lpstr>
      <vt:lpstr>4.1 Description  </vt:lpstr>
      <vt:lpstr>4.2 Description  </vt:lpstr>
      <vt:lpstr>PowerPoint Presentation</vt:lpstr>
      <vt:lpstr>PowerPoint Presentation</vt:lpstr>
      <vt:lpstr>PowerPoint Presentation</vt:lpstr>
      <vt:lpstr>PowerPoint Presentation</vt:lpstr>
      <vt:lpstr>PowerPoint Presentation</vt:lpstr>
      <vt:lpstr>4.3 Description  </vt:lpstr>
      <vt:lpstr>PowerPoint Presentation</vt:lpstr>
      <vt:lpstr>PowerPoint Presentation</vt:lpstr>
      <vt:lpstr>PowerPoint Presentation</vt:lpstr>
      <vt:lpstr>PowerPoint Presentation</vt:lpstr>
      <vt:lpstr>        6.Conclusion</vt:lpstr>
      <vt:lpstr>        7. References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HIGH PERFORMANCE ARITHMETIC UNIT</dc:title>
  <dc:creator>vishnu</dc:creator>
  <cp:lastModifiedBy>Microsoft account</cp:lastModifiedBy>
  <cp:revision>996</cp:revision>
  <dcterms:created xsi:type="dcterms:W3CDTF">2006-08-16T00:00:00Z</dcterms:created>
  <dcterms:modified xsi:type="dcterms:W3CDTF">2025-08-21T14:02:15Z</dcterms:modified>
</cp:coreProperties>
</file>